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0" r:id="rId3"/>
    <p:sldId id="283" r:id="rId4"/>
    <p:sldId id="264" r:id="rId5"/>
    <p:sldId id="281" r:id="rId6"/>
    <p:sldId id="282" r:id="rId7"/>
    <p:sldId id="258" r:id="rId8"/>
    <p:sldId id="284" r:id="rId9"/>
    <p:sldId id="262" r:id="rId10"/>
    <p:sldId id="285" r:id="rId11"/>
    <p:sldId id="309" r:id="rId12"/>
    <p:sldId id="310" r:id="rId13"/>
    <p:sldId id="311" r:id="rId14"/>
    <p:sldId id="312" r:id="rId15"/>
    <p:sldId id="286" r:id="rId16"/>
    <p:sldId id="287" r:id="rId17"/>
    <p:sldId id="288" r:id="rId18"/>
    <p:sldId id="263" r:id="rId19"/>
    <p:sldId id="289" r:id="rId20"/>
    <p:sldId id="265" r:id="rId21"/>
    <p:sldId id="261" r:id="rId22"/>
    <p:sldId id="257" r:id="rId23"/>
    <p:sldId id="266" r:id="rId24"/>
    <p:sldId id="267" r:id="rId25"/>
    <p:sldId id="260" r:id="rId26"/>
    <p:sldId id="268" r:id="rId27"/>
    <p:sldId id="305" r:id="rId28"/>
    <p:sldId id="306" r:id="rId29"/>
    <p:sldId id="307" r:id="rId30"/>
    <p:sldId id="308" r:id="rId31"/>
    <p:sldId id="299" r:id="rId32"/>
    <p:sldId id="300" r:id="rId33"/>
    <p:sldId id="259" r:id="rId34"/>
    <p:sldId id="301" r:id="rId35"/>
    <p:sldId id="302" r:id="rId36"/>
    <p:sldId id="303" r:id="rId37"/>
    <p:sldId id="304" r:id="rId38"/>
    <p:sldId id="291" r:id="rId39"/>
    <p:sldId id="292" r:id="rId40"/>
    <p:sldId id="293" r:id="rId41"/>
    <p:sldId id="294" r:id="rId42"/>
    <p:sldId id="295" r:id="rId43"/>
    <p:sldId id="296" r:id="rId44"/>
    <p:sldId id="297" r:id="rId45"/>
    <p:sldId id="298" r:id="rId46"/>
    <p:sldId id="290"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81C1"/>
    <a:srgbClr val="3BB5C0"/>
    <a:srgbClr val="001B2E"/>
    <a:srgbClr val="1A3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5741"/>
  </p:normalViewPr>
  <p:slideViewPr>
    <p:cSldViewPr snapToGrid="0">
      <p:cViewPr varScale="1">
        <p:scale>
          <a:sx n="105" d="100"/>
          <a:sy n="105" d="100"/>
        </p:scale>
        <p:origin x="9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68B6E-5D43-46C7-8B2F-792994E47EC5}" type="doc">
      <dgm:prSet loTypeId="urn:microsoft.com/office/officeart/2009/layout/CircleArrowProcess" loCatId="process" qsTypeId="urn:microsoft.com/office/officeart/2005/8/quickstyle/simple1" qsCatId="simple" csTypeId="urn:microsoft.com/office/officeart/2005/8/colors/accent1_5" csCatId="accent1" phldr="1"/>
      <dgm:spPr/>
      <dgm:t>
        <a:bodyPr/>
        <a:lstStyle/>
        <a:p>
          <a:endParaRPr lang="fr-FR"/>
        </a:p>
      </dgm:t>
    </dgm:pt>
    <dgm:pt modelId="{CE433233-3673-46C9-A785-22BE9B4CBFF3}">
      <dgm:prSet phldrT="[Texte]" custT="1"/>
      <dgm:spPr/>
      <dgm:t>
        <a:bodyPr/>
        <a:lstStyle/>
        <a:p>
          <a:r>
            <a:rPr lang="fr-FR" sz="1400" b="1" dirty="0"/>
            <a:t>DONNEES</a:t>
          </a:r>
        </a:p>
        <a:p>
          <a:r>
            <a:rPr lang="fr-FR" sz="1200" dirty="0"/>
            <a:t>Collecte de données intégrée</a:t>
          </a:r>
        </a:p>
      </dgm:t>
    </dgm:pt>
    <dgm:pt modelId="{AB2864D7-87F4-4638-A720-8914A846F7A1}" type="parTrans" cxnId="{24A1E7FF-BB07-4A2B-BACD-F4FF78462DC3}">
      <dgm:prSet/>
      <dgm:spPr/>
      <dgm:t>
        <a:bodyPr/>
        <a:lstStyle/>
        <a:p>
          <a:endParaRPr lang="fr-FR"/>
        </a:p>
      </dgm:t>
    </dgm:pt>
    <dgm:pt modelId="{3151E76F-CCE2-4CCF-BC53-3370E6344C4E}" type="sibTrans" cxnId="{24A1E7FF-BB07-4A2B-BACD-F4FF78462DC3}">
      <dgm:prSet/>
      <dgm:spPr/>
      <dgm:t>
        <a:bodyPr/>
        <a:lstStyle/>
        <a:p>
          <a:endParaRPr lang="fr-FR"/>
        </a:p>
      </dgm:t>
    </dgm:pt>
    <dgm:pt modelId="{279EAFD2-F95F-4AE4-B50B-7BAB72BC64AA}">
      <dgm:prSet phldrT="[Texte]" custT="1"/>
      <dgm:spPr/>
      <dgm:t>
        <a:bodyPr/>
        <a:lstStyle/>
        <a:p>
          <a:r>
            <a:rPr lang="fr-FR" sz="1400" b="1" dirty="0"/>
            <a:t>TECHNOLOGIES de l’INFORMATION</a:t>
          </a:r>
        </a:p>
      </dgm:t>
    </dgm:pt>
    <dgm:pt modelId="{823F081F-5787-43D3-A646-902EC2B815DB}" type="parTrans" cxnId="{E3BBD5D6-B21D-4A60-9EE0-0F29FB871DDC}">
      <dgm:prSet/>
      <dgm:spPr/>
      <dgm:t>
        <a:bodyPr/>
        <a:lstStyle/>
        <a:p>
          <a:endParaRPr lang="fr-FR"/>
        </a:p>
      </dgm:t>
    </dgm:pt>
    <dgm:pt modelId="{E329082D-0E24-43FA-9335-839E8920D8F1}" type="sibTrans" cxnId="{E3BBD5D6-B21D-4A60-9EE0-0F29FB871DDC}">
      <dgm:prSet/>
      <dgm:spPr/>
      <dgm:t>
        <a:bodyPr/>
        <a:lstStyle/>
        <a:p>
          <a:endParaRPr lang="fr-FR"/>
        </a:p>
      </dgm:t>
    </dgm:pt>
    <dgm:pt modelId="{7569BB8F-DC52-485A-BE02-7AF2094319AC}">
      <dgm:prSet phldrT="[Texte]" custT="1"/>
      <dgm:spPr/>
      <dgm:t>
        <a:bodyPr/>
        <a:lstStyle/>
        <a:p>
          <a:r>
            <a:rPr lang="fr-FR" sz="1400" b="1" dirty="0"/>
            <a:t>Production de connaissances</a:t>
          </a:r>
          <a:endParaRPr lang="fr-FR" sz="1200" dirty="0"/>
        </a:p>
        <a:p>
          <a:r>
            <a:rPr lang="fr-FR" sz="1400" b="1" dirty="0"/>
            <a:t>Ethique</a:t>
          </a:r>
          <a:endParaRPr lang="fr-FR" sz="1200" b="1" dirty="0"/>
        </a:p>
      </dgm:t>
    </dgm:pt>
    <dgm:pt modelId="{87A7CF47-043A-46D4-B42F-C404A06E8312}" type="parTrans" cxnId="{91FEF9B5-3E13-44BC-9A74-D2882B49B262}">
      <dgm:prSet/>
      <dgm:spPr/>
      <dgm:t>
        <a:bodyPr/>
        <a:lstStyle/>
        <a:p>
          <a:endParaRPr lang="fr-FR"/>
        </a:p>
      </dgm:t>
    </dgm:pt>
    <dgm:pt modelId="{79DBAB1A-3C8D-478E-8DCC-262F19251D4C}" type="sibTrans" cxnId="{91FEF9B5-3E13-44BC-9A74-D2882B49B262}">
      <dgm:prSet/>
      <dgm:spPr/>
      <dgm:t>
        <a:bodyPr/>
        <a:lstStyle/>
        <a:p>
          <a:endParaRPr lang="fr-FR"/>
        </a:p>
      </dgm:t>
    </dgm:pt>
    <dgm:pt modelId="{5B79CC1E-7BEE-4356-A712-8C476139CF2B}">
      <dgm:prSet custT="1"/>
      <dgm:spPr/>
      <dgm:t>
        <a:bodyPr/>
        <a:lstStyle/>
        <a:p>
          <a:r>
            <a:rPr lang="fr-FR" sz="1400" b="1" dirty="0"/>
            <a:t>METHODES</a:t>
          </a:r>
        </a:p>
        <a:p>
          <a:r>
            <a:rPr lang="fr-FR" sz="1200" dirty="0"/>
            <a:t>Groupe computationnel</a:t>
          </a:r>
        </a:p>
      </dgm:t>
    </dgm:pt>
    <dgm:pt modelId="{697FBEA5-3C14-455B-B6B1-502C288D8EBB}" type="parTrans" cxnId="{B7A36B00-9EA7-4703-9BBD-AFA19D14E0F2}">
      <dgm:prSet/>
      <dgm:spPr/>
      <dgm:t>
        <a:bodyPr/>
        <a:lstStyle/>
        <a:p>
          <a:endParaRPr lang="fr-FR"/>
        </a:p>
      </dgm:t>
    </dgm:pt>
    <dgm:pt modelId="{A4A35F82-390D-48F1-9936-FC9FED078B0D}" type="sibTrans" cxnId="{B7A36B00-9EA7-4703-9BBD-AFA19D14E0F2}">
      <dgm:prSet/>
      <dgm:spPr/>
      <dgm:t>
        <a:bodyPr/>
        <a:lstStyle/>
        <a:p>
          <a:endParaRPr lang="fr-FR"/>
        </a:p>
      </dgm:t>
    </dgm:pt>
    <dgm:pt modelId="{69B7B429-40C9-4AF4-9FEA-F369BEDB4475}" type="pres">
      <dgm:prSet presAssocID="{00C68B6E-5D43-46C7-8B2F-792994E47EC5}" presName="Name0" presStyleCnt="0">
        <dgm:presLayoutVars>
          <dgm:chMax val="7"/>
          <dgm:chPref val="7"/>
          <dgm:dir/>
          <dgm:animLvl val="lvl"/>
        </dgm:presLayoutVars>
      </dgm:prSet>
      <dgm:spPr/>
    </dgm:pt>
    <dgm:pt modelId="{E9A8129C-D4CD-4205-97FE-17248946C349}" type="pres">
      <dgm:prSet presAssocID="{CE433233-3673-46C9-A785-22BE9B4CBFF3}" presName="Accent1" presStyleCnt="0"/>
      <dgm:spPr/>
    </dgm:pt>
    <dgm:pt modelId="{74FEAA2C-A2D8-4C59-AA82-587B865D784C}" type="pres">
      <dgm:prSet presAssocID="{CE433233-3673-46C9-A785-22BE9B4CBFF3}" presName="Accent" presStyleLbl="node1" presStyleIdx="0" presStyleCnt="4"/>
      <dgm:spPr/>
    </dgm:pt>
    <dgm:pt modelId="{108F236B-1DC0-4177-B87F-6EC4AAC198CE}" type="pres">
      <dgm:prSet presAssocID="{CE433233-3673-46C9-A785-22BE9B4CBFF3}" presName="Parent1" presStyleLbl="revTx" presStyleIdx="0" presStyleCnt="4">
        <dgm:presLayoutVars>
          <dgm:chMax val="1"/>
          <dgm:chPref val="1"/>
          <dgm:bulletEnabled val="1"/>
        </dgm:presLayoutVars>
      </dgm:prSet>
      <dgm:spPr/>
    </dgm:pt>
    <dgm:pt modelId="{A92D34BE-C8C1-45FC-8FB0-07E21A5000F7}" type="pres">
      <dgm:prSet presAssocID="{279EAFD2-F95F-4AE4-B50B-7BAB72BC64AA}" presName="Accent2" presStyleCnt="0"/>
      <dgm:spPr/>
    </dgm:pt>
    <dgm:pt modelId="{705D0CED-1FE9-4080-9A19-528B89238373}" type="pres">
      <dgm:prSet presAssocID="{279EAFD2-F95F-4AE4-B50B-7BAB72BC64AA}" presName="Accent" presStyleLbl="node1" presStyleIdx="1" presStyleCnt="4"/>
      <dgm:spPr/>
    </dgm:pt>
    <dgm:pt modelId="{12B8F523-115C-4795-85A7-846DF37F24BB}" type="pres">
      <dgm:prSet presAssocID="{279EAFD2-F95F-4AE4-B50B-7BAB72BC64AA}" presName="Parent2" presStyleLbl="revTx" presStyleIdx="1" presStyleCnt="4" custScaleX="122756" custLinFactNeighborX="2137" custLinFactNeighborY="-12716">
        <dgm:presLayoutVars>
          <dgm:chMax val="1"/>
          <dgm:chPref val="1"/>
          <dgm:bulletEnabled val="1"/>
        </dgm:presLayoutVars>
      </dgm:prSet>
      <dgm:spPr/>
    </dgm:pt>
    <dgm:pt modelId="{8CDA58C0-464D-444B-9FBB-C9D0C06E130E}" type="pres">
      <dgm:prSet presAssocID="{5B79CC1E-7BEE-4356-A712-8C476139CF2B}" presName="Accent3" presStyleCnt="0"/>
      <dgm:spPr/>
    </dgm:pt>
    <dgm:pt modelId="{3255D260-D4B5-435D-9A23-0006930DFF42}" type="pres">
      <dgm:prSet presAssocID="{5B79CC1E-7BEE-4356-A712-8C476139CF2B}" presName="Accent" presStyleLbl="node1" presStyleIdx="2" presStyleCnt="4"/>
      <dgm:spPr/>
    </dgm:pt>
    <dgm:pt modelId="{CC2A6D06-D543-44D2-A423-3891F3396854}" type="pres">
      <dgm:prSet presAssocID="{5B79CC1E-7BEE-4356-A712-8C476139CF2B}" presName="Parent3" presStyleLbl="revTx" presStyleIdx="2" presStyleCnt="4">
        <dgm:presLayoutVars>
          <dgm:chMax val="1"/>
          <dgm:chPref val="1"/>
          <dgm:bulletEnabled val="1"/>
        </dgm:presLayoutVars>
      </dgm:prSet>
      <dgm:spPr/>
    </dgm:pt>
    <dgm:pt modelId="{37353F21-9C01-421B-B873-95CFB9D8EAF4}" type="pres">
      <dgm:prSet presAssocID="{7569BB8F-DC52-485A-BE02-7AF2094319AC}" presName="Accent4" presStyleCnt="0"/>
      <dgm:spPr/>
    </dgm:pt>
    <dgm:pt modelId="{D4906197-DF9A-4018-A756-9BAD7997239A}" type="pres">
      <dgm:prSet presAssocID="{7569BB8F-DC52-485A-BE02-7AF2094319AC}" presName="Accent" presStyleLbl="node1" presStyleIdx="3" presStyleCnt="4"/>
      <dgm:spPr/>
    </dgm:pt>
    <dgm:pt modelId="{DC194D80-D98E-4995-B605-EDA882F1920C}" type="pres">
      <dgm:prSet presAssocID="{7569BB8F-DC52-485A-BE02-7AF2094319AC}" presName="Parent4" presStyleLbl="revTx" presStyleIdx="3" presStyleCnt="4" custScaleX="123444" custLinFactNeighborX="1261" custLinFactNeighborY="-132">
        <dgm:presLayoutVars>
          <dgm:chMax val="1"/>
          <dgm:chPref val="1"/>
          <dgm:bulletEnabled val="1"/>
        </dgm:presLayoutVars>
      </dgm:prSet>
      <dgm:spPr/>
    </dgm:pt>
  </dgm:ptLst>
  <dgm:cxnLst>
    <dgm:cxn modelId="{B7A36B00-9EA7-4703-9BBD-AFA19D14E0F2}" srcId="{00C68B6E-5D43-46C7-8B2F-792994E47EC5}" destId="{5B79CC1E-7BEE-4356-A712-8C476139CF2B}" srcOrd="2" destOrd="0" parTransId="{697FBEA5-3C14-455B-B6B1-502C288D8EBB}" sibTransId="{A4A35F82-390D-48F1-9936-FC9FED078B0D}"/>
    <dgm:cxn modelId="{2B870E0E-72B6-4911-9DFE-F6848704F2F7}" type="presOf" srcId="{279EAFD2-F95F-4AE4-B50B-7BAB72BC64AA}" destId="{12B8F523-115C-4795-85A7-846DF37F24BB}" srcOrd="0" destOrd="0" presId="urn:microsoft.com/office/officeart/2009/layout/CircleArrowProcess"/>
    <dgm:cxn modelId="{79AB9410-D5C5-4FED-81E1-D79813F0C614}" type="presOf" srcId="{CE433233-3673-46C9-A785-22BE9B4CBFF3}" destId="{108F236B-1DC0-4177-B87F-6EC4AAC198CE}" srcOrd="0" destOrd="0" presId="urn:microsoft.com/office/officeart/2009/layout/CircleArrowProcess"/>
    <dgm:cxn modelId="{03E0FA61-6092-4633-BA0F-92A26E95D284}" type="presOf" srcId="{5B79CC1E-7BEE-4356-A712-8C476139CF2B}" destId="{CC2A6D06-D543-44D2-A423-3891F3396854}" srcOrd="0" destOrd="0" presId="urn:microsoft.com/office/officeart/2009/layout/CircleArrowProcess"/>
    <dgm:cxn modelId="{91FEF9B5-3E13-44BC-9A74-D2882B49B262}" srcId="{00C68B6E-5D43-46C7-8B2F-792994E47EC5}" destId="{7569BB8F-DC52-485A-BE02-7AF2094319AC}" srcOrd="3" destOrd="0" parTransId="{87A7CF47-043A-46D4-B42F-C404A06E8312}" sibTransId="{79DBAB1A-3C8D-478E-8DCC-262F19251D4C}"/>
    <dgm:cxn modelId="{49CF38CF-D91E-4A52-AB0B-48BED57A2B9C}" type="presOf" srcId="{00C68B6E-5D43-46C7-8B2F-792994E47EC5}" destId="{69B7B429-40C9-4AF4-9FEA-F369BEDB4475}" srcOrd="0" destOrd="0" presId="urn:microsoft.com/office/officeart/2009/layout/CircleArrowProcess"/>
    <dgm:cxn modelId="{E3BBD5D6-B21D-4A60-9EE0-0F29FB871DDC}" srcId="{00C68B6E-5D43-46C7-8B2F-792994E47EC5}" destId="{279EAFD2-F95F-4AE4-B50B-7BAB72BC64AA}" srcOrd="1" destOrd="0" parTransId="{823F081F-5787-43D3-A646-902EC2B815DB}" sibTransId="{E329082D-0E24-43FA-9335-839E8920D8F1}"/>
    <dgm:cxn modelId="{128852F6-5BA3-4151-B930-27A0564587DB}" type="presOf" srcId="{7569BB8F-DC52-485A-BE02-7AF2094319AC}" destId="{DC194D80-D98E-4995-B605-EDA882F1920C}" srcOrd="0" destOrd="0" presId="urn:microsoft.com/office/officeart/2009/layout/CircleArrowProcess"/>
    <dgm:cxn modelId="{24A1E7FF-BB07-4A2B-BACD-F4FF78462DC3}" srcId="{00C68B6E-5D43-46C7-8B2F-792994E47EC5}" destId="{CE433233-3673-46C9-A785-22BE9B4CBFF3}" srcOrd="0" destOrd="0" parTransId="{AB2864D7-87F4-4638-A720-8914A846F7A1}" sibTransId="{3151E76F-CCE2-4CCF-BC53-3370E6344C4E}"/>
    <dgm:cxn modelId="{F533C3C8-A53B-4219-85BF-42313FCED198}" type="presParOf" srcId="{69B7B429-40C9-4AF4-9FEA-F369BEDB4475}" destId="{E9A8129C-D4CD-4205-97FE-17248946C349}" srcOrd="0" destOrd="0" presId="urn:microsoft.com/office/officeart/2009/layout/CircleArrowProcess"/>
    <dgm:cxn modelId="{221AEC26-58D8-4130-8A0C-FD0E08397C0C}" type="presParOf" srcId="{E9A8129C-D4CD-4205-97FE-17248946C349}" destId="{74FEAA2C-A2D8-4C59-AA82-587B865D784C}" srcOrd="0" destOrd="0" presId="urn:microsoft.com/office/officeart/2009/layout/CircleArrowProcess"/>
    <dgm:cxn modelId="{1BF03F68-5E22-4ED9-BF8A-49A9812ED642}" type="presParOf" srcId="{69B7B429-40C9-4AF4-9FEA-F369BEDB4475}" destId="{108F236B-1DC0-4177-B87F-6EC4AAC198CE}" srcOrd="1" destOrd="0" presId="urn:microsoft.com/office/officeart/2009/layout/CircleArrowProcess"/>
    <dgm:cxn modelId="{9EAA2319-E58B-4C12-8071-7B4B6810E4F6}" type="presParOf" srcId="{69B7B429-40C9-4AF4-9FEA-F369BEDB4475}" destId="{A92D34BE-C8C1-45FC-8FB0-07E21A5000F7}" srcOrd="2" destOrd="0" presId="urn:microsoft.com/office/officeart/2009/layout/CircleArrowProcess"/>
    <dgm:cxn modelId="{56DEAC68-4E70-4EBC-A173-1B2A2195F694}" type="presParOf" srcId="{A92D34BE-C8C1-45FC-8FB0-07E21A5000F7}" destId="{705D0CED-1FE9-4080-9A19-528B89238373}" srcOrd="0" destOrd="0" presId="urn:microsoft.com/office/officeart/2009/layout/CircleArrowProcess"/>
    <dgm:cxn modelId="{0787824C-01E8-44FD-93DA-C7661FEBEC39}" type="presParOf" srcId="{69B7B429-40C9-4AF4-9FEA-F369BEDB4475}" destId="{12B8F523-115C-4795-85A7-846DF37F24BB}" srcOrd="3" destOrd="0" presId="urn:microsoft.com/office/officeart/2009/layout/CircleArrowProcess"/>
    <dgm:cxn modelId="{78D07EB4-EDBB-4255-A733-D8D17E91F44B}" type="presParOf" srcId="{69B7B429-40C9-4AF4-9FEA-F369BEDB4475}" destId="{8CDA58C0-464D-444B-9FBB-C9D0C06E130E}" srcOrd="4" destOrd="0" presId="urn:microsoft.com/office/officeart/2009/layout/CircleArrowProcess"/>
    <dgm:cxn modelId="{ACD05E41-E3BF-49DD-BE6F-637D16D3D952}" type="presParOf" srcId="{8CDA58C0-464D-444B-9FBB-C9D0C06E130E}" destId="{3255D260-D4B5-435D-9A23-0006930DFF42}" srcOrd="0" destOrd="0" presId="urn:microsoft.com/office/officeart/2009/layout/CircleArrowProcess"/>
    <dgm:cxn modelId="{1793A3B9-79BF-419D-9541-4BFC7326E46D}" type="presParOf" srcId="{69B7B429-40C9-4AF4-9FEA-F369BEDB4475}" destId="{CC2A6D06-D543-44D2-A423-3891F3396854}" srcOrd="5" destOrd="0" presId="urn:microsoft.com/office/officeart/2009/layout/CircleArrowProcess"/>
    <dgm:cxn modelId="{5E6B0FD4-192F-4B74-A802-90282C797F9C}" type="presParOf" srcId="{69B7B429-40C9-4AF4-9FEA-F369BEDB4475}" destId="{37353F21-9C01-421B-B873-95CFB9D8EAF4}" srcOrd="6" destOrd="0" presId="urn:microsoft.com/office/officeart/2009/layout/CircleArrowProcess"/>
    <dgm:cxn modelId="{7B797A3F-25AB-468A-9D79-58D0507895CC}" type="presParOf" srcId="{37353F21-9C01-421B-B873-95CFB9D8EAF4}" destId="{D4906197-DF9A-4018-A756-9BAD7997239A}" srcOrd="0" destOrd="0" presId="urn:microsoft.com/office/officeart/2009/layout/CircleArrowProcess"/>
    <dgm:cxn modelId="{23B319D1-5EE4-4A57-903F-C0DDC5D46035}" type="presParOf" srcId="{69B7B429-40C9-4AF4-9FEA-F369BEDB4475}" destId="{DC194D80-D98E-4995-B605-EDA882F1920C}"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047FA-2A61-448B-BA9B-6851B4C7E278}" type="doc">
      <dgm:prSet loTypeId="urn:microsoft.com/office/officeart/2005/8/layout/hChevron3" loCatId="process" qsTypeId="urn:microsoft.com/office/officeart/2005/8/quickstyle/simple1" qsCatId="simple" csTypeId="urn:microsoft.com/office/officeart/2005/8/colors/accent6_2" csCatId="accent6" phldr="1"/>
      <dgm:spPr/>
    </dgm:pt>
    <dgm:pt modelId="{240C7A18-00D3-4A5C-BCC5-8E5E9F3031F5}">
      <dgm:prSet phldrT="[Texte]"/>
      <dgm:spPr/>
      <dgm:t>
        <a:bodyPr/>
        <a:lstStyle/>
        <a:p>
          <a:r>
            <a:rPr lang="fr-FR" dirty="0"/>
            <a:t>Multidisciplinarité</a:t>
          </a:r>
        </a:p>
      </dgm:t>
    </dgm:pt>
    <dgm:pt modelId="{761D9251-1DC2-4787-A254-E529BF021C8B}" type="parTrans" cxnId="{6496703A-1FBD-4AED-B150-3D236D9352B6}">
      <dgm:prSet/>
      <dgm:spPr/>
      <dgm:t>
        <a:bodyPr/>
        <a:lstStyle/>
        <a:p>
          <a:endParaRPr lang="fr-FR"/>
        </a:p>
      </dgm:t>
    </dgm:pt>
    <dgm:pt modelId="{F6BFF9A7-2A7C-4258-9158-0C739E90DDCD}" type="sibTrans" cxnId="{6496703A-1FBD-4AED-B150-3D236D9352B6}">
      <dgm:prSet/>
      <dgm:spPr/>
      <dgm:t>
        <a:bodyPr/>
        <a:lstStyle/>
        <a:p>
          <a:endParaRPr lang="fr-FR"/>
        </a:p>
      </dgm:t>
    </dgm:pt>
    <dgm:pt modelId="{075AB1C9-589F-4BF1-940E-EF0930F81F4F}">
      <dgm:prSet phldrT="[Texte]"/>
      <dgm:spPr/>
      <dgm:t>
        <a:bodyPr/>
        <a:lstStyle/>
        <a:p>
          <a:r>
            <a:rPr lang="fr-FR" dirty="0"/>
            <a:t>Comité mixte de réflexion</a:t>
          </a:r>
        </a:p>
      </dgm:t>
    </dgm:pt>
    <dgm:pt modelId="{B9719D7E-5317-4281-993B-70EB6346947D}" type="parTrans" cxnId="{ECEE2CD9-6AD8-46FA-859A-2E6BA3CC819E}">
      <dgm:prSet/>
      <dgm:spPr/>
      <dgm:t>
        <a:bodyPr/>
        <a:lstStyle/>
        <a:p>
          <a:endParaRPr lang="fr-FR"/>
        </a:p>
      </dgm:t>
    </dgm:pt>
    <dgm:pt modelId="{6A94181B-E382-4ABF-A307-B59279AB8A36}" type="sibTrans" cxnId="{ECEE2CD9-6AD8-46FA-859A-2E6BA3CC819E}">
      <dgm:prSet/>
      <dgm:spPr/>
      <dgm:t>
        <a:bodyPr/>
        <a:lstStyle/>
        <a:p>
          <a:endParaRPr lang="fr-FR"/>
        </a:p>
      </dgm:t>
    </dgm:pt>
    <dgm:pt modelId="{1AD54063-95A5-4A9B-A172-895FC2845A5F}" type="pres">
      <dgm:prSet presAssocID="{37D047FA-2A61-448B-BA9B-6851B4C7E278}" presName="Name0" presStyleCnt="0">
        <dgm:presLayoutVars>
          <dgm:dir/>
          <dgm:resizeHandles val="exact"/>
        </dgm:presLayoutVars>
      </dgm:prSet>
      <dgm:spPr/>
    </dgm:pt>
    <dgm:pt modelId="{ED6711C2-5101-46F9-8745-67689A7DAABC}" type="pres">
      <dgm:prSet presAssocID="{240C7A18-00D3-4A5C-BCC5-8E5E9F3031F5}" presName="parTxOnly" presStyleLbl="node1" presStyleIdx="0" presStyleCnt="2">
        <dgm:presLayoutVars>
          <dgm:bulletEnabled val="1"/>
        </dgm:presLayoutVars>
      </dgm:prSet>
      <dgm:spPr/>
    </dgm:pt>
    <dgm:pt modelId="{CC524B58-F5F6-468B-BD3B-F0A8E1C11A31}" type="pres">
      <dgm:prSet presAssocID="{F6BFF9A7-2A7C-4258-9158-0C739E90DDCD}" presName="parSpace" presStyleCnt="0"/>
      <dgm:spPr/>
    </dgm:pt>
    <dgm:pt modelId="{C98E8AF2-4448-499B-B943-A7B20B3506AC}" type="pres">
      <dgm:prSet presAssocID="{075AB1C9-589F-4BF1-940E-EF0930F81F4F}" presName="parTxOnly" presStyleLbl="node1" presStyleIdx="1" presStyleCnt="2">
        <dgm:presLayoutVars>
          <dgm:bulletEnabled val="1"/>
        </dgm:presLayoutVars>
      </dgm:prSet>
      <dgm:spPr/>
    </dgm:pt>
  </dgm:ptLst>
  <dgm:cxnLst>
    <dgm:cxn modelId="{6496703A-1FBD-4AED-B150-3D236D9352B6}" srcId="{37D047FA-2A61-448B-BA9B-6851B4C7E278}" destId="{240C7A18-00D3-4A5C-BCC5-8E5E9F3031F5}" srcOrd="0" destOrd="0" parTransId="{761D9251-1DC2-4787-A254-E529BF021C8B}" sibTransId="{F6BFF9A7-2A7C-4258-9158-0C739E90DDCD}"/>
    <dgm:cxn modelId="{437D0F3F-EC90-42F3-B879-0008FFDC0250}" type="presOf" srcId="{240C7A18-00D3-4A5C-BCC5-8E5E9F3031F5}" destId="{ED6711C2-5101-46F9-8745-67689A7DAABC}" srcOrd="0" destOrd="0" presId="urn:microsoft.com/office/officeart/2005/8/layout/hChevron3"/>
    <dgm:cxn modelId="{693ECA91-6B03-4C56-8252-722322BC406E}" type="presOf" srcId="{075AB1C9-589F-4BF1-940E-EF0930F81F4F}" destId="{C98E8AF2-4448-499B-B943-A7B20B3506AC}" srcOrd="0" destOrd="0" presId="urn:microsoft.com/office/officeart/2005/8/layout/hChevron3"/>
    <dgm:cxn modelId="{ECEE2CD9-6AD8-46FA-859A-2E6BA3CC819E}" srcId="{37D047FA-2A61-448B-BA9B-6851B4C7E278}" destId="{075AB1C9-589F-4BF1-940E-EF0930F81F4F}" srcOrd="1" destOrd="0" parTransId="{B9719D7E-5317-4281-993B-70EB6346947D}" sibTransId="{6A94181B-E382-4ABF-A307-B59279AB8A36}"/>
    <dgm:cxn modelId="{02524ADC-24DE-46C4-A844-4F351F235C5C}" type="presOf" srcId="{37D047FA-2A61-448B-BA9B-6851B4C7E278}" destId="{1AD54063-95A5-4A9B-A172-895FC2845A5F}" srcOrd="0" destOrd="0" presId="urn:microsoft.com/office/officeart/2005/8/layout/hChevron3"/>
    <dgm:cxn modelId="{F359D269-1320-4847-9DF2-49AFF7B51A46}" type="presParOf" srcId="{1AD54063-95A5-4A9B-A172-895FC2845A5F}" destId="{ED6711C2-5101-46F9-8745-67689A7DAABC}" srcOrd="0" destOrd="0" presId="urn:microsoft.com/office/officeart/2005/8/layout/hChevron3"/>
    <dgm:cxn modelId="{FA0A3BBE-0144-4C95-9671-DA526340C825}" type="presParOf" srcId="{1AD54063-95A5-4A9B-A172-895FC2845A5F}" destId="{CC524B58-F5F6-468B-BD3B-F0A8E1C11A31}" srcOrd="1" destOrd="0" presId="urn:microsoft.com/office/officeart/2005/8/layout/hChevron3"/>
    <dgm:cxn modelId="{9A33EE89-6ABB-4530-89B8-0CAF271EC4DA}" type="presParOf" srcId="{1AD54063-95A5-4A9B-A172-895FC2845A5F}" destId="{C98E8AF2-4448-499B-B943-A7B20B3506AC}" srcOrd="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D047FA-2A61-448B-BA9B-6851B4C7E278}" type="doc">
      <dgm:prSet loTypeId="urn:microsoft.com/office/officeart/2005/8/layout/hChevron3" loCatId="process" qsTypeId="urn:microsoft.com/office/officeart/2005/8/quickstyle/simple1" qsCatId="simple" csTypeId="urn:microsoft.com/office/officeart/2005/8/colors/accent2_2" csCatId="accent2" phldr="1"/>
      <dgm:spPr/>
    </dgm:pt>
    <dgm:pt modelId="{075AB1C9-589F-4BF1-940E-EF0930F81F4F}">
      <dgm:prSet phldrT="[Texte]" custT="1"/>
      <dgm:spPr/>
      <dgm:t>
        <a:bodyPr/>
        <a:lstStyle/>
        <a:p>
          <a:r>
            <a:rPr lang="fr-FR" sz="1800" dirty="0"/>
            <a:t>Formation </a:t>
          </a:r>
          <a:r>
            <a:rPr lang="fr-FR" sz="1400" dirty="0"/>
            <a:t>(programmes interdisciplinaires, double cursus, Master, thèses, </a:t>
          </a:r>
          <a:r>
            <a:rPr lang="fr-FR" sz="1400" dirty="0" err="1"/>
            <a:t>SFRi</a:t>
          </a:r>
          <a:r>
            <a:rPr lang="fr-FR" sz="1400" dirty="0"/>
            <a:t>)</a:t>
          </a:r>
          <a:endParaRPr lang="fr-FR" sz="1800" dirty="0"/>
        </a:p>
      </dgm:t>
    </dgm:pt>
    <dgm:pt modelId="{B9719D7E-5317-4281-993B-70EB6346947D}" type="parTrans" cxnId="{ECEE2CD9-6AD8-46FA-859A-2E6BA3CC819E}">
      <dgm:prSet/>
      <dgm:spPr/>
      <dgm:t>
        <a:bodyPr/>
        <a:lstStyle/>
        <a:p>
          <a:endParaRPr lang="fr-FR"/>
        </a:p>
      </dgm:t>
    </dgm:pt>
    <dgm:pt modelId="{6A94181B-E382-4ABF-A307-B59279AB8A36}" type="sibTrans" cxnId="{ECEE2CD9-6AD8-46FA-859A-2E6BA3CC819E}">
      <dgm:prSet/>
      <dgm:spPr/>
      <dgm:t>
        <a:bodyPr/>
        <a:lstStyle/>
        <a:p>
          <a:endParaRPr lang="fr-FR"/>
        </a:p>
      </dgm:t>
    </dgm:pt>
    <dgm:pt modelId="{1AD54063-95A5-4A9B-A172-895FC2845A5F}" type="pres">
      <dgm:prSet presAssocID="{37D047FA-2A61-448B-BA9B-6851B4C7E278}" presName="Name0" presStyleCnt="0">
        <dgm:presLayoutVars>
          <dgm:dir/>
          <dgm:resizeHandles val="exact"/>
        </dgm:presLayoutVars>
      </dgm:prSet>
      <dgm:spPr/>
    </dgm:pt>
    <dgm:pt modelId="{C98E8AF2-4448-499B-B943-A7B20B3506AC}" type="pres">
      <dgm:prSet presAssocID="{075AB1C9-589F-4BF1-940E-EF0930F81F4F}" presName="parTxOnly" presStyleLbl="node1" presStyleIdx="0" presStyleCnt="1" custAng="5400000" custScaleX="100098" custScaleY="484331" custLinFactX="-300000" custLinFactY="96148" custLinFactNeighborX="-310637" custLinFactNeighborY="100000">
        <dgm:presLayoutVars>
          <dgm:bulletEnabled val="1"/>
        </dgm:presLayoutVars>
      </dgm:prSet>
      <dgm:spPr/>
    </dgm:pt>
  </dgm:ptLst>
  <dgm:cxnLst>
    <dgm:cxn modelId="{693ECA91-6B03-4C56-8252-722322BC406E}" type="presOf" srcId="{075AB1C9-589F-4BF1-940E-EF0930F81F4F}" destId="{C98E8AF2-4448-499B-B943-A7B20B3506AC}" srcOrd="0" destOrd="0" presId="urn:microsoft.com/office/officeart/2005/8/layout/hChevron3"/>
    <dgm:cxn modelId="{ECEE2CD9-6AD8-46FA-859A-2E6BA3CC819E}" srcId="{37D047FA-2A61-448B-BA9B-6851B4C7E278}" destId="{075AB1C9-589F-4BF1-940E-EF0930F81F4F}" srcOrd="0" destOrd="0" parTransId="{B9719D7E-5317-4281-993B-70EB6346947D}" sibTransId="{6A94181B-E382-4ABF-A307-B59279AB8A36}"/>
    <dgm:cxn modelId="{02524ADC-24DE-46C4-A844-4F351F235C5C}" type="presOf" srcId="{37D047FA-2A61-448B-BA9B-6851B4C7E278}" destId="{1AD54063-95A5-4A9B-A172-895FC2845A5F}" srcOrd="0" destOrd="0" presId="urn:microsoft.com/office/officeart/2005/8/layout/hChevron3"/>
    <dgm:cxn modelId="{9A33EE89-6ABB-4530-89B8-0CAF271EC4DA}" type="presParOf" srcId="{1AD54063-95A5-4A9B-A172-895FC2845A5F}" destId="{C98E8AF2-4448-499B-B943-A7B20B3506AC}" srcOrd="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29A22A-880C-4724-8A7F-54D747365AF4}"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fr-FR"/>
        </a:p>
      </dgm:t>
    </dgm:pt>
    <dgm:pt modelId="{37B3AF68-F9E8-4254-B588-E81C9E893FF2}">
      <dgm:prSet phldrT="[Texte]"/>
      <dgm:spPr/>
      <dgm:t>
        <a:bodyPr/>
        <a:lstStyle/>
        <a:p>
          <a:r>
            <a:rPr lang="fr-FR" b="1" dirty="0"/>
            <a:t>Approches transdisciplinaires pour comprendre, prévenir et soigner les cancers </a:t>
          </a:r>
          <a:endParaRPr lang="fr-FR" dirty="0"/>
        </a:p>
      </dgm:t>
    </dgm:pt>
    <dgm:pt modelId="{05B018F4-0F88-4B74-B7F5-40DAF933E6FD}" type="parTrans" cxnId="{DAA1CEC4-E258-4F38-860D-0B6FE73CE638}">
      <dgm:prSet/>
      <dgm:spPr/>
      <dgm:t>
        <a:bodyPr/>
        <a:lstStyle/>
        <a:p>
          <a:endParaRPr lang="fr-FR"/>
        </a:p>
      </dgm:t>
    </dgm:pt>
    <dgm:pt modelId="{E41B0E5F-E929-473B-B3CB-2D12C134BD63}" type="sibTrans" cxnId="{DAA1CEC4-E258-4F38-860D-0B6FE73CE638}">
      <dgm:prSet/>
      <dgm:spPr/>
      <dgm:t>
        <a:bodyPr/>
        <a:lstStyle/>
        <a:p>
          <a:endParaRPr lang="fr-FR"/>
        </a:p>
      </dgm:t>
    </dgm:pt>
    <dgm:pt modelId="{5E7ABC17-D3E1-41B7-820A-EED5BB768313}">
      <dgm:prSet phldrT="[Texte]"/>
      <dgm:spPr/>
      <dgm:t>
        <a:bodyPr/>
        <a:lstStyle/>
        <a:p>
          <a:r>
            <a:rPr lang="fr-FR" b="1" dirty="0"/>
            <a:t>Santé et territoire</a:t>
          </a:r>
          <a:endParaRPr lang="fr-FR" dirty="0"/>
        </a:p>
      </dgm:t>
    </dgm:pt>
    <dgm:pt modelId="{98624757-402E-40CE-A3DB-79741BB8261D}" type="parTrans" cxnId="{62656466-C4CB-42C0-867C-F8599E7305E9}">
      <dgm:prSet/>
      <dgm:spPr/>
      <dgm:t>
        <a:bodyPr/>
        <a:lstStyle/>
        <a:p>
          <a:endParaRPr lang="fr-FR"/>
        </a:p>
      </dgm:t>
    </dgm:pt>
    <dgm:pt modelId="{8EEFF8F0-9FE8-4B62-901D-D5EE004295F7}" type="sibTrans" cxnId="{62656466-C4CB-42C0-867C-F8599E7305E9}">
      <dgm:prSet/>
      <dgm:spPr/>
      <dgm:t>
        <a:bodyPr/>
        <a:lstStyle/>
        <a:p>
          <a:endParaRPr lang="fr-FR"/>
        </a:p>
      </dgm:t>
    </dgm:pt>
    <dgm:pt modelId="{39B0509E-43B6-4761-9945-64AEB4E5D696}">
      <dgm:prSet phldrT="[Texte]"/>
      <dgm:spPr/>
      <dgm:t>
        <a:bodyPr/>
        <a:lstStyle/>
        <a:p>
          <a:r>
            <a:rPr lang="fr-FR" b="1" dirty="0"/>
            <a:t>Troubles cérébraux, remédiation et société inclusive</a:t>
          </a:r>
          <a:endParaRPr lang="fr-FR" dirty="0"/>
        </a:p>
      </dgm:t>
    </dgm:pt>
    <dgm:pt modelId="{75DE2B10-C783-4389-9991-DD138677D3C2}" type="parTrans" cxnId="{8B1C9407-B339-42E0-9625-5350BC3CC94A}">
      <dgm:prSet/>
      <dgm:spPr/>
      <dgm:t>
        <a:bodyPr/>
        <a:lstStyle/>
        <a:p>
          <a:endParaRPr lang="fr-FR"/>
        </a:p>
      </dgm:t>
    </dgm:pt>
    <dgm:pt modelId="{DE5E6B38-E083-4E54-860F-297685F3E531}" type="sibTrans" cxnId="{8B1C9407-B339-42E0-9625-5350BC3CC94A}">
      <dgm:prSet/>
      <dgm:spPr/>
      <dgm:t>
        <a:bodyPr/>
        <a:lstStyle/>
        <a:p>
          <a:endParaRPr lang="fr-FR"/>
        </a:p>
      </dgm:t>
    </dgm:pt>
    <dgm:pt modelId="{9D4B5544-72C0-41F4-9156-35E191401392}">
      <dgm:prSet phldrT="[Texte]"/>
      <dgm:spPr/>
      <dgm:t>
        <a:bodyPr/>
        <a:lstStyle/>
        <a:p>
          <a:r>
            <a:rPr lang="fr-FR" b="1" dirty="0"/>
            <a:t>Adaptation et évolution des maladies infectieuses </a:t>
          </a:r>
          <a:endParaRPr lang="fr-FR" dirty="0"/>
        </a:p>
      </dgm:t>
    </dgm:pt>
    <dgm:pt modelId="{D8A905C1-DFEF-4B71-A77F-1C0C61EACEA3}" type="parTrans" cxnId="{E8DC182B-0783-43B5-9D15-577F271739F0}">
      <dgm:prSet/>
      <dgm:spPr/>
      <dgm:t>
        <a:bodyPr/>
        <a:lstStyle/>
        <a:p>
          <a:endParaRPr lang="fr-FR"/>
        </a:p>
      </dgm:t>
    </dgm:pt>
    <dgm:pt modelId="{97DA1046-FB1E-4577-BFD2-F6A5C4DF4BE6}" type="sibTrans" cxnId="{E8DC182B-0783-43B5-9D15-577F271739F0}">
      <dgm:prSet/>
      <dgm:spPr/>
      <dgm:t>
        <a:bodyPr/>
        <a:lstStyle/>
        <a:p>
          <a:endParaRPr lang="fr-FR"/>
        </a:p>
      </dgm:t>
    </dgm:pt>
    <dgm:pt modelId="{E0C75BBD-C26D-4A72-A7D4-13776A5DCA75}" type="pres">
      <dgm:prSet presAssocID="{2629A22A-880C-4724-8A7F-54D747365AF4}" presName="matrix" presStyleCnt="0">
        <dgm:presLayoutVars>
          <dgm:chMax val="1"/>
          <dgm:dir/>
          <dgm:resizeHandles val="exact"/>
        </dgm:presLayoutVars>
      </dgm:prSet>
      <dgm:spPr/>
    </dgm:pt>
    <dgm:pt modelId="{AF8C956C-8C37-4B02-9C54-449AF7AEF0E8}" type="pres">
      <dgm:prSet presAssocID="{2629A22A-880C-4724-8A7F-54D747365AF4}" presName="axisShape" presStyleLbl="bgShp" presStyleIdx="0" presStyleCnt="1"/>
      <dgm:spPr/>
    </dgm:pt>
    <dgm:pt modelId="{9610CF44-341D-4C71-8FB4-EFAEB72C20F2}" type="pres">
      <dgm:prSet presAssocID="{2629A22A-880C-4724-8A7F-54D747365AF4}" presName="rect1" presStyleLbl="node1" presStyleIdx="0" presStyleCnt="4">
        <dgm:presLayoutVars>
          <dgm:chMax val="0"/>
          <dgm:chPref val="0"/>
          <dgm:bulletEnabled val="1"/>
        </dgm:presLayoutVars>
      </dgm:prSet>
      <dgm:spPr/>
    </dgm:pt>
    <dgm:pt modelId="{6A4CB09B-72B7-40DF-ACD9-B6B93E55B441}" type="pres">
      <dgm:prSet presAssocID="{2629A22A-880C-4724-8A7F-54D747365AF4}" presName="rect2" presStyleLbl="node1" presStyleIdx="1" presStyleCnt="4">
        <dgm:presLayoutVars>
          <dgm:chMax val="0"/>
          <dgm:chPref val="0"/>
          <dgm:bulletEnabled val="1"/>
        </dgm:presLayoutVars>
      </dgm:prSet>
      <dgm:spPr/>
    </dgm:pt>
    <dgm:pt modelId="{9E53E8AE-1570-4AB0-9A07-57541790835B}" type="pres">
      <dgm:prSet presAssocID="{2629A22A-880C-4724-8A7F-54D747365AF4}" presName="rect3" presStyleLbl="node1" presStyleIdx="2" presStyleCnt="4">
        <dgm:presLayoutVars>
          <dgm:chMax val="0"/>
          <dgm:chPref val="0"/>
          <dgm:bulletEnabled val="1"/>
        </dgm:presLayoutVars>
      </dgm:prSet>
      <dgm:spPr/>
    </dgm:pt>
    <dgm:pt modelId="{2E04280B-960A-4259-8F13-C12D3CDC6370}" type="pres">
      <dgm:prSet presAssocID="{2629A22A-880C-4724-8A7F-54D747365AF4}" presName="rect4" presStyleLbl="node1" presStyleIdx="3" presStyleCnt="4">
        <dgm:presLayoutVars>
          <dgm:chMax val="0"/>
          <dgm:chPref val="0"/>
          <dgm:bulletEnabled val="1"/>
        </dgm:presLayoutVars>
      </dgm:prSet>
      <dgm:spPr/>
    </dgm:pt>
  </dgm:ptLst>
  <dgm:cxnLst>
    <dgm:cxn modelId="{8B1C9407-B339-42E0-9625-5350BC3CC94A}" srcId="{2629A22A-880C-4724-8A7F-54D747365AF4}" destId="{39B0509E-43B6-4761-9945-64AEB4E5D696}" srcOrd="2" destOrd="0" parTransId="{75DE2B10-C783-4389-9991-DD138677D3C2}" sibTransId="{DE5E6B38-E083-4E54-860F-297685F3E531}"/>
    <dgm:cxn modelId="{E8DC182B-0783-43B5-9D15-577F271739F0}" srcId="{2629A22A-880C-4724-8A7F-54D747365AF4}" destId="{9D4B5544-72C0-41F4-9156-35E191401392}" srcOrd="3" destOrd="0" parTransId="{D8A905C1-DFEF-4B71-A77F-1C0C61EACEA3}" sibTransId="{97DA1046-FB1E-4577-BFD2-F6A5C4DF4BE6}"/>
    <dgm:cxn modelId="{E18E473F-92E6-45FA-8415-787DE10CFD42}" type="presOf" srcId="{9D4B5544-72C0-41F4-9156-35E191401392}" destId="{2E04280B-960A-4259-8F13-C12D3CDC6370}" srcOrd="0" destOrd="0" presId="urn:microsoft.com/office/officeart/2005/8/layout/matrix2"/>
    <dgm:cxn modelId="{8FD93864-8E8F-48D8-BE88-FF6C4CEA53F4}" type="presOf" srcId="{5E7ABC17-D3E1-41B7-820A-EED5BB768313}" destId="{6A4CB09B-72B7-40DF-ACD9-B6B93E55B441}" srcOrd="0" destOrd="0" presId="urn:microsoft.com/office/officeart/2005/8/layout/matrix2"/>
    <dgm:cxn modelId="{62656466-C4CB-42C0-867C-F8599E7305E9}" srcId="{2629A22A-880C-4724-8A7F-54D747365AF4}" destId="{5E7ABC17-D3E1-41B7-820A-EED5BB768313}" srcOrd="1" destOrd="0" parTransId="{98624757-402E-40CE-A3DB-79741BB8261D}" sibTransId="{8EEFF8F0-9FE8-4B62-901D-D5EE004295F7}"/>
    <dgm:cxn modelId="{57AE3F74-7DE3-49C3-8402-E4F8EA1099E3}" type="presOf" srcId="{37B3AF68-F9E8-4254-B588-E81C9E893FF2}" destId="{9610CF44-341D-4C71-8FB4-EFAEB72C20F2}" srcOrd="0" destOrd="0" presId="urn:microsoft.com/office/officeart/2005/8/layout/matrix2"/>
    <dgm:cxn modelId="{6263A6B0-ECF3-46C3-8644-6B90823939CC}" type="presOf" srcId="{39B0509E-43B6-4761-9945-64AEB4E5D696}" destId="{9E53E8AE-1570-4AB0-9A07-57541790835B}" srcOrd="0" destOrd="0" presId="urn:microsoft.com/office/officeart/2005/8/layout/matrix2"/>
    <dgm:cxn modelId="{DAA1CEC4-E258-4F38-860D-0B6FE73CE638}" srcId="{2629A22A-880C-4724-8A7F-54D747365AF4}" destId="{37B3AF68-F9E8-4254-B588-E81C9E893FF2}" srcOrd="0" destOrd="0" parTransId="{05B018F4-0F88-4B74-B7F5-40DAF933E6FD}" sibTransId="{E41B0E5F-E929-473B-B3CB-2D12C134BD63}"/>
    <dgm:cxn modelId="{73F58BC6-FA62-4CAE-BDA6-98AB589F9C93}" type="presOf" srcId="{2629A22A-880C-4724-8A7F-54D747365AF4}" destId="{E0C75BBD-C26D-4A72-A7D4-13776A5DCA75}" srcOrd="0" destOrd="0" presId="urn:microsoft.com/office/officeart/2005/8/layout/matrix2"/>
    <dgm:cxn modelId="{1249D4D3-3ED9-464A-AFE9-AE800726AB31}" type="presParOf" srcId="{E0C75BBD-C26D-4A72-A7D4-13776A5DCA75}" destId="{AF8C956C-8C37-4B02-9C54-449AF7AEF0E8}" srcOrd="0" destOrd="0" presId="urn:microsoft.com/office/officeart/2005/8/layout/matrix2"/>
    <dgm:cxn modelId="{5B13A49E-8A16-4F9D-8896-28829058E9A5}" type="presParOf" srcId="{E0C75BBD-C26D-4A72-A7D4-13776A5DCA75}" destId="{9610CF44-341D-4C71-8FB4-EFAEB72C20F2}" srcOrd="1" destOrd="0" presId="urn:microsoft.com/office/officeart/2005/8/layout/matrix2"/>
    <dgm:cxn modelId="{1E571481-09AA-4F22-99FB-635BC14D62A7}" type="presParOf" srcId="{E0C75BBD-C26D-4A72-A7D4-13776A5DCA75}" destId="{6A4CB09B-72B7-40DF-ACD9-B6B93E55B441}" srcOrd="2" destOrd="0" presId="urn:microsoft.com/office/officeart/2005/8/layout/matrix2"/>
    <dgm:cxn modelId="{48487328-76C7-430B-BDC5-1C56829E66F2}" type="presParOf" srcId="{E0C75BBD-C26D-4A72-A7D4-13776A5DCA75}" destId="{9E53E8AE-1570-4AB0-9A07-57541790835B}" srcOrd="3" destOrd="0" presId="urn:microsoft.com/office/officeart/2005/8/layout/matrix2"/>
    <dgm:cxn modelId="{A094FE7B-0347-4118-852D-8EBDFB250310}" type="presParOf" srcId="{E0C75BBD-C26D-4A72-A7D4-13776A5DCA75}" destId="{2E04280B-960A-4259-8F13-C12D3CDC6370}"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EAA2C-A2D8-4C59-AA82-587B865D784C}">
      <dsp:nvSpPr>
        <dsp:cNvPr id="0" name=""/>
        <dsp:cNvSpPr/>
      </dsp:nvSpPr>
      <dsp:spPr>
        <a:xfrm>
          <a:off x="3326220" y="0"/>
          <a:ext cx="2043171" cy="2043379"/>
        </a:xfrm>
        <a:prstGeom prst="circularArrow">
          <a:avLst>
            <a:gd name="adj1" fmla="val 10980"/>
            <a:gd name="adj2" fmla="val 1142322"/>
            <a:gd name="adj3" fmla="val 4500000"/>
            <a:gd name="adj4" fmla="val 10800000"/>
            <a:gd name="adj5" fmla="val 125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F236B-1DC0-4177-B87F-6EC4AAC198CE}">
      <dsp:nvSpPr>
        <dsp:cNvPr id="0" name=""/>
        <dsp:cNvSpPr/>
      </dsp:nvSpPr>
      <dsp:spPr>
        <a:xfrm>
          <a:off x="3777319" y="739648"/>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DONNEES</a:t>
          </a:r>
        </a:p>
        <a:p>
          <a:pPr marL="0" lvl="0" indent="0" algn="ctr" defTabSz="622300">
            <a:lnSpc>
              <a:spcPct val="90000"/>
            </a:lnSpc>
            <a:spcBef>
              <a:spcPct val="0"/>
            </a:spcBef>
            <a:spcAft>
              <a:spcPct val="35000"/>
            </a:spcAft>
            <a:buNone/>
          </a:pPr>
          <a:r>
            <a:rPr lang="fr-FR" sz="1200" kern="1200" dirty="0"/>
            <a:t>Collecte de données intégrée</a:t>
          </a:r>
        </a:p>
      </dsp:txBody>
      <dsp:txXfrm>
        <a:off x="3777319" y="739648"/>
        <a:ext cx="1140205" cy="570043"/>
      </dsp:txXfrm>
    </dsp:sp>
    <dsp:sp modelId="{705D0CED-1FE9-4080-9A19-528B89238373}">
      <dsp:nvSpPr>
        <dsp:cNvPr id="0" name=""/>
        <dsp:cNvSpPr/>
      </dsp:nvSpPr>
      <dsp:spPr>
        <a:xfrm>
          <a:off x="2758608" y="1174225"/>
          <a:ext cx="2043171" cy="2043379"/>
        </a:xfrm>
        <a:prstGeom prst="leftCircularArrow">
          <a:avLst>
            <a:gd name="adj1" fmla="val 10980"/>
            <a:gd name="adj2" fmla="val 1142322"/>
            <a:gd name="adj3" fmla="val 6300000"/>
            <a:gd name="adj4" fmla="val 18900000"/>
            <a:gd name="adj5" fmla="val 12500"/>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8F523-115C-4795-85A7-846DF37F24BB}">
      <dsp:nvSpPr>
        <dsp:cNvPr id="0" name=""/>
        <dsp:cNvSpPr/>
      </dsp:nvSpPr>
      <dsp:spPr>
        <a:xfrm>
          <a:off x="3102042" y="1843553"/>
          <a:ext cx="1399670"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TECHNOLOGIES de l’INFORMATION</a:t>
          </a:r>
        </a:p>
      </dsp:txBody>
      <dsp:txXfrm>
        <a:off x="3102042" y="1843553"/>
        <a:ext cx="1399670" cy="570043"/>
      </dsp:txXfrm>
    </dsp:sp>
    <dsp:sp modelId="{3255D260-D4B5-435D-9A23-0006930DFF42}">
      <dsp:nvSpPr>
        <dsp:cNvPr id="0" name=""/>
        <dsp:cNvSpPr/>
      </dsp:nvSpPr>
      <dsp:spPr>
        <a:xfrm>
          <a:off x="3326220" y="2352785"/>
          <a:ext cx="2043171" cy="2043379"/>
        </a:xfrm>
        <a:prstGeom prst="circularArrow">
          <a:avLst>
            <a:gd name="adj1" fmla="val 10980"/>
            <a:gd name="adj2" fmla="val 1142322"/>
            <a:gd name="adj3" fmla="val 4500000"/>
            <a:gd name="adj4" fmla="val 13500000"/>
            <a:gd name="adj5" fmla="val 12500"/>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A6D06-D543-44D2-A423-3891F3396854}">
      <dsp:nvSpPr>
        <dsp:cNvPr id="0" name=""/>
        <dsp:cNvSpPr/>
      </dsp:nvSpPr>
      <dsp:spPr>
        <a:xfrm>
          <a:off x="3777319" y="3092433"/>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METHODES</a:t>
          </a:r>
        </a:p>
        <a:p>
          <a:pPr marL="0" lvl="0" indent="0" algn="ctr" defTabSz="622300">
            <a:lnSpc>
              <a:spcPct val="90000"/>
            </a:lnSpc>
            <a:spcBef>
              <a:spcPct val="0"/>
            </a:spcBef>
            <a:spcAft>
              <a:spcPct val="35000"/>
            </a:spcAft>
            <a:buNone/>
          </a:pPr>
          <a:r>
            <a:rPr lang="fr-FR" sz="1200" kern="1200" dirty="0"/>
            <a:t>Groupe computationnel</a:t>
          </a:r>
        </a:p>
      </dsp:txBody>
      <dsp:txXfrm>
        <a:off x="3777319" y="3092433"/>
        <a:ext cx="1140205" cy="570043"/>
      </dsp:txXfrm>
    </dsp:sp>
    <dsp:sp modelId="{D4906197-DF9A-4018-A756-9BAD7997239A}">
      <dsp:nvSpPr>
        <dsp:cNvPr id="0" name=""/>
        <dsp:cNvSpPr/>
      </dsp:nvSpPr>
      <dsp:spPr>
        <a:xfrm>
          <a:off x="2904248" y="3662477"/>
          <a:ext cx="1755341" cy="1756189"/>
        </a:xfrm>
        <a:prstGeom prst="blockArc">
          <a:avLst>
            <a:gd name="adj1" fmla="val 0"/>
            <a:gd name="adj2" fmla="val 18900000"/>
            <a:gd name="adj3" fmla="val 1274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94D80-D98E-4995-B605-EDA882F1920C}">
      <dsp:nvSpPr>
        <dsp:cNvPr id="0" name=""/>
        <dsp:cNvSpPr/>
      </dsp:nvSpPr>
      <dsp:spPr>
        <a:xfrm>
          <a:off x="3088131" y="4268073"/>
          <a:ext cx="140751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Production de connaissances</a:t>
          </a:r>
          <a:endParaRPr lang="fr-FR" sz="1200" kern="1200" dirty="0"/>
        </a:p>
        <a:p>
          <a:pPr marL="0" lvl="0" indent="0" algn="ctr" defTabSz="622300">
            <a:lnSpc>
              <a:spcPct val="90000"/>
            </a:lnSpc>
            <a:spcBef>
              <a:spcPct val="0"/>
            </a:spcBef>
            <a:spcAft>
              <a:spcPct val="35000"/>
            </a:spcAft>
            <a:buNone/>
          </a:pPr>
          <a:r>
            <a:rPr lang="fr-FR" sz="1400" b="1" kern="1200" dirty="0"/>
            <a:t>Ethique</a:t>
          </a:r>
          <a:endParaRPr lang="fr-FR" sz="1200" b="1" kern="1200" dirty="0"/>
        </a:p>
      </dsp:txBody>
      <dsp:txXfrm>
        <a:off x="3088131" y="4268073"/>
        <a:ext cx="1407515" cy="570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711C2-5101-46F9-8745-67689A7DAABC}">
      <dsp:nvSpPr>
        <dsp:cNvPr id="0" name=""/>
        <dsp:cNvSpPr/>
      </dsp:nvSpPr>
      <dsp:spPr>
        <a:xfrm>
          <a:off x="7893" y="0"/>
          <a:ext cx="5604629" cy="35117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kern="1200" dirty="0"/>
            <a:t>Multidisciplinarité</a:t>
          </a:r>
        </a:p>
      </dsp:txBody>
      <dsp:txXfrm>
        <a:off x="7893" y="0"/>
        <a:ext cx="5516836" cy="351171"/>
      </dsp:txXfrm>
    </dsp:sp>
    <dsp:sp modelId="{C98E8AF2-4448-499B-B943-A7B20B3506AC}">
      <dsp:nvSpPr>
        <dsp:cNvPr id="0" name=""/>
        <dsp:cNvSpPr/>
      </dsp:nvSpPr>
      <dsp:spPr>
        <a:xfrm>
          <a:off x="4491597" y="0"/>
          <a:ext cx="5604629" cy="35117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kern="1200" dirty="0"/>
            <a:t>Comité mixte de réflexion</a:t>
          </a:r>
        </a:p>
      </dsp:txBody>
      <dsp:txXfrm>
        <a:off x="4667183" y="0"/>
        <a:ext cx="5253458" cy="351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E8AF2-4448-499B-B943-A7B20B3506AC}">
      <dsp:nvSpPr>
        <dsp:cNvPr id="0" name=""/>
        <dsp:cNvSpPr/>
      </dsp:nvSpPr>
      <dsp:spPr>
        <a:xfrm rot="5400000">
          <a:off x="-1868778" y="0"/>
          <a:ext cx="4284882" cy="54732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kern="1200" dirty="0"/>
            <a:t>Formation </a:t>
          </a:r>
          <a:r>
            <a:rPr lang="fr-FR" sz="1400" kern="1200" dirty="0"/>
            <a:t>(programmes interdisciplinaires, double cursus, Master, thèses, </a:t>
          </a:r>
          <a:r>
            <a:rPr lang="fr-FR" sz="1400" kern="1200" dirty="0" err="1"/>
            <a:t>SFRi</a:t>
          </a:r>
          <a:r>
            <a:rPr lang="fr-FR" sz="1400" kern="1200" dirty="0"/>
            <a:t>)</a:t>
          </a:r>
          <a:endParaRPr lang="fr-FR" sz="1800" kern="1200" dirty="0"/>
        </a:p>
      </dsp:txBody>
      <dsp:txXfrm>
        <a:off x="-1800363" y="-68416"/>
        <a:ext cx="4148051" cy="547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956C-8C37-4B02-9C54-449AF7AEF0E8}">
      <dsp:nvSpPr>
        <dsp:cNvPr id="0" name=""/>
        <dsp:cNvSpPr/>
      </dsp:nvSpPr>
      <dsp:spPr>
        <a:xfrm>
          <a:off x="414417" y="0"/>
          <a:ext cx="4415036" cy="4415036"/>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0CF44-341D-4C71-8FB4-EFAEB72C20F2}">
      <dsp:nvSpPr>
        <dsp:cNvPr id="0" name=""/>
        <dsp:cNvSpPr/>
      </dsp:nvSpPr>
      <dsp:spPr>
        <a:xfrm>
          <a:off x="701394" y="286977"/>
          <a:ext cx="1766014" cy="17660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t>Approches transdisciplinaires pour comprendre, prévenir et soigner les cancers </a:t>
          </a:r>
          <a:endParaRPr lang="fr-FR" sz="1500" kern="1200" dirty="0"/>
        </a:p>
      </dsp:txBody>
      <dsp:txXfrm>
        <a:off x="787604" y="373187"/>
        <a:ext cx="1593594" cy="1593594"/>
      </dsp:txXfrm>
    </dsp:sp>
    <dsp:sp modelId="{6A4CB09B-72B7-40DF-ACD9-B6B93E55B441}">
      <dsp:nvSpPr>
        <dsp:cNvPr id="0" name=""/>
        <dsp:cNvSpPr/>
      </dsp:nvSpPr>
      <dsp:spPr>
        <a:xfrm>
          <a:off x="2776461" y="286977"/>
          <a:ext cx="1766014" cy="176601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t>Santé et territoire</a:t>
          </a:r>
          <a:endParaRPr lang="fr-FR" sz="1500" kern="1200" dirty="0"/>
        </a:p>
      </dsp:txBody>
      <dsp:txXfrm>
        <a:off x="2862671" y="373187"/>
        <a:ext cx="1593594" cy="1593594"/>
      </dsp:txXfrm>
    </dsp:sp>
    <dsp:sp modelId="{9E53E8AE-1570-4AB0-9A07-57541790835B}">
      <dsp:nvSpPr>
        <dsp:cNvPr id="0" name=""/>
        <dsp:cNvSpPr/>
      </dsp:nvSpPr>
      <dsp:spPr>
        <a:xfrm>
          <a:off x="701394" y="2362044"/>
          <a:ext cx="1766014" cy="176601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t>Troubles cérébraux, remédiation et société inclusive</a:t>
          </a:r>
          <a:endParaRPr lang="fr-FR" sz="1500" kern="1200" dirty="0"/>
        </a:p>
      </dsp:txBody>
      <dsp:txXfrm>
        <a:off x="787604" y="2448254"/>
        <a:ext cx="1593594" cy="1593594"/>
      </dsp:txXfrm>
    </dsp:sp>
    <dsp:sp modelId="{2E04280B-960A-4259-8F13-C12D3CDC6370}">
      <dsp:nvSpPr>
        <dsp:cNvPr id="0" name=""/>
        <dsp:cNvSpPr/>
      </dsp:nvSpPr>
      <dsp:spPr>
        <a:xfrm>
          <a:off x="2776461" y="2362044"/>
          <a:ext cx="1766014" cy="176601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t>Adaptation et évolution des maladies infectieuses </a:t>
          </a:r>
          <a:endParaRPr lang="fr-FR" sz="1500" kern="1200" dirty="0"/>
        </a:p>
      </dsp:txBody>
      <dsp:txXfrm>
        <a:off x="2862671" y="2448254"/>
        <a:ext cx="1593594" cy="159359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1762A-2BE0-4D44-A7C4-E00D65430F25}" type="datetimeFigureOut">
              <a:rPr lang="fr-FR" smtClean="0"/>
              <a:t>12/04/2022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B9B17-63FE-8E4E-8B17-6C20D712FBFE}" type="slidenum">
              <a:rPr lang="fr-FR" smtClean="0"/>
              <a:t>‹N°›</a:t>
            </a:fld>
            <a:endParaRPr lang="fr-FR"/>
          </a:p>
        </p:txBody>
      </p:sp>
    </p:spTree>
    <p:extLst>
      <p:ext uri="{BB962C8B-B14F-4D97-AF65-F5344CB8AC3E}">
        <p14:creationId xmlns:p14="http://schemas.microsoft.com/office/powerpoint/2010/main" val="246222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o.int/news/item/01-12-2021-tripartite-and-unep-support-ohhlep-s-definition-of-one-health"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Aujourd’hui on est là pour lancer les ateliers… On n’a pas eu le temps de se poser</a:t>
            </a:r>
          </a:p>
        </p:txBody>
      </p:sp>
      <p:sp>
        <p:nvSpPr>
          <p:cNvPr id="4" name="Espace réservé du numéro de diapositive 3"/>
          <p:cNvSpPr>
            <a:spLocks noGrp="1"/>
          </p:cNvSpPr>
          <p:nvPr>
            <p:ph type="sldNum" sz="quarter" idx="5"/>
          </p:nvPr>
        </p:nvSpPr>
        <p:spPr/>
        <p:txBody>
          <a:bodyPr/>
          <a:lstStyle/>
          <a:p>
            <a:fld id="{57CB9B17-63FE-8E4E-8B17-6C20D712FBFE}" type="slidenum">
              <a:rPr lang="fr-FR" smtClean="0"/>
              <a:t>1</a:t>
            </a:fld>
            <a:endParaRPr lang="fr-FR"/>
          </a:p>
        </p:txBody>
      </p:sp>
    </p:spTree>
    <p:extLst>
      <p:ext uri="{BB962C8B-B14F-4D97-AF65-F5344CB8AC3E}">
        <p14:creationId xmlns:p14="http://schemas.microsoft.com/office/powerpoint/2010/main" val="87423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hlinkClick r:id="rId3"/>
              </a:rPr>
              <a:t>Tripartite and UNEP support OHHLEP's definition of "One Health" (who.int)</a:t>
            </a:r>
            <a:endParaRPr lang="en-US" dirty="0"/>
          </a:p>
          <a:p>
            <a:r>
              <a:rPr lang="en-US" sz="1200" b="1" i="1" kern="1200" dirty="0">
                <a:solidFill>
                  <a:schemeClr val="tx1"/>
                </a:solidFill>
                <a:effectLst/>
                <a:latin typeface="+mn-lt"/>
                <a:ea typeface="+mn-ea"/>
                <a:cs typeface="+mn-cs"/>
              </a:rPr>
              <a:t>Dec 2021</a:t>
            </a:r>
          </a:p>
          <a:p>
            <a:r>
              <a:rPr lang="en-US" sz="1200" b="1" i="1" kern="1200" dirty="0">
                <a:solidFill>
                  <a:schemeClr val="tx1"/>
                </a:solidFill>
                <a:effectLst/>
                <a:latin typeface="+mn-lt"/>
                <a:ea typeface="+mn-ea"/>
                <a:cs typeface="+mn-cs"/>
              </a:rPr>
              <a:t>One Health</a:t>
            </a:r>
            <a:r>
              <a:rPr lang="en-US" sz="1200" b="0" i="1" kern="1200" dirty="0">
                <a:solidFill>
                  <a:schemeClr val="tx1"/>
                </a:solidFill>
                <a:effectLst/>
                <a:latin typeface="+mn-lt"/>
                <a:ea typeface="+mn-ea"/>
                <a:cs typeface="+mn-cs"/>
              </a:rPr>
              <a:t> is an integrated, unifying approach that aims to sustainably balance and optimize the health of people, animals and ecosystems.</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It recognizes the health of humans, domestic and wild animals, plants, and the wider environment (including ecosystems) are closely linked and inter-dependent.</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The approach mobilizes multiple sectors, disciplines and communities at varying levels of society to work together to foster well-being and tackle threats to health and ecosystems, while addressing the collective need for clean water, energy and air, safe and nutritious food, taking action on climate change, and contributing to sustainable development.</a:t>
            </a:r>
          </a:p>
          <a:p>
            <a:endParaRPr lang="en-US" sz="1200" b="0" i="1" kern="1200" dirty="0">
              <a:solidFill>
                <a:schemeClr val="tx1"/>
              </a:solidFill>
              <a:effectLst/>
              <a:latin typeface="+mn-lt"/>
              <a:ea typeface="+mn-ea"/>
              <a:cs typeface="+mn-cs"/>
            </a:endParaRPr>
          </a:p>
          <a:p>
            <a:r>
              <a:rPr lang="fr-FR" sz="1200" b="0" i="1" kern="1200" dirty="0">
                <a:solidFill>
                  <a:schemeClr val="tx1"/>
                </a:solidFill>
                <a:effectLst/>
                <a:latin typeface="+mn-lt"/>
                <a:ea typeface="+mn-ea"/>
                <a:cs typeface="+mn-cs"/>
              </a:rPr>
              <a:t>One </a:t>
            </a:r>
            <a:r>
              <a:rPr lang="fr-FR" sz="1200" b="0" i="1" kern="1200" dirty="0" err="1">
                <a:solidFill>
                  <a:schemeClr val="tx1"/>
                </a:solidFill>
                <a:effectLst/>
                <a:latin typeface="+mn-lt"/>
                <a:ea typeface="+mn-ea"/>
                <a:cs typeface="+mn-cs"/>
              </a:rPr>
              <a:t>Health</a:t>
            </a:r>
            <a:r>
              <a:rPr lang="fr-FR" sz="1200" b="0" i="1" kern="1200" dirty="0">
                <a:solidFill>
                  <a:schemeClr val="tx1"/>
                </a:solidFill>
                <a:effectLst/>
                <a:latin typeface="+mn-lt"/>
                <a:ea typeface="+mn-ea"/>
                <a:cs typeface="+mn-cs"/>
              </a:rPr>
              <a:t> est une approche intégrée et unificatrice qui vise à équilibrer et à optimiser durablement la santé des personnes, des animaux et des </a:t>
            </a:r>
            <a:r>
              <a:rPr lang="fr-FR" sz="1200" b="0" i="1" kern="1200" dirty="0" err="1">
                <a:solidFill>
                  <a:schemeClr val="tx1"/>
                </a:solidFill>
                <a:effectLst/>
                <a:latin typeface="+mn-lt"/>
                <a:ea typeface="+mn-ea"/>
                <a:cs typeface="+mn-cs"/>
              </a:rPr>
              <a:t>écosystèmes.Elle</a:t>
            </a:r>
            <a:r>
              <a:rPr lang="fr-FR" sz="1200" b="0" i="1" kern="1200" dirty="0">
                <a:solidFill>
                  <a:schemeClr val="tx1"/>
                </a:solidFill>
                <a:effectLst/>
                <a:latin typeface="+mn-lt"/>
                <a:ea typeface="+mn-ea"/>
                <a:cs typeface="+mn-cs"/>
              </a:rPr>
              <a:t> reconnaît que la santé des humains, des animaux domestiques et sauvages, des plantes et de l'environnement au sens large (y compris les écosystèmes) est étroitement liée et </a:t>
            </a:r>
            <a:r>
              <a:rPr lang="fr-FR" sz="1200" b="0" i="1" kern="1200" dirty="0" err="1">
                <a:solidFill>
                  <a:schemeClr val="tx1"/>
                </a:solidFill>
                <a:effectLst/>
                <a:latin typeface="+mn-lt"/>
                <a:ea typeface="+mn-ea"/>
                <a:cs typeface="+mn-cs"/>
              </a:rPr>
              <a:t>interdépendante.L'approche</a:t>
            </a:r>
            <a:r>
              <a:rPr lang="fr-FR" sz="1200" b="0" i="1" kern="1200" dirty="0">
                <a:solidFill>
                  <a:schemeClr val="tx1"/>
                </a:solidFill>
                <a:effectLst/>
                <a:latin typeface="+mn-lt"/>
                <a:ea typeface="+mn-ea"/>
                <a:cs typeface="+mn-cs"/>
              </a:rPr>
              <a:t> mobilise de multiples secteurs, disciplines et communautés à différents niveaux de la société pour travailler ensemble à la promotion du bien-être et à la lutte contre les menaces qui pèsent sur la santé et les écosystèmes, tout en répondant au besoin collectif d'eau, d'énergie et d'air propres, d'aliments sûrs et nutritifs, en prenant des mesures contre le changement climatique et en contribuant au développement </a:t>
            </a:r>
            <a:r>
              <a:rPr lang="fr-FR" sz="1200" b="0" i="1" kern="1200" dirty="0" err="1">
                <a:solidFill>
                  <a:schemeClr val="tx1"/>
                </a:solidFill>
                <a:effectLst/>
                <a:latin typeface="+mn-lt"/>
                <a:ea typeface="+mn-ea"/>
                <a:cs typeface="+mn-cs"/>
              </a:rPr>
              <a:t>durable.Traduit</a:t>
            </a:r>
            <a:r>
              <a:rPr lang="fr-FR" sz="1200" b="0" i="1" kern="1200" dirty="0">
                <a:solidFill>
                  <a:schemeClr val="tx1"/>
                </a:solidFill>
                <a:effectLst/>
                <a:latin typeface="+mn-lt"/>
                <a:ea typeface="+mn-ea"/>
                <a:cs typeface="+mn-cs"/>
              </a:rPr>
              <a:t> avec www.DeepL.com/Translator (version gratuite)</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D60E4FC-6EE8-4BFF-93E9-14559FA78959}" type="slidenum">
              <a:rPr lang="fr-FR" smtClean="0"/>
              <a:t>39</a:t>
            </a:fld>
            <a:endParaRPr lang="fr-FR"/>
          </a:p>
        </p:txBody>
      </p:sp>
    </p:spTree>
    <p:extLst>
      <p:ext uri="{BB962C8B-B14F-4D97-AF65-F5344CB8AC3E}">
        <p14:creationId xmlns:p14="http://schemas.microsoft.com/office/powerpoint/2010/main" val="2118659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défis à relever : Un déficit quantitatif très important de formation sur la thématique spécifique MIE</a:t>
            </a:r>
          </a:p>
          <a:p>
            <a:r>
              <a:rPr lang="fr-FR" b="1" dirty="0"/>
              <a:t>Insuffisance de pluridisciplinarité</a:t>
            </a:r>
            <a:r>
              <a:rPr lang="fr-FR" dirty="0"/>
              <a:t>. </a:t>
            </a:r>
          </a:p>
          <a:p>
            <a:r>
              <a:rPr lang="fr-FR" dirty="0"/>
              <a:t>Nombreuses mentions de master correspondent aux différentes disciplines concernées par les MIE (de l’infectiologie à la santé publique) MAIS </a:t>
            </a:r>
            <a:r>
              <a:rPr lang="fr-FR" b="1" dirty="0"/>
              <a:t>la thématique spécifique des MIE est rarement abordée et en aucun cas sous la forme d’un parcours individualisé.</a:t>
            </a:r>
          </a:p>
          <a:p>
            <a:r>
              <a:rPr lang="fr-FR" dirty="0"/>
              <a:t>Les formations dans les disciplines qui sont nécessaires au développement de la recherche sur les MIE dans une optique </a:t>
            </a:r>
            <a:r>
              <a:rPr lang="fr-FR" i="1" dirty="0"/>
              <a:t>One </a:t>
            </a:r>
            <a:r>
              <a:rPr lang="fr-FR" i="1" dirty="0" err="1"/>
              <a:t>health</a:t>
            </a:r>
            <a:r>
              <a:rPr lang="fr-FR" i="1" dirty="0"/>
              <a:t> </a:t>
            </a:r>
            <a:r>
              <a:rPr lang="fr-FR" dirty="0"/>
              <a:t>sont </a:t>
            </a:r>
            <a:r>
              <a:rPr lang="fr-FR" b="1" dirty="0"/>
              <a:t>cloisonnées</a:t>
            </a:r>
            <a:r>
              <a:rPr lang="fr-FR" dirty="0"/>
              <a:t>. </a:t>
            </a:r>
          </a:p>
          <a:p>
            <a:r>
              <a:rPr lang="fr-FR" dirty="0"/>
              <a:t>Quant aux formations pluridisciplinaires, leur </a:t>
            </a:r>
            <a:r>
              <a:rPr lang="fr-FR" b="1" dirty="0"/>
              <a:t>pluridisciplinarité est trop restreinte </a:t>
            </a:r>
            <a:r>
              <a:rPr lang="fr-FR" dirty="0"/>
              <a:t>ou lorsqu’existe un caractère pluridisciplinaire, il est en général limité et presque toujours inclus soit dans le domaine biologie-santé soit dans le domaine écologie-biodiversité. </a:t>
            </a:r>
          </a:p>
          <a:p>
            <a:r>
              <a:rPr lang="fr-FR" dirty="0"/>
              <a:t>Les disciplines comme la chimie, la modélisation mathématique, l’intelligence artificielle, ou, dans le champ des SHS, l’anthropologie, la sociologie, la psychologie ou la communication sont quasiment absentes alors qu’elles devraient être intégrées. </a:t>
            </a:r>
          </a:p>
          <a:p>
            <a:endParaRPr lang="fr-FR" dirty="0"/>
          </a:p>
        </p:txBody>
      </p:sp>
      <p:sp>
        <p:nvSpPr>
          <p:cNvPr id="4" name="Espace réservé du numéro de diapositive 3"/>
          <p:cNvSpPr>
            <a:spLocks noGrp="1"/>
          </p:cNvSpPr>
          <p:nvPr>
            <p:ph type="sldNum" sz="quarter" idx="10"/>
          </p:nvPr>
        </p:nvSpPr>
        <p:spPr/>
        <p:txBody>
          <a:bodyPr/>
          <a:lstStyle/>
          <a:p>
            <a:fld id="{1D60E4FC-6EE8-4BFF-93E9-14559FA78959}" type="slidenum">
              <a:rPr lang="fr-FR" smtClean="0"/>
              <a:t>40</a:t>
            </a:fld>
            <a:endParaRPr lang="fr-FR"/>
          </a:p>
        </p:txBody>
      </p:sp>
    </p:spTree>
    <p:extLst>
      <p:ext uri="{BB962C8B-B14F-4D97-AF65-F5344CB8AC3E}">
        <p14:creationId xmlns:p14="http://schemas.microsoft.com/office/powerpoint/2010/main" val="99435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0E4FC-6EE8-4BFF-93E9-14559FA78959}" type="slidenum">
              <a:rPr lang="fr-FR" smtClean="0"/>
              <a:t>41</a:t>
            </a:fld>
            <a:endParaRPr lang="fr-FR"/>
          </a:p>
        </p:txBody>
      </p:sp>
    </p:spTree>
    <p:extLst>
      <p:ext uri="{BB962C8B-B14F-4D97-AF65-F5344CB8AC3E}">
        <p14:creationId xmlns:p14="http://schemas.microsoft.com/office/powerpoint/2010/main" val="3426567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50 équipes</a:t>
            </a:r>
            <a:r>
              <a:rPr lang="fr-FR" baseline="0" dirty="0"/>
              <a:t> en recherche fondamentale, </a:t>
            </a:r>
            <a:r>
              <a:rPr lang="fr-FR" baseline="0" dirty="0" err="1"/>
              <a:t>translationnelle</a:t>
            </a:r>
            <a:r>
              <a:rPr lang="fr-FR" baseline="0" dirty="0"/>
              <a:t>, clinique et appliquée au MI</a:t>
            </a:r>
          </a:p>
          <a:p>
            <a:r>
              <a:rPr lang="fr-FR" baseline="0" dirty="0"/>
              <a:t>220 scientifiques</a:t>
            </a:r>
          </a:p>
          <a:p>
            <a:endParaRPr lang="fr-FR" dirty="0"/>
          </a:p>
        </p:txBody>
      </p:sp>
      <p:sp>
        <p:nvSpPr>
          <p:cNvPr id="4" name="Espace réservé du numéro de diapositive 3"/>
          <p:cNvSpPr>
            <a:spLocks noGrp="1"/>
          </p:cNvSpPr>
          <p:nvPr>
            <p:ph type="sldNum" sz="quarter" idx="10"/>
          </p:nvPr>
        </p:nvSpPr>
        <p:spPr/>
        <p:txBody>
          <a:bodyPr/>
          <a:lstStyle/>
          <a:p>
            <a:fld id="{1D60E4FC-6EE8-4BFF-93E9-14559FA78959}" type="slidenum">
              <a:rPr lang="fr-FR" smtClean="0"/>
              <a:t>42</a:t>
            </a:fld>
            <a:endParaRPr lang="fr-FR"/>
          </a:p>
        </p:txBody>
      </p:sp>
    </p:spTree>
    <p:extLst>
      <p:ext uri="{BB962C8B-B14F-4D97-AF65-F5344CB8AC3E}">
        <p14:creationId xmlns:p14="http://schemas.microsoft.com/office/powerpoint/2010/main" val="167571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0E4FC-6EE8-4BFF-93E9-14559FA78959}" type="slidenum">
              <a:rPr lang="fr-FR" smtClean="0"/>
              <a:t>43</a:t>
            </a:fld>
            <a:endParaRPr lang="fr-FR"/>
          </a:p>
        </p:txBody>
      </p:sp>
    </p:spTree>
    <p:extLst>
      <p:ext uri="{BB962C8B-B14F-4D97-AF65-F5344CB8AC3E}">
        <p14:creationId xmlns:p14="http://schemas.microsoft.com/office/powerpoint/2010/main" val="116934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a:solidFill>
                  <a:schemeClr val="tx1"/>
                </a:solidFill>
                <a:effectLst/>
                <a:latin typeface="+mn-lt"/>
                <a:ea typeface="+mn-ea"/>
                <a:cs typeface="+mn-cs"/>
              </a:rPr>
              <a:t>Objectifs</a:t>
            </a:r>
          </a:p>
          <a:p>
            <a:pPr lvl="0"/>
            <a:r>
              <a:rPr lang="fr-FR" sz="1200" kern="1200" dirty="0">
                <a:solidFill>
                  <a:schemeClr val="tx1"/>
                </a:solidFill>
                <a:effectLst/>
                <a:latin typeface="+mn-lt"/>
                <a:ea typeface="+mn-ea"/>
                <a:cs typeface="+mn-cs"/>
              </a:rPr>
              <a:t>Dispenser un socle de connaissances multidisciplinaires dans le champ des maladies infectieuses émergentes et des menaces NRBC</a:t>
            </a:r>
          </a:p>
          <a:p>
            <a:pPr lvl="0"/>
            <a:r>
              <a:rPr lang="fr-FR" sz="1200" kern="1200" dirty="0">
                <a:solidFill>
                  <a:schemeClr val="tx1"/>
                </a:solidFill>
                <a:effectLst/>
                <a:latin typeface="+mn-lt"/>
                <a:ea typeface="+mn-ea"/>
                <a:cs typeface="+mn-cs"/>
              </a:rPr>
              <a:t>Former les décideurs à la prévention et à la préparation de plans de gestion de crises (organisation, décision, logistique..)</a:t>
            </a:r>
          </a:p>
          <a:p>
            <a:pPr lvl="0"/>
            <a:r>
              <a:rPr lang="fr-FR" sz="1200" kern="1200" dirty="0">
                <a:solidFill>
                  <a:schemeClr val="tx1"/>
                </a:solidFill>
                <a:effectLst/>
                <a:latin typeface="+mn-lt"/>
                <a:ea typeface="+mn-ea"/>
                <a:cs typeface="+mn-cs"/>
              </a:rPr>
              <a:t>Former les décideurs à la gestion de crise, notamment en procédant à des exercices- fictifs en salle et sur le centre d’entrainement du SDIS de Lyon Saint </a:t>
            </a:r>
            <a:r>
              <a:rPr lang="fr-FR" sz="1200" kern="1200" dirty="0" err="1">
                <a:solidFill>
                  <a:schemeClr val="tx1"/>
                </a:solidFill>
                <a:effectLst/>
                <a:latin typeface="+mn-lt"/>
                <a:ea typeface="+mn-ea"/>
                <a:cs typeface="+mn-cs"/>
              </a:rPr>
              <a:t>Priest</a:t>
            </a:r>
            <a:r>
              <a:rPr lang="fr-FR" sz="1200" kern="1200" dirty="0">
                <a:solidFill>
                  <a:schemeClr val="tx1"/>
                </a:solidFill>
                <a:effectLst/>
                <a:latin typeface="+mn-lt"/>
                <a:ea typeface="+mn-ea"/>
                <a:cs typeface="+mn-cs"/>
              </a:rPr>
              <a:t>,</a:t>
            </a:r>
          </a:p>
          <a:p>
            <a:r>
              <a:rPr lang="fr-FR" sz="1200" i="1" kern="1200" dirty="0">
                <a:solidFill>
                  <a:schemeClr val="tx1"/>
                </a:solidFill>
                <a:effectLst/>
                <a:latin typeface="+mn-lt"/>
                <a:ea typeface="+mn-ea"/>
                <a:cs typeface="+mn-cs"/>
              </a:rPr>
              <a:t>En complément de ce socle commun de formation seront proposés :</a:t>
            </a:r>
            <a:endParaRPr lang="fr-FR" sz="1200" kern="1200" dirty="0">
              <a:solidFill>
                <a:schemeClr val="tx1"/>
              </a:solidFill>
              <a:effectLst/>
              <a:latin typeface="+mn-lt"/>
              <a:ea typeface="+mn-ea"/>
              <a:cs typeface="+mn-cs"/>
            </a:endParaRPr>
          </a:p>
          <a:p>
            <a:pPr lvl="0"/>
            <a:r>
              <a:rPr lang="fr-FR" sz="1200" i="1" kern="1200" dirty="0">
                <a:solidFill>
                  <a:schemeClr val="tx1"/>
                </a:solidFill>
                <a:effectLst/>
                <a:latin typeface="+mn-lt"/>
                <a:ea typeface="+mn-ea"/>
                <a:cs typeface="+mn-cs"/>
              </a:rPr>
              <a:t>En amont une cartographie des formations existantes dans le champ One </a:t>
            </a:r>
            <a:r>
              <a:rPr lang="fr-FR" sz="1200" i="1" kern="1200" dirty="0" err="1">
                <a:solidFill>
                  <a:schemeClr val="tx1"/>
                </a:solidFill>
                <a:effectLst/>
                <a:latin typeface="+mn-lt"/>
                <a:ea typeface="+mn-ea"/>
                <a:cs typeface="+mn-cs"/>
              </a:rPr>
              <a:t>health</a:t>
            </a:r>
            <a:r>
              <a:rPr lang="fr-FR" sz="1200" i="1" kern="1200" dirty="0">
                <a:solidFill>
                  <a:schemeClr val="tx1"/>
                </a:solidFill>
                <a:effectLst/>
                <a:latin typeface="+mn-lt"/>
                <a:ea typeface="+mn-ea"/>
                <a:cs typeface="+mn-cs"/>
              </a:rPr>
              <a:t> permettant à l’apprenant, en fonction de sa formation initiale, de compléter son parcours des connaissances dont il ne dispose pas. A ces fins, les briques de formation proposées par les membres du consortium constitueront un catalogue de formations préalables. Des modules pourront être spécifiquement développés en cas de carence.</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En aval, dans le cadre de la formation continuée, les groupes de travail thématiques seront constitués pour répondre à une problématique spécifique à chaque territoire (pollution des sols, exposition particulière au risque nucléaire, …) permettant à l’institut d’inscrire ses prestations dans la durée, de s’institutionnaliser et de travailler en lien étroit avec le volet recherche de l’EUR, permettant ainsi un lien fort entre recherche/formation et mise en œuvre de solutions</a:t>
            </a:r>
            <a:endParaRPr lang="fr-FR" dirty="0"/>
          </a:p>
        </p:txBody>
      </p:sp>
      <p:sp>
        <p:nvSpPr>
          <p:cNvPr id="4" name="Espace réservé du numéro de diapositive 3"/>
          <p:cNvSpPr>
            <a:spLocks noGrp="1"/>
          </p:cNvSpPr>
          <p:nvPr>
            <p:ph type="sldNum" sz="quarter" idx="10"/>
          </p:nvPr>
        </p:nvSpPr>
        <p:spPr/>
        <p:txBody>
          <a:bodyPr/>
          <a:lstStyle/>
          <a:p>
            <a:fld id="{1D60E4FC-6EE8-4BFF-93E9-14559FA78959}" type="slidenum">
              <a:rPr lang="fr-FR" smtClean="0"/>
              <a:t>44</a:t>
            </a:fld>
            <a:endParaRPr lang="fr-FR"/>
          </a:p>
        </p:txBody>
      </p:sp>
    </p:spTree>
    <p:extLst>
      <p:ext uri="{BB962C8B-B14F-4D97-AF65-F5344CB8AC3E}">
        <p14:creationId xmlns:p14="http://schemas.microsoft.com/office/powerpoint/2010/main" val="96942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Font typeface="Wingdings" panose="05000000000000000000" pitchFamily="2" charset="2"/>
              <a:buChar char="Ø"/>
            </a:pPr>
            <a:r>
              <a:rPr lang="it-IT" sz="1600" dirty="0">
                <a:solidFill>
                  <a:srgbClr val="2E5A86"/>
                </a:solidFill>
                <a:latin typeface="Roboto Light" panose="02000000000000000000" pitchFamily="2" charset="0"/>
                <a:ea typeface="Roboto Light" panose="02000000000000000000" pitchFamily="2" charset="0"/>
              </a:rPr>
              <a:t>Desouhant, C Douady </a:t>
            </a:r>
            <a:r>
              <a:rPr lang="it-IT" dirty="0"/>
              <a:t>SFRI/</a:t>
            </a:r>
            <a:r>
              <a:rPr lang="fr-FR" dirty="0"/>
              <a:t>thème BB</a:t>
            </a:r>
            <a:endParaRPr lang="it-IT" dirty="0"/>
          </a:p>
          <a:p>
            <a:pPr marL="342900" indent="-342900">
              <a:buFont typeface="Wingdings" panose="05000000000000000000" pitchFamily="2" charset="2"/>
              <a:buChar char="Ø"/>
            </a:pPr>
            <a:r>
              <a:rPr lang="it-IT" sz="1600" dirty="0">
                <a:solidFill>
                  <a:srgbClr val="1A334C"/>
                </a:solidFill>
                <a:latin typeface="Roboto Light" panose="02000000000000000000" pitchFamily="2" charset="0"/>
                <a:ea typeface="Roboto Light" panose="02000000000000000000" pitchFamily="2" charset="0"/>
              </a:rPr>
              <a:t>P Doublet </a:t>
            </a:r>
            <a:r>
              <a:rPr lang="it-IT" dirty="0"/>
              <a:t>SFRI/</a:t>
            </a:r>
            <a:r>
              <a:rPr lang="fr-FR" dirty="0"/>
              <a:t>thème IVID</a:t>
            </a:r>
            <a:endParaRPr lang="it-IT" dirty="0"/>
          </a:p>
          <a:p>
            <a:pPr marL="342900" indent="-342900">
              <a:buFont typeface="Wingdings" panose="05000000000000000000" pitchFamily="2" charset="2"/>
              <a:buChar char="Ø"/>
            </a:pPr>
            <a:r>
              <a:rPr lang="it-IT" sz="1600" dirty="0">
                <a:solidFill>
                  <a:srgbClr val="1A334C"/>
                </a:solidFill>
                <a:latin typeface="Roboto Light" panose="02000000000000000000" pitchFamily="2" charset="0"/>
                <a:ea typeface="Roboto Light" panose="02000000000000000000" pitchFamily="2" charset="0"/>
              </a:rPr>
              <a:t>P Roy</a:t>
            </a:r>
            <a:r>
              <a:rPr lang="it-IT" sz="1600" dirty="0"/>
              <a:t> </a:t>
            </a:r>
            <a:r>
              <a:rPr lang="it-IT" dirty="0"/>
              <a:t>SFRI/</a:t>
            </a:r>
            <a:r>
              <a:rPr lang="fr-FR" dirty="0"/>
              <a:t>thème </a:t>
            </a:r>
            <a:r>
              <a:rPr lang="fr-FR" dirty="0" err="1"/>
              <a:t>DigitBioMed</a:t>
            </a:r>
            <a:endParaRPr lang="it-IT" dirty="0"/>
          </a:p>
          <a:p>
            <a:pPr marL="342900" indent="-342900">
              <a:buFont typeface="Wingdings" panose="05000000000000000000" pitchFamily="2" charset="2"/>
              <a:buChar char="Ø"/>
            </a:pPr>
            <a:r>
              <a:rPr lang="it-IT" sz="1600" dirty="0">
                <a:solidFill>
                  <a:srgbClr val="1A334C"/>
                </a:solidFill>
                <a:latin typeface="Roboto Light" panose="02000000000000000000" pitchFamily="2" charset="0"/>
                <a:ea typeface="Roboto Light" panose="02000000000000000000" pitchFamily="2" charset="0"/>
              </a:rPr>
              <a:t>C Sabot  </a:t>
            </a:r>
            <a:r>
              <a:rPr lang="it-IT" dirty="0"/>
              <a:t>SFRI/</a:t>
            </a:r>
            <a:r>
              <a:rPr lang="fr-FR" dirty="0"/>
              <a:t>thème MATHINFI</a:t>
            </a:r>
            <a:endParaRPr lang="it-IT" sz="1600" dirty="0">
              <a:solidFill>
                <a:srgbClr val="1A334C"/>
              </a:solidFill>
              <a:latin typeface="Roboto Light" panose="02000000000000000000" pitchFamily="2" charset="0"/>
              <a:ea typeface="Roboto Light" panose="02000000000000000000" pitchFamily="2" charset="0"/>
            </a:endParaRPr>
          </a:p>
          <a:p>
            <a:pPr marL="342900" indent="-342900">
              <a:buFont typeface="Wingdings" panose="05000000000000000000" pitchFamily="2" charset="2"/>
              <a:buChar char="Ø"/>
            </a:pPr>
            <a:r>
              <a:rPr lang="it-IT" sz="1600" dirty="0">
                <a:solidFill>
                  <a:srgbClr val="2E5A86"/>
                </a:solidFill>
                <a:latin typeface="Roboto Light" panose="02000000000000000000" pitchFamily="2" charset="0"/>
                <a:ea typeface="Roboto Light" panose="02000000000000000000" pitchFamily="2" charset="0"/>
              </a:rPr>
              <a:t>D Maucort-Boulch </a:t>
            </a:r>
            <a:r>
              <a:rPr lang="it-IT" dirty="0"/>
              <a:t>Ecole de Santé publique</a:t>
            </a:r>
          </a:p>
          <a:p>
            <a:endParaRPr lang="fr-FR" dirty="0"/>
          </a:p>
        </p:txBody>
      </p:sp>
      <p:sp>
        <p:nvSpPr>
          <p:cNvPr id="4" name="Espace réservé du numéro de diapositive 3"/>
          <p:cNvSpPr>
            <a:spLocks noGrp="1"/>
          </p:cNvSpPr>
          <p:nvPr>
            <p:ph type="sldNum" sz="quarter" idx="10"/>
          </p:nvPr>
        </p:nvSpPr>
        <p:spPr/>
        <p:txBody>
          <a:bodyPr/>
          <a:lstStyle/>
          <a:p>
            <a:fld id="{1D60E4FC-6EE8-4BFF-93E9-14559FA78959}" type="slidenum">
              <a:rPr lang="fr-FR" smtClean="0"/>
              <a:t>45</a:t>
            </a:fld>
            <a:endParaRPr lang="fr-FR"/>
          </a:p>
        </p:txBody>
      </p:sp>
    </p:spTree>
    <p:extLst>
      <p:ext uri="{BB962C8B-B14F-4D97-AF65-F5344CB8AC3E}">
        <p14:creationId xmlns:p14="http://schemas.microsoft.com/office/powerpoint/2010/main" val="10782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L’histoire de l’humanité est marquée depuis toujours par la menace des maladies infectieuses</a:t>
            </a:r>
          </a:p>
          <a:p>
            <a:endParaRPr lang="fr-FR" dirty="0"/>
          </a:p>
          <a:p>
            <a:r>
              <a:rPr lang="fr-FR" dirty="0"/>
              <a:t>Mais cette menace s’est fortement accrue ces  dernières décennies , faisant des MI la première cause de mortalité au monde</a:t>
            </a:r>
          </a:p>
          <a:p>
            <a:endParaRPr lang="fr-FR" dirty="0"/>
          </a:p>
          <a:p>
            <a:r>
              <a:rPr lang="fr-FR" dirty="0"/>
              <a:t>On peut citer </a:t>
            </a:r>
          </a:p>
          <a:p>
            <a:r>
              <a:rPr lang="fr-FR" dirty="0"/>
              <a:t>- l’</a:t>
            </a:r>
            <a:r>
              <a:rPr lang="fr-FR" dirty="0" err="1"/>
              <a:t>emergence</a:t>
            </a:r>
            <a:r>
              <a:rPr lang="fr-FR" dirty="0"/>
              <a:t> de nouvelles maladies: les 70’s par la grippe porcine et la légionellose; les 80’s par le SIDA, les 90’s par Ebola, les 2000 par la grippe aviaire, le SARS Cov1, le MERS, </a:t>
            </a:r>
          </a:p>
          <a:p>
            <a:r>
              <a:rPr lang="fr-FR" dirty="0"/>
              <a:t>- la </a:t>
            </a:r>
            <a:r>
              <a:rPr lang="fr-FR" dirty="0" err="1"/>
              <a:t>réemergence</a:t>
            </a:r>
            <a:r>
              <a:rPr lang="fr-FR" dirty="0"/>
              <a:t> de maladies lié en particulier à l’</a:t>
            </a:r>
            <a:r>
              <a:rPr lang="fr-FR" dirty="0" err="1"/>
              <a:t>antibioresistance</a:t>
            </a:r>
            <a:r>
              <a:rPr lang="fr-FR" dirty="0"/>
              <a:t> ,  qui est considérée comme une menace  extrême avec des projections de 10 M de </a:t>
            </a:r>
            <a:r>
              <a:rPr lang="fr-FR" dirty="0" err="1"/>
              <a:t>déces</a:t>
            </a:r>
            <a:r>
              <a:rPr lang="fr-FR" dirty="0"/>
              <a:t>/an en 2050, </a:t>
            </a:r>
          </a:p>
          <a:p>
            <a:r>
              <a:rPr lang="fr-FR" dirty="0"/>
              <a:t>- et nous avons tous noter  la fréquence accrue et ampleur inédite de ces épidémies voire de ces pandémies</a:t>
            </a:r>
          </a:p>
          <a:p>
            <a:pPr marL="171450" indent="-171450">
              <a:buFontTx/>
              <a:buChar char="-"/>
            </a:pPr>
            <a:endParaRPr lang="fr-FR" dirty="0"/>
          </a:p>
          <a:p>
            <a:pPr marL="171450" indent="-171450">
              <a:buFontTx/>
              <a:buChar char="-"/>
            </a:pPr>
            <a:r>
              <a:rPr lang="fr-FR" dirty="0"/>
              <a:t>le risque croissant que représentent les MI est bien évidemment lié à l’</a:t>
            </a:r>
            <a:r>
              <a:rPr lang="fr-FR" dirty="0" err="1"/>
              <a:t>accéleration</a:t>
            </a:r>
            <a:r>
              <a:rPr lang="fr-FR" dirty="0"/>
              <a:t> et l’ampleur des modifications de la structure et la diversité des environnements biotiques et abiotiques mais également des changements profonds sociaux et économiques des sociétés humaines. Aussi il est admis depuis quelques années que le traitement de question des maladies infectieuses ne saurait être réalisée que dans un concept One </a:t>
            </a:r>
            <a:r>
              <a:rPr lang="fr-FR" dirty="0" err="1"/>
              <a:t>health</a:t>
            </a:r>
            <a:r>
              <a:rPr lang="fr-FR" dirty="0"/>
              <a:t>. </a:t>
            </a:r>
          </a:p>
          <a:p>
            <a:pPr marL="171450" indent="-171450">
              <a:buFontTx/>
              <a:buChar char="-"/>
            </a:pPr>
            <a:endParaRPr lang="fr-FR" dirty="0"/>
          </a:p>
          <a:p>
            <a:pPr marL="171450" indent="-171450">
              <a:buFontTx/>
              <a:buChar char="-"/>
            </a:pPr>
            <a:r>
              <a:rPr lang="fr-FR" dirty="0"/>
              <a:t>Cependant même si ce concept est admis,  sa mise en </a:t>
            </a:r>
            <a:r>
              <a:rPr lang="fr-FR" dirty="0" err="1"/>
              <a:t>oeuvre</a:t>
            </a:r>
            <a:r>
              <a:rPr lang="fr-FR" dirty="0"/>
              <a:t> efficace reste délicate et la dernière crise sanitaire a démontré notre manque d’anticipation et notre  impréparation à l’émergence d’une nouvelle maladie infectieuse, et ce malgré des moyens technologiques bien plus efficaces que ceux dont nous disposions. Pourquoi ces </a:t>
            </a:r>
            <a:r>
              <a:rPr lang="fr-FR" dirty="0" err="1"/>
              <a:t>difficultes</a:t>
            </a:r>
            <a:r>
              <a:rPr lang="fr-FR" dirty="0"/>
              <a:t>?</a:t>
            </a:r>
          </a:p>
          <a:p>
            <a:pPr marL="171450" indent="-171450">
              <a:buFontTx/>
              <a:buChar char="-"/>
            </a:pPr>
            <a:endParaRPr lang="fr-FR" dirty="0"/>
          </a:p>
          <a:p>
            <a:pPr marL="171450" indent="-171450">
              <a:buFontTx/>
              <a:buChar char="-"/>
            </a:pPr>
            <a:r>
              <a:rPr lang="fr-FR" dirty="0"/>
              <a:t>Probablement parce que nous ne parvenons pas à anticiper ni comprendre les boucles d’adaptation à toutes les échelles, du pathogène au </a:t>
            </a:r>
            <a:r>
              <a:rPr lang="fr-FR" dirty="0" err="1"/>
              <a:t>sociétes</a:t>
            </a:r>
            <a:r>
              <a:rPr lang="fr-FR" dirty="0"/>
              <a:t> humaines dans leur en environnement,  qui sont au cœur de la dynamique d’évolution des maladies infectieuses</a:t>
            </a: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80A44E7-35B0-7A44-85EB-26C3105B67D8}" type="slidenum">
              <a:rPr lang="fr-FR" smtClean="0"/>
              <a:t>16</a:t>
            </a:fld>
            <a:endParaRPr lang="fr-FR"/>
          </a:p>
        </p:txBody>
      </p:sp>
    </p:spTree>
    <p:extLst>
      <p:ext uri="{BB962C8B-B14F-4D97-AF65-F5344CB8AC3E}">
        <p14:creationId xmlns:p14="http://schemas.microsoft.com/office/powerpoint/2010/main" val="326997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un concept One </a:t>
            </a:r>
            <a:r>
              <a:rPr lang="fr-FR" dirty="0" err="1"/>
              <a:t>health</a:t>
            </a:r>
            <a:r>
              <a:rPr lang="fr-FR" dirty="0"/>
              <a:t>, ces boucles d’adaptation sont fondées en particulier sur l’extraordinaire capacité d ’adaptation des pathogènes à leur environnement et donc aux changements de leur environnement, ces derniers permettant l’émergence de nouveaux pathogènes humains ou l’émergence pathogènes humains existants plus virulents ou bien encore une plus grande dissémination de pathogènes humains existants</a:t>
            </a:r>
          </a:p>
          <a:p>
            <a:endParaRPr lang="fr-FR" dirty="0"/>
          </a:p>
          <a:p>
            <a:r>
              <a:rPr lang="fr-FR" dirty="0"/>
              <a:t>Ces nouveaux pathogènes ou </a:t>
            </a:r>
            <a:r>
              <a:rPr lang="fr-FR" dirty="0" err="1"/>
              <a:t>variants</a:t>
            </a:r>
            <a:r>
              <a:rPr lang="fr-FR" dirty="0"/>
              <a:t> sont confrontés à la variabilité individuelle de la réponse immunitaire qui évidemment a un impact direct sur la dissémination et la gravité de la maladie, </a:t>
            </a:r>
          </a:p>
          <a:p>
            <a:endParaRPr lang="fr-FR" dirty="0"/>
          </a:p>
          <a:p>
            <a:r>
              <a:rPr lang="fr-FR" dirty="0"/>
              <a:t>ET évidemment ces actions peuvent avoir lieu dans les deux sens, les pathogènes pouvant s’adapter en retour à cette réponse immunitaire</a:t>
            </a:r>
          </a:p>
          <a:p>
            <a:endParaRPr lang="fr-FR" dirty="0"/>
          </a:p>
        </p:txBody>
      </p:sp>
      <p:sp>
        <p:nvSpPr>
          <p:cNvPr id="4" name="Espace réservé du numéro de diapositive 3"/>
          <p:cNvSpPr>
            <a:spLocks noGrp="1"/>
          </p:cNvSpPr>
          <p:nvPr>
            <p:ph type="sldNum" sz="quarter" idx="5"/>
          </p:nvPr>
        </p:nvSpPr>
        <p:spPr/>
        <p:txBody>
          <a:bodyPr/>
          <a:lstStyle/>
          <a:p>
            <a:fld id="{080A44E7-35B0-7A44-85EB-26C3105B67D8}" type="slidenum">
              <a:rPr lang="fr-FR" smtClean="0"/>
              <a:t>17</a:t>
            </a:fld>
            <a:endParaRPr lang="fr-FR"/>
          </a:p>
        </p:txBody>
      </p:sp>
    </p:spTree>
    <p:extLst>
      <p:ext uri="{BB962C8B-B14F-4D97-AF65-F5344CB8AC3E}">
        <p14:creationId xmlns:p14="http://schemas.microsoft.com/office/powerpoint/2010/main" val="131457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de ces évolutions et notre connaissance de la physiopathologie d’une nouvelle maladie infectieuse, permet dans le meilleur des cas de proposer rapidement des mesures sanitaires, des outils de diagnostique, des solutions thérapeutiques innovantes…. </a:t>
            </a:r>
          </a:p>
          <a:p>
            <a:endParaRPr lang="fr-FR" dirty="0"/>
          </a:p>
          <a:p>
            <a:r>
              <a:rPr lang="fr-FR" dirty="0"/>
              <a:t>La crise du </a:t>
            </a:r>
            <a:r>
              <a:rPr lang="fr-FR" dirty="0" err="1"/>
              <a:t>Covid</a:t>
            </a:r>
            <a:r>
              <a:rPr lang="fr-FR" dirty="0"/>
              <a:t> 19 est exemplaire en ce sens avec l’identification du virus extrêmement rapide, un suivi des </a:t>
            </a:r>
            <a:r>
              <a:rPr lang="fr-FR" dirty="0" err="1"/>
              <a:t>variants</a:t>
            </a:r>
            <a:r>
              <a:rPr lang="fr-FR" dirty="0"/>
              <a:t> en temps réel et d’une précision impressionnante, et évidemment la technologie de rupture des vaccins à ARNm. </a:t>
            </a:r>
          </a:p>
          <a:p>
            <a:endParaRPr lang="fr-FR" dirty="0"/>
          </a:p>
          <a:p>
            <a:r>
              <a:rPr lang="fr-FR" dirty="0"/>
              <a:t>Cependant  l’efficacité de ces mesures va dépendre de l’acceptabilité individuelle, souvent guidée par des paramètres sociétaux, psychosociaux, sociaux et </a:t>
            </a:r>
            <a:r>
              <a:rPr lang="fr-FR" dirty="0" err="1"/>
              <a:t>économiquse</a:t>
            </a:r>
            <a:r>
              <a:rPr lang="fr-FR" dirty="0"/>
              <a:t> ….le tout ayant un impact de nouveau sur notre capacité à contrôler la diffusion de la maladie, l’environnement et le pathogène, qui potentiellement va développer des stratégies d échappement à ces mesures.</a:t>
            </a:r>
          </a:p>
          <a:p>
            <a:endParaRPr lang="fr-FR" dirty="0"/>
          </a:p>
          <a:p>
            <a:r>
              <a:rPr lang="fr-FR" dirty="0"/>
              <a:t>Il est donc nécessaire,  non seulement de mettre réellement en œuvre une gestion One </a:t>
            </a:r>
            <a:r>
              <a:rPr lang="fr-FR" dirty="0" err="1"/>
              <a:t>Heatlh</a:t>
            </a:r>
            <a:r>
              <a:rPr lang="fr-FR" dirty="0"/>
              <a:t>  des MI, afin d’anticiper le risque des MI, mais aussi d’élargir le traitement de la question des MI à une approche intégrative et holistique qui intègre des données sociales, psychosociales et économiques</a:t>
            </a:r>
          </a:p>
        </p:txBody>
      </p:sp>
      <p:sp>
        <p:nvSpPr>
          <p:cNvPr id="4" name="Espace réservé du numéro de diapositive 3"/>
          <p:cNvSpPr>
            <a:spLocks noGrp="1"/>
          </p:cNvSpPr>
          <p:nvPr>
            <p:ph type="sldNum" sz="quarter" idx="5"/>
          </p:nvPr>
        </p:nvSpPr>
        <p:spPr/>
        <p:txBody>
          <a:bodyPr/>
          <a:lstStyle/>
          <a:p>
            <a:fld id="{080A44E7-35B0-7A44-85EB-26C3105B67D8}" type="slidenum">
              <a:rPr lang="fr-FR" smtClean="0"/>
              <a:t>18</a:t>
            </a:fld>
            <a:endParaRPr lang="fr-FR"/>
          </a:p>
        </p:txBody>
      </p:sp>
    </p:spTree>
    <p:extLst>
      <p:ext uri="{BB962C8B-B14F-4D97-AF65-F5344CB8AC3E}">
        <p14:creationId xmlns:p14="http://schemas.microsoft.com/office/powerpoint/2010/main" val="196285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disposons de forces académiques mais aussi industrielles uniques à Lyon pour développer cette approche innovante, dans des domaines tels que </a:t>
            </a:r>
          </a:p>
          <a:p>
            <a:endParaRPr lang="fr-FR" dirty="0"/>
          </a:p>
          <a:p>
            <a:r>
              <a:rPr lang="fr-FR" dirty="0"/>
              <a:t>l’écologie, à compléter?</a:t>
            </a:r>
          </a:p>
          <a:p>
            <a:r>
              <a:rPr lang="fr-FR" dirty="0"/>
              <a:t>l’</a:t>
            </a:r>
            <a:r>
              <a:rPr lang="fr-FR" dirty="0" err="1"/>
              <a:t>épidémiosurveillance</a:t>
            </a:r>
            <a:r>
              <a:rPr lang="fr-FR" dirty="0"/>
              <a:t>, aves plusieurs CNR et LNR pour le domaine vétérinaire</a:t>
            </a:r>
          </a:p>
          <a:p>
            <a:r>
              <a:rPr lang="fr-FR" dirty="0"/>
              <a:t>la médecine vétérinaire, avec une des 4 écoles nationales Vétérinaires, l’ANSES et des laboratoires de recherche dédiés à des maladies zoonotiques</a:t>
            </a:r>
          </a:p>
          <a:p>
            <a:r>
              <a:rPr lang="fr-FR" dirty="0"/>
              <a:t>la microbiologie, avec des infrastructures uniques tel le P4 qui permettent de travailler sur tous types de pathogènes, y compris les plus virulents, ou le </a:t>
            </a:r>
            <a:r>
              <a:rPr lang="fr-FR" dirty="0" err="1"/>
              <a:t>splatefomres</a:t>
            </a:r>
            <a:r>
              <a:rPr lang="fr-FR" dirty="0"/>
              <a:t> de </a:t>
            </a:r>
            <a:r>
              <a:rPr lang="fr-FR" dirty="0" err="1"/>
              <a:t>séquancage</a:t>
            </a:r>
            <a:r>
              <a:rPr lang="fr-FR" dirty="0"/>
              <a:t> qui </a:t>
            </a:r>
            <a:r>
              <a:rPr lang="fr-FR" dirty="0" err="1"/>
              <a:t>premmettent</a:t>
            </a:r>
            <a:r>
              <a:rPr lang="fr-FR" dirty="0"/>
              <a:t> de suivre les </a:t>
            </a:r>
            <a:r>
              <a:rPr lang="fr-FR" dirty="0" err="1"/>
              <a:t>évolutiohns</a:t>
            </a:r>
            <a:r>
              <a:rPr lang="fr-FR" dirty="0"/>
              <a:t> génomiques des pathogènes</a:t>
            </a:r>
          </a:p>
          <a:p>
            <a:r>
              <a:rPr lang="fr-FR" dirty="0"/>
              <a:t>l’immunologie et l’infectiologie, avec un service des maladies infectieuses dédié à la Croix Rousse, comprenant des chambres confinées entre autre</a:t>
            </a:r>
          </a:p>
          <a:p>
            <a:r>
              <a:rPr lang="fr-FR" dirty="0"/>
              <a:t>l’innovation thérapeutique, avec des leaders industriels mondiaux du diagnostique, des vaccins, des antiviraux et antibiotiques, mais également de nombreuses </a:t>
            </a:r>
            <a:r>
              <a:rPr lang="fr-FR" dirty="0" err="1"/>
              <a:t>biotechs</a:t>
            </a:r>
            <a:endParaRPr lang="fr-FR" dirty="0"/>
          </a:p>
          <a:p>
            <a:r>
              <a:rPr lang="fr-FR" dirty="0"/>
              <a:t>en sante publique, ??</a:t>
            </a:r>
          </a:p>
          <a:p>
            <a:r>
              <a:rPr lang="fr-FR" dirty="0"/>
              <a:t>Mais aussi en </a:t>
            </a:r>
            <a:r>
              <a:rPr lang="fr-FR" dirty="0" err="1"/>
              <a:t>psychosiologie</a:t>
            </a:r>
            <a:r>
              <a:rPr lang="fr-FR" dirty="0"/>
              <a:t> sociologie, économie de la santé, etc…</a:t>
            </a:r>
            <a:r>
              <a:rPr lang="fr-FR" dirty="0">
                <a:solidFill>
                  <a:srgbClr val="FF0000"/>
                </a:solidFill>
                <a:highlight>
                  <a:srgbClr val="FFFF00"/>
                </a:highlight>
              </a:rPr>
              <a:t>a compléter?</a:t>
            </a:r>
          </a:p>
        </p:txBody>
      </p:sp>
      <p:sp>
        <p:nvSpPr>
          <p:cNvPr id="4" name="Espace réservé du numéro de diapositive 3"/>
          <p:cNvSpPr>
            <a:spLocks noGrp="1"/>
          </p:cNvSpPr>
          <p:nvPr>
            <p:ph type="sldNum" sz="quarter" idx="5"/>
          </p:nvPr>
        </p:nvSpPr>
        <p:spPr/>
        <p:txBody>
          <a:bodyPr/>
          <a:lstStyle/>
          <a:p>
            <a:fld id="{080A44E7-35B0-7A44-85EB-26C3105B67D8}" type="slidenum">
              <a:rPr lang="fr-FR" smtClean="0"/>
              <a:t>19</a:t>
            </a:fld>
            <a:endParaRPr lang="fr-FR"/>
          </a:p>
        </p:txBody>
      </p:sp>
    </p:spTree>
    <p:extLst>
      <p:ext uri="{BB962C8B-B14F-4D97-AF65-F5344CB8AC3E}">
        <p14:creationId xmlns:p14="http://schemas.microsoft.com/office/powerpoint/2010/main" val="355306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disposons de ces forces et l’effort va porter maintenant à créer des liens forts à ces interfaces disciplinaires</a:t>
            </a:r>
            <a:endParaRPr lang="fr-FR" dirty="0">
              <a:solidFill>
                <a:srgbClr val="FF0000"/>
              </a:solidFill>
              <a:highlight>
                <a:srgbClr val="FFFF00"/>
              </a:highlight>
            </a:endParaRPr>
          </a:p>
        </p:txBody>
      </p:sp>
      <p:sp>
        <p:nvSpPr>
          <p:cNvPr id="4" name="Espace réservé du numéro de diapositive 3"/>
          <p:cNvSpPr>
            <a:spLocks noGrp="1"/>
          </p:cNvSpPr>
          <p:nvPr>
            <p:ph type="sldNum" sz="quarter" idx="5"/>
          </p:nvPr>
        </p:nvSpPr>
        <p:spPr/>
        <p:txBody>
          <a:bodyPr/>
          <a:lstStyle/>
          <a:p>
            <a:fld id="{080A44E7-35B0-7A44-85EB-26C3105B67D8}" type="slidenum">
              <a:rPr lang="fr-FR" smtClean="0"/>
              <a:t>20</a:t>
            </a:fld>
            <a:endParaRPr lang="fr-FR"/>
          </a:p>
        </p:txBody>
      </p:sp>
    </p:spTree>
    <p:extLst>
      <p:ext uri="{BB962C8B-B14F-4D97-AF65-F5344CB8AC3E}">
        <p14:creationId xmlns:p14="http://schemas.microsoft.com/office/powerpoint/2010/main" val="407417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Pour proposer des solutions </a:t>
            </a:r>
            <a:r>
              <a:rPr lang="en-US" sz="1200" dirty="0">
                <a:solidFill>
                  <a:schemeClr val="accent1">
                    <a:lumMod val="60000"/>
                    <a:lumOff val="40000"/>
                  </a:schemeClr>
                </a:solidFill>
                <a:latin typeface="Roboto" panose="02000000000000000000" pitchFamily="2" charset="0"/>
                <a:ea typeface="Roboto" panose="02000000000000000000" pitchFamily="2" charset="0"/>
              </a:rPr>
              <a:t>preventives/curatives </a:t>
            </a:r>
            <a:r>
              <a:rPr lang="en-US" sz="1200" dirty="0" err="1">
                <a:solidFill>
                  <a:schemeClr val="accent1">
                    <a:lumMod val="60000"/>
                    <a:lumOff val="40000"/>
                  </a:schemeClr>
                </a:solidFill>
                <a:latin typeface="Roboto" panose="02000000000000000000" pitchFamily="2" charset="0"/>
                <a:ea typeface="Roboto" panose="02000000000000000000" pitchFamily="2" charset="0"/>
              </a:rPr>
              <a:t>personnalisées</a:t>
            </a:r>
            <a:endParaRPr lang="en-US" sz="1200" dirty="0">
              <a:solidFill>
                <a:schemeClr val="accent1">
                  <a:lumMod val="60000"/>
                  <a:lumOff val="40000"/>
                </a:schemeClr>
              </a:solidFill>
              <a:latin typeface="Roboto" panose="02000000000000000000" pitchFamily="2" charset="0"/>
              <a:ea typeface="Roboto" panose="02000000000000000000" pitchFamily="2" charset="0"/>
            </a:endParaRPr>
          </a:p>
          <a:p>
            <a:pPr marL="171450" indent="-171450">
              <a:buFontTx/>
              <a:buChar char="-"/>
            </a:pPr>
            <a:r>
              <a:rPr lang="en-US" sz="1200" dirty="0">
                <a:solidFill>
                  <a:schemeClr val="accent2">
                    <a:lumMod val="40000"/>
                    <a:lumOff val="60000"/>
                  </a:schemeClr>
                </a:solidFill>
                <a:latin typeface="Roboto" panose="02000000000000000000" pitchFamily="2" charset="0"/>
                <a:ea typeface="Roboto" panose="02000000000000000000" pitchFamily="2" charset="0"/>
              </a:rPr>
              <a:t>Pour controller </a:t>
            </a:r>
            <a:r>
              <a:rPr lang="en-US" sz="1200" dirty="0" err="1">
                <a:solidFill>
                  <a:schemeClr val="accent2">
                    <a:lumMod val="40000"/>
                    <a:lumOff val="60000"/>
                  </a:schemeClr>
                </a:solidFill>
                <a:latin typeface="Roboto" panose="02000000000000000000" pitchFamily="2" charset="0"/>
                <a:ea typeface="Roboto" panose="02000000000000000000" pitchFamily="2" charset="0"/>
              </a:rPr>
              <a:t>l’émergence</a:t>
            </a:r>
            <a:r>
              <a:rPr lang="en-US" sz="1200" dirty="0">
                <a:solidFill>
                  <a:schemeClr val="accent2">
                    <a:lumMod val="40000"/>
                    <a:lumOff val="60000"/>
                  </a:schemeClr>
                </a:solidFill>
                <a:latin typeface="Roboto" panose="02000000000000000000" pitchFamily="2" charset="0"/>
                <a:ea typeface="Roboto" panose="02000000000000000000" pitchFamily="2" charset="0"/>
              </a:rPr>
              <a:t>, la </a:t>
            </a:r>
            <a:r>
              <a:rPr lang="en-US" sz="1200" dirty="0" err="1">
                <a:solidFill>
                  <a:schemeClr val="accent2">
                    <a:lumMod val="40000"/>
                    <a:lumOff val="60000"/>
                  </a:schemeClr>
                </a:solidFill>
                <a:latin typeface="Roboto" panose="02000000000000000000" pitchFamily="2" charset="0"/>
                <a:ea typeface="Roboto" panose="02000000000000000000" pitchFamily="2" charset="0"/>
              </a:rPr>
              <a:t>dissémination</a:t>
            </a:r>
            <a:r>
              <a:rPr lang="en-US" sz="1200" dirty="0">
                <a:solidFill>
                  <a:schemeClr val="accent2">
                    <a:lumMod val="40000"/>
                    <a:lumOff val="60000"/>
                  </a:schemeClr>
                </a:solidFill>
                <a:latin typeface="Roboto" panose="02000000000000000000" pitchFamily="2" charset="0"/>
                <a:ea typeface="Roboto" panose="02000000000000000000" pitchFamily="2" charset="0"/>
              </a:rPr>
              <a:t>, la gestion </a:t>
            </a:r>
            <a:r>
              <a:rPr lang="en-US" sz="1200" dirty="0" err="1">
                <a:solidFill>
                  <a:schemeClr val="accent2">
                    <a:lumMod val="40000"/>
                    <a:lumOff val="60000"/>
                  </a:schemeClr>
                </a:solidFill>
                <a:latin typeface="Roboto" panose="02000000000000000000" pitchFamily="2" charset="0"/>
                <a:ea typeface="Roboto" panose="02000000000000000000" pitchFamily="2" charset="0"/>
              </a:rPr>
              <a:t>médicale</a:t>
            </a:r>
            <a:r>
              <a:rPr lang="en-US" sz="1200" dirty="0">
                <a:solidFill>
                  <a:schemeClr val="accent2">
                    <a:lumMod val="40000"/>
                    <a:lumOff val="60000"/>
                  </a:schemeClr>
                </a:solidFill>
                <a:latin typeface="Roboto" panose="02000000000000000000" pitchFamily="2" charset="0"/>
                <a:ea typeface="Roboto" panose="02000000000000000000" pitchFamily="2" charset="0"/>
              </a:rPr>
              <a:t>/</a:t>
            </a:r>
            <a:r>
              <a:rPr lang="en-US" sz="1200" dirty="0" err="1">
                <a:solidFill>
                  <a:schemeClr val="accent2">
                    <a:lumMod val="40000"/>
                    <a:lumOff val="60000"/>
                  </a:schemeClr>
                </a:solidFill>
                <a:latin typeface="Roboto" panose="02000000000000000000" pitchFamily="2" charset="0"/>
                <a:ea typeface="Roboto" panose="02000000000000000000" pitchFamily="2" charset="0"/>
              </a:rPr>
              <a:t>sociétale</a:t>
            </a:r>
            <a:r>
              <a:rPr lang="en-US" sz="1200" dirty="0">
                <a:solidFill>
                  <a:schemeClr val="accent2">
                    <a:lumMod val="40000"/>
                    <a:lumOff val="60000"/>
                  </a:schemeClr>
                </a:solidFill>
                <a:latin typeface="Roboto" panose="02000000000000000000" pitchFamily="2" charset="0"/>
                <a:ea typeface="Roboto" panose="02000000000000000000" pitchFamily="2" charset="0"/>
              </a:rPr>
              <a:t> des maladies </a:t>
            </a:r>
            <a:r>
              <a:rPr lang="en-US" sz="1200" dirty="0" err="1">
                <a:solidFill>
                  <a:schemeClr val="accent2">
                    <a:lumMod val="40000"/>
                    <a:lumOff val="60000"/>
                  </a:schemeClr>
                </a:solidFill>
                <a:latin typeface="Roboto" panose="02000000000000000000" pitchFamily="2" charset="0"/>
                <a:ea typeface="Roboto" panose="02000000000000000000" pitchFamily="2" charset="0"/>
              </a:rPr>
              <a:t>infectieuses</a:t>
            </a:r>
            <a:r>
              <a:rPr lang="en-US" sz="1200" dirty="0">
                <a:solidFill>
                  <a:schemeClr val="accent2">
                    <a:lumMod val="40000"/>
                    <a:lumOff val="60000"/>
                  </a:schemeClr>
                </a:solidFill>
                <a:latin typeface="Roboto" panose="02000000000000000000" pitchFamily="2" charset="0"/>
                <a:ea typeface="Roboto" panose="02000000000000000000" pitchFamily="2" charset="0"/>
              </a:rPr>
              <a:t> de manière durable </a:t>
            </a:r>
            <a:endParaRPr lang="en-US" sz="1200" dirty="0">
              <a:solidFill>
                <a:schemeClr val="accent1">
                  <a:lumMod val="60000"/>
                  <a:lumOff val="40000"/>
                </a:schemeClr>
              </a:solidFill>
              <a:latin typeface="Roboto" panose="02000000000000000000" pitchFamily="2" charset="0"/>
              <a:ea typeface="Roboto" panose="02000000000000000000" pitchFamily="2" charset="0"/>
            </a:endParaRP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080A44E7-35B0-7A44-85EB-26C3105B67D8}" type="slidenum">
              <a:rPr lang="fr-FR" smtClean="0"/>
              <a:t>21</a:t>
            </a:fld>
            <a:endParaRPr lang="fr-FR"/>
          </a:p>
        </p:txBody>
      </p:sp>
    </p:spTree>
    <p:extLst>
      <p:ext uri="{BB962C8B-B14F-4D97-AF65-F5344CB8AC3E}">
        <p14:creationId xmlns:p14="http://schemas.microsoft.com/office/powerpoint/2010/main" val="199650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0A44E7-35B0-7A44-85EB-26C3105B67D8}" type="slidenum">
              <a:rPr lang="fr-FR" smtClean="0"/>
              <a:t>22</a:t>
            </a:fld>
            <a:endParaRPr lang="fr-FR"/>
          </a:p>
        </p:txBody>
      </p:sp>
    </p:spTree>
    <p:extLst>
      <p:ext uri="{BB962C8B-B14F-4D97-AF65-F5344CB8AC3E}">
        <p14:creationId xmlns:p14="http://schemas.microsoft.com/office/powerpoint/2010/main" val="322722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(Findable, Accessible, Interoperable, Reusable) </a:t>
            </a:r>
            <a:endParaRPr lang="fr-FR" dirty="0"/>
          </a:p>
        </p:txBody>
      </p:sp>
      <p:sp>
        <p:nvSpPr>
          <p:cNvPr id="4" name="Espace réservé du numéro de diapositive 3"/>
          <p:cNvSpPr>
            <a:spLocks noGrp="1"/>
          </p:cNvSpPr>
          <p:nvPr>
            <p:ph type="sldNum" sz="quarter" idx="10"/>
          </p:nvPr>
        </p:nvSpPr>
        <p:spPr/>
        <p:txBody>
          <a:bodyPr/>
          <a:lstStyle/>
          <a:p>
            <a:fld id="{2F75B756-1008-4518-8036-00E69749A7FD}" type="slidenum">
              <a:rPr lang="fr-FR" smtClean="0"/>
              <a:t>33</a:t>
            </a:fld>
            <a:endParaRPr lang="fr-FR"/>
          </a:p>
        </p:txBody>
      </p:sp>
    </p:spTree>
    <p:extLst>
      <p:ext uri="{BB962C8B-B14F-4D97-AF65-F5344CB8AC3E}">
        <p14:creationId xmlns:p14="http://schemas.microsoft.com/office/powerpoint/2010/main" val="105926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2D0D7-DF75-4759-908E-E8C8CDA83F1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6C80F09-9369-401E-8B52-2CA1EFB59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1A0BDB6-ED76-42BA-84C9-655F1DBA25D2}"/>
              </a:ext>
            </a:extLst>
          </p:cNvPr>
          <p:cNvSpPr>
            <a:spLocks noGrp="1"/>
          </p:cNvSpPr>
          <p:nvPr>
            <p:ph type="dt" sz="half" idx="10"/>
          </p:nvPr>
        </p:nvSpPr>
        <p:spPr/>
        <p:txBody>
          <a:bodyPr/>
          <a:lstStyle/>
          <a:p>
            <a:fld id="{37425A5A-FC37-4915-B40A-D34C7E5BE71D}" type="datetimeFigureOut">
              <a:rPr lang="fr-FR" smtClean="0"/>
              <a:t>12/04/2022</a:t>
            </a:fld>
            <a:endParaRPr lang="fr-FR"/>
          </a:p>
        </p:txBody>
      </p:sp>
      <p:sp>
        <p:nvSpPr>
          <p:cNvPr id="5" name="Espace réservé du pied de page 4">
            <a:extLst>
              <a:ext uri="{FF2B5EF4-FFF2-40B4-BE49-F238E27FC236}">
                <a16:creationId xmlns:a16="http://schemas.microsoft.com/office/drawing/2014/main" id="{658DEFE2-2404-43EC-BC26-3651CEEDDA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AA9EBD-5014-415C-9C36-4582DF43A11C}"/>
              </a:ext>
            </a:extLst>
          </p:cNvPr>
          <p:cNvSpPr>
            <a:spLocks noGrp="1"/>
          </p:cNvSpPr>
          <p:nvPr>
            <p:ph type="sldNum" sz="quarter" idx="12"/>
          </p:nvPr>
        </p:nvSpPr>
        <p:spPr/>
        <p:txBody>
          <a:bodyPr/>
          <a:lstStyle/>
          <a:p>
            <a:fld id="{8066CB81-6747-4EC5-82E8-50D27B4EF2B8}" type="slidenum">
              <a:rPr lang="fr-FR" smtClean="0"/>
              <a:t>‹N°›</a:t>
            </a:fld>
            <a:endParaRPr lang="fr-FR"/>
          </a:p>
        </p:txBody>
      </p:sp>
    </p:spTree>
    <p:extLst>
      <p:ext uri="{BB962C8B-B14F-4D97-AF65-F5344CB8AC3E}">
        <p14:creationId xmlns:p14="http://schemas.microsoft.com/office/powerpoint/2010/main" val="180254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527C5-7DE6-4D6D-A30D-0F2139BFEAD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CBCDE9C-9BC5-4DC5-B419-F8ABAD81F0D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82C869-4960-40E7-BBB1-C8F1F400229F}"/>
              </a:ext>
            </a:extLst>
          </p:cNvPr>
          <p:cNvSpPr>
            <a:spLocks noGrp="1"/>
          </p:cNvSpPr>
          <p:nvPr>
            <p:ph type="dt" sz="half" idx="10"/>
          </p:nvPr>
        </p:nvSpPr>
        <p:spPr/>
        <p:txBody>
          <a:bodyPr/>
          <a:lstStyle/>
          <a:p>
            <a:fld id="{37425A5A-FC37-4915-B40A-D34C7E5BE71D}" type="datetimeFigureOut">
              <a:rPr lang="fr-FR" smtClean="0"/>
              <a:t>12/04/2022</a:t>
            </a:fld>
            <a:endParaRPr lang="fr-FR"/>
          </a:p>
        </p:txBody>
      </p:sp>
      <p:sp>
        <p:nvSpPr>
          <p:cNvPr id="5" name="Espace réservé du pied de page 4">
            <a:extLst>
              <a:ext uri="{FF2B5EF4-FFF2-40B4-BE49-F238E27FC236}">
                <a16:creationId xmlns:a16="http://schemas.microsoft.com/office/drawing/2014/main" id="{75E3191D-E8A0-435B-BA7A-1BB04A28EC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4B295E-76BA-4004-A9FB-9503420882A6}"/>
              </a:ext>
            </a:extLst>
          </p:cNvPr>
          <p:cNvSpPr>
            <a:spLocks noGrp="1"/>
          </p:cNvSpPr>
          <p:nvPr>
            <p:ph type="sldNum" sz="quarter" idx="12"/>
          </p:nvPr>
        </p:nvSpPr>
        <p:spPr/>
        <p:txBody>
          <a:bodyPr/>
          <a:lstStyle/>
          <a:p>
            <a:fld id="{8066CB81-6747-4EC5-82E8-50D27B4EF2B8}" type="slidenum">
              <a:rPr lang="fr-FR" smtClean="0"/>
              <a:t>‹N°›</a:t>
            </a:fld>
            <a:endParaRPr lang="fr-FR"/>
          </a:p>
        </p:txBody>
      </p:sp>
    </p:spTree>
    <p:extLst>
      <p:ext uri="{BB962C8B-B14F-4D97-AF65-F5344CB8AC3E}">
        <p14:creationId xmlns:p14="http://schemas.microsoft.com/office/powerpoint/2010/main" val="380443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2A702B-38B8-45FA-BEF7-23BA0048E74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75A78DF-B1F6-4F94-A0BB-29C9C7525FF3}"/>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E8AFB2-58A8-4F78-BE32-3A307E92A15A}"/>
              </a:ext>
            </a:extLst>
          </p:cNvPr>
          <p:cNvSpPr>
            <a:spLocks noGrp="1"/>
          </p:cNvSpPr>
          <p:nvPr>
            <p:ph type="dt" sz="half" idx="10"/>
          </p:nvPr>
        </p:nvSpPr>
        <p:spPr/>
        <p:txBody>
          <a:bodyPr/>
          <a:lstStyle/>
          <a:p>
            <a:fld id="{37425A5A-FC37-4915-B40A-D34C7E5BE71D}" type="datetimeFigureOut">
              <a:rPr lang="fr-FR" smtClean="0"/>
              <a:t>12/04/2022</a:t>
            </a:fld>
            <a:endParaRPr lang="fr-FR"/>
          </a:p>
        </p:txBody>
      </p:sp>
      <p:sp>
        <p:nvSpPr>
          <p:cNvPr id="5" name="Espace réservé du pied de page 4">
            <a:extLst>
              <a:ext uri="{FF2B5EF4-FFF2-40B4-BE49-F238E27FC236}">
                <a16:creationId xmlns:a16="http://schemas.microsoft.com/office/drawing/2014/main" id="{A41A2C52-A885-40BA-8DFD-069088F879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D3CEED-C865-4554-90FF-3D870BE5FA17}"/>
              </a:ext>
            </a:extLst>
          </p:cNvPr>
          <p:cNvSpPr>
            <a:spLocks noGrp="1"/>
          </p:cNvSpPr>
          <p:nvPr>
            <p:ph type="sldNum" sz="quarter" idx="12"/>
          </p:nvPr>
        </p:nvSpPr>
        <p:spPr/>
        <p:txBody>
          <a:bodyPr/>
          <a:lstStyle/>
          <a:p>
            <a:fld id="{8066CB81-6747-4EC5-82E8-50D27B4EF2B8}" type="slidenum">
              <a:rPr lang="fr-FR" smtClean="0"/>
              <a:t>‹N°›</a:t>
            </a:fld>
            <a:endParaRPr lang="fr-FR"/>
          </a:p>
        </p:txBody>
      </p:sp>
    </p:spTree>
    <p:extLst>
      <p:ext uri="{BB962C8B-B14F-4D97-AF65-F5344CB8AC3E}">
        <p14:creationId xmlns:p14="http://schemas.microsoft.com/office/powerpoint/2010/main" val="213778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173D7-57C8-4E77-BB05-D65949908D3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2E99BD-6515-4881-A415-FBF885B0229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717A56-F0B0-4D0E-BC5B-4E04957BBAF6}"/>
              </a:ext>
            </a:extLst>
          </p:cNvPr>
          <p:cNvSpPr>
            <a:spLocks noGrp="1"/>
          </p:cNvSpPr>
          <p:nvPr>
            <p:ph type="dt" sz="half" idx="10"/>
          </p:nvPr>
        </p:nvSpPr>
        <p:spPr/>
        <p:txBody>
          <a:bodyPr/>
          <a:lstStyle/>
          <a:p>
            <a:fld id="{37425A5A-FC37-4915-B40A-D34C7E5BE71D}" type="datetimeFigureOut">
              <a:rPr lang="fr-FR" smtClean="0"/>
              <a:t>12/04/2022</a:t>
            </a:fld>
            <a:endParaRPr lang="fr-FR"/>
          </a:p>
        </p:txBody>
      </p:sp>
      <p:sp>
        <p:nvSpPr>
          <p:cNvPr id="5" name="Espace réservé du pied de page 4">
            <a:extLst>
              <a:ext uri="{FF2B5EF4-FFF2-40B4-BE49-F238E27FC236}">
                <a16:creationId xmlns:a16="http://schemas.microsoft.com/office/drawing/2014/main" id="{833ED32C-EBFC-424F-B227-D2279ED1C7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138B07-7842-4D34-8D96-3ACF03BDEF6C}"/>
              </a:ext>
            </a:extLst>
          </p:cNvPr>
          <p:cNvSpPr>
            <a:spLocks noGrp="1"/>
          </p:cNvSpPr>
          <p:nvPr>
            <p:ph type="sldNum" sz="quarter" idx="12"/>
          </p:nvPr>
        </p:nvSpPr>
        <p:spPr/>
        <p:txBody>
          <a:bodyPr/>
          <a:lstStyle/>
          <a:p>
            <a:fld id="{8066CB81-6747-4EC5-82E8-50D27B4EF2B8}" type="slidenum">
              <a:rPr lang="fr-FR" smtClean="0"/>
              <a:t>‹N°›</a:t>
            </a:fld>
            <a:endParaRPr lang="fr-FR"/>
          </a:p>
        </p:txBody>
      </p:sp>
    </p:spTree>
    <p:extLst>
      <p:ext uri="{BB962C8B-B14F-4D97-AF65-F5344CB8AC3E}">
        <p14:creationId xmlns:p14="http://schemas.microsoft.com/office/powerpoint/2010/main" val="299220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7BE42-1546-422F-822E-832A33AD32A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99C2B25-AA50-41AA-9989-105B72B09A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E2C63F5-42DC-4540-901F-BD91027CD80F}"/>
              </a:ext>
            </a:extLst>
          </p:cNvPr>
          <p:cNvSpPr>
            <a:spLocks noGrp="1"/>
          </p:cNvSpPr>
          <p:nvPr>
            <p:ph type="dt" sz="half" idx="10"/>
          </p:nvPr>
        </p:nvSpPr>
        <p:spPr/>
        <p:txBody>
          <a:bodyPr/>
          <a:lstStyle/>
          <a:p>
            <a:fld id="{37425A5A-FC37-4915-B40A-D34C7E5BE71D}" type="datetimeFigureOut">
              <a:rPr lang="fr-FR" smtClean="0"/>
              <a:t>12/04/2022</a:t>
            </a:fld>
            <a:endParaRPr lang="fr-FR"/>
          </a:p>
        </p:txBody>
      </p:sp>
      <p:sp>
        <p:nvSpPr>
          <p:cNvPr id="5" name="Espace réservé du pied de page 4">
            <a:extLst>
              <a:ext uri="{FF2B5EF4-FFF2-40B4-BE49-F238E27FC236}">
                <a16:creationId xmlns:a16="http://schemas.microsoft.com/office/drawing/2014/main" id="{E00591D8-C0DC-4B6A-864A-C9C2E458FB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D4C1C1-12DA-4297-97AF-595001B4FE71}"/>
              </a:ext>
            </a:extLst>
          </p:cNvPr>
          <p:cNvSpPr>
            <a:spLocks noGrp="1"/>
          </p:cNvSpPr>
          <p:nvPr>
            <p:ph type="sldNum" sz="quarter" idx="12"/>
          </p:nvPr>
        </p:nvSpPr>
        <p:spPr/>
        <p:txBody>
          <a:bodyPr/>
          <a:lstStyle/>
          <a:p>
            <a:fld id="{8066CB81-6747-4EC5-82E8-50D27B4EF2B8}" type="slidenum">
              <a:rPr lang="fr-FR" smtClean="0"/>
              <a:t>‹N°›</a:t>
            </a:fld>
            <a:endParaRPr lang="fr-FR"/>
          </a:p>
        </p:txBody>
      </p:sp>
    </p:spTree>
    <p:extLst>
      <p:ext uri="{BB962C8B-B14F-4D97-AF65-F5344CB8AC3E}">
        <p14:creationId xmlns:p14="http://schemas.microsoft.com/office/powerpoint/2010/main" val="175104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F5E304-B45F-4A3E-B551-1B11E60798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DF5355-845A-49C3-A653-7C5D9CB92E8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446A081-F7B3-4D75-845B-51A07C68DA1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FB1C204-D775-45F7-B798-8EC1BEE5DEEC}"/>
              </a:ext>
            </a:extLst>
          </p:cNvPr>
          <p:cNvSpPr>
            <a:spLocks noGrp="1"/>
          </p:cNvSpPr>
          <p:nvPr>
            <p:ph type="dt" sz="half" idx="10"/>
          </p:nvPr>
        </p:nvSpPr>
        <p:spPr/>
        <p:txBody>
          <a:bodyPr/>
          <a:lstStyle/>
          <a:p>
            <a:fld id="{37425A5A-FC37-4915-B40A-D34C7E5BE71D}" type="datetimeFigureOut">
              <a:rPr lang="fr-FR" smtClean="0"/>
              <a:t>12/04/2022</a:t>
            </a:fld>
            <a:endParaRPr lang="fr-FR"/>
          </a:p>
        </p:txBody>
      </p:sp>
      <p:sp>
        <p:nvSpPr>
          <p:cNvPr id="6" name="Espace réservé du pied de page 5">
            <a:extLst>
              <a:ext uri="{FF2B5EF4-FFF2-40B4-BE49-F238E27FC236}">
                <a16:creationId xmlns:a16="http://schemas.microsoft.com/office/drawing/2014/main" id="{3764B7DA-0FAF-425B-A947-E71BDC418F7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8E9904-1860-4EDA-9225-FB2FCB648E23}"/>
              </a:ext>
            </a:extLst>
          </p:cNvPr>
          <p:cNvSpPr>
            <a:spLocks noGrp="1"/>
          </p:cNvSpPr>
          <p:nvPr>
            <p:ph type="sldNum" sz="quarter" idx="12"/>
          </p:nvPr>
        </p:nvSpPr>
        <p:spPr/>
        <p:txBody>
          <a:bodyPr/>
          <a:lstStyle/>
          <a:p>
            <a:fld id="{8066CB81-6747-4EC5-82E8-50D27B4EF2B8}" type="slidenum">
              <a:rPr lang="fr-FR" smtClean="0"/>
              <a:t>‹N°›</a:t>
            </a:fld>
            <a:endParaRPr lang="fr-FR"/>
          </a:p>
        </p:txBody>
      </p:sp>
    </p:spTree>
    <p:extLst>
      <p:ext uri="{BB962C8B-B14F-4D97-AF65-F5344CB8AC3E}">
        <p14:creationId xmlns:p14="http://schemas.microsoft.com/office/powerpoint/2010/main" val="359008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F1DA3-2E2E-4EC3-B412-F2849D43EF9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C34A79-B124-45D1-A3A9-44D312FC0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1C5ED51-14DE-4A37-A823-DC973415C9D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321C80A-1E68-4AF1-8960-9E1772C61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74D32B5-CB5B-4D0B-8BA9-3AFEF845149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D9CCEFC-F45E-4525-AB55-028FFAAB970A}"/>
              </a:ext>
            </a:extLst>
          </p:cNvPr>
          <p:cNvSpPr>
            <a:spLocks noGrp="1"/>
          </p:cNvSpPr>
          <p:nvPr>
            <p:ph type="dt" sz="half" idx="10"/>
          </p:nvPr>
        </p:nvSpPr>
        <p:spPr/>
        <p:txBody>
          <a:bodyPr/>
          <a:lstStyle/>
          <a:p>
            <a:fld id="{37425A5A-FC37-4915-B40A-D34C7E5BE71D}" type="datetimeFigureOut">
              <a:rPr lang="fr-FR" smtClean="0"/>
              <a:t>12/04/2022</a:t>
            </a:fld>
            <a:endParaRPr lang="fr-FR"/>
          </a:p>
        </p:txBody>
      </p:sp>
      <p:sp>
        <p:nvSpPr>
          <p:cNvPr id="8" name="Espace réservé du pied de page 7">
            <a:extLst>
              <a:ext uri="{FF2B5EF4-FFF2-40B4-BE49-F238E27FC236}">
                <a16:creationId xmlns:a16="http://schemas.microsoft.com/office/drawing/2014/main" id="{FE146664-96E9-4E45-B690-5AC1337554D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A3DDCE9-FDAD-49BE-BDCE-68C13D75AFE9}"/>
              </a:ext>
            </a:extLst>
          </p:cNvPr>
          <p:cNvSpPr>
            <a:spLocks noGrp="1"/>
          </p:cNvSpPr>
          <p:nvPr>
            <p:ph type="sldNum" sz="quarter" idx="12"/>
          </p:nvPr>
        </p:nvSpPr>
        <p:spPr/>
        <p:txBody>
          <a:bodyPr/>
          <a:lstStyle/>
          <a:p>
            <a:fld id="{8066CB81-6747-4EC5-82E8-50D27B4EF2B8}" type="slidenum">
              <a:rPr lang="fr-FR" smtClean="0"/>
              <a:t>‹N°›</a:t>
            </a:fld>
            <a:endParaRPr lang="fr-FR"/>
          </a:p>
        </p:txBody>
      </p:sp>
    </p:spTree>
    <p:extLst>
      <p:ext uri="{BB962C8B-B14F-4D97-AF65-F5344CB8AC3E}">
        <p14:creationId xmlns:p14="http://schemas.microsoft.com/office/powerpoint/2010/main" val="63899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A0DA2-C987-4B57-8ABC-C8E3B6B1B86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28E4F92-D845-44EB-BFEC-563DEF61FCE3}"/>
              </a:ext>
            </a:extLst>
          </p:cNvPr>
          <p:cNvSpPr>
            <a:spLocks noGrp="1"/>
          </p:cNvSpPr>
          <p:nvPr>
            <p:ph type="dt" sz="half" idx="10"/>
          </p:nvPr>
        </p:nvSpPr>
        <p:spPr/>
        <p:txBody>
          <a:bodyPr/>
          <a:lstStyle/>
          <a:p>
            <a:fld id="{37425A5A-FC37-4915-B40A-D34C7E5BE71D}" type="datetimeFigureOut">
              <a:rPr lang="fr-FR" smtClean="0"/>
              <a:t>12/04/2022</a:t>
            </a:fld>
            <a:endParaRPr lang="fr-FR"/>
          </a:p>
        </p:txBody>
      </p:sp>
      <p:sp>
        <p:nvSpPr>
          <p:cNvPr id="4" name="Espace réservé du pied de page 3">
            <a:extLst>
              <a:ext uri="{FF2B5EF4-FFF2-40B4-BE49-F238E27FC236}">
                <a16:creationId xmlns:a16="http://schemas.microsoft.com/office/drawing/2014/main" id="{31C85DC3-E83E-4A50-B04C-3AC154FE47E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3DFF21E-BF57-413E-B29C-EB54A7DDC17F}"/>
              </a:ext>
            </a:extLst>
          </p:cNvPr>
          <p:cNvSpPr>
            <a:spLocks noGrp="1"/>
          </p:cNvSpPr>
          <p:nvPr>
            <p:ph type="sldNum" sz="quarter" idx="12"/>
          </p:nvPr>
        </p:nvSpPr>
        <p:spPr/>
        <p:txBody>
          <a:bodyPr/>
          <a:lstStyle/>
          <a:p>
            <a:fld id="{8066CB81-6747-4EC5-82E8-50D27B4EF2B8}" type="slidenum">
              <a:rPr lang="fr-FR" smtClean="0"/>
              <a:t>‹N°›</a:t>
            </a:fld>
            <a:endParaRPr lang="fr-FR"/>
          </a:p>
        </p:txBody>
      </p:sp>
    </p:spTree>
    <p:extLst>
      <p:ext uri="{BB962C8B-B14F-4D97-AF65-F5344CB8AC3E}">
        <p14:creationId xmlns:p14="http://schemas.microsoft.com/office/powerpoint/2010/main" val="78212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7A32C39-B152-4FDB-B366-AE23E5AB7028}"/>
              </a:ext>
            </a:extLst>
          </p:cNvPr>
          <p:cNvSpPr>
            <a:spLocks noGrp="1"/>
          </p:cNvSpPr>
          <p:nvPr>
            <p:ph type="dt" sz="half" idx="10"/>
          </p:nvPr>
        </p:nvSpPr>
        <p:spPr/>
        <p:txBody>
          <a:bodyPr/>
          <a:lstStyle/>
          <a:p>
            <a:fld id="{37425A5A-FC37-4915-B40A-D34C7E5BE71D}" type="datetimeFigureOut">
              <a:rPr lang="fr-FR" smtClean="0"/>
              <a:t>12/04/2022</a:t>
            </a:fld>
            <a:endParaRPr lang="fr-FR"/>
          </a:p>
        </p:txBody>
      </p:sp>
      <p:sp>
        <p:nvSpPr>
          <p:cNvPr id="3" name="Espace réservé du pied de page 2">
            <a:extLst>
              <a:ext uri="{FF2B5EF4-FFF2-40B4-BE49-F238E27FC236}">
                <a16:creationId xmlns:a16="http://schemas.microsoft.com/office/drawing/2014/main" id="{8F81C0FF-DE05-4CA2-84EB-82A750533B8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DEA1B1-D4D0-411F-971A-D19A4075D1E6}"/>
              </a:ext>
            </a:extLst>
          </p:cNvPr>
          <p:cNvSpPr>
            <a:spLocks noGrp="1"/>
          </p:cNvSpPr>
          <p:nvPr>
            <p:ph type="sldNum" sz="quarter" idx="12"/>
          </p:nvPr>
        </p:nvSpPr>
        <p:spPr/>
        <p:txBody>
          <a:bodyPr/>
          <a:lstStyle/>
          <a:p>
            <a:fld id="{8066CB81-6747-4EC5-82E8-50D27B4EF2B8}" type="slidenum">
              <a:rPr lang="fr-FR" smtClean="0"/>
              <a:t>‹N°›</a:t>
            </a:fld>
            <a:endParaRPr lang="fr-FR"/>
          </a:p>
        </p:txBody>
      </p:sp>
    </p:spTree>
    <p:extLst>
      <p:ext uri="{BB962C8B-B14F-4D97-AF65-F5344CB8AC3E}">
        <p14:creationId xmlns:p14="http://schemas.microsoft.com/office/powerpoint/2010/main" val="175529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805CF-E89C-4DF6-B939-4F1CF29D94C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679F819-0C5E-4BFF-89FF-0E04BBB21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7733C81-7381-4A25-BED1-0A03E21A3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E09F965-4938-40A4-8BAD-89DEE9C53D64}"/>
              </a:ext>
            </a:extLst>
          </p:cNvPr>
          <p:cNvSpPr>
            <a:spLocks noGrp="1"/>
          </p:cNvSpPr>
          <p:nvPr>
            <p:ph type="dt" sz="half" idx="10"/>
          </p:nvPr>
        </p:nvSpPr>
        <p:spPr/>
        <p:txBody>
          <a:bodyPr/>
          <a:lstStyle/>
          <a:p>
            <a:fld id="{37425A5A-FC37-4915-B40A-D34C7E5BE71D}" type="datetimeFigureOut">
              <a:rPr lang="fr-FR" smtClean="0"/>
              <a:t>12/04/2022</a:t>
            </a:fld>
            <a:endParaRPr lang="fr-FR"/>
          </a:p>
        </p:txBody>
      </p:sp>
      <p:sp>
        <p:nvSpPr>
          <p:cNvPr id="6" name="Espace réservé du pied de page 5">
            <a:extLst>
              <a:ext uri="{FF2B5EF4-FFF2-40B4-BE49-F238E27FC236}">
                <a16:creationId xmlns:a16="http://schemas.microsoft.com/office/drawing/2014/main" id="{5967C1E5-8CF4-44A4-B663-7E588A2EFF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E0AC26-632D-49E5-951F-65EDDF0BF8A3}"/>
              </a:ext>
            </a:extLst>
          </p:cNvPr>
          <p:cNvSpPr>
            <a:spLocks noGrp="1"/>
          </p:cNvSpPr>
          <p:nvPr>
            <p:ph type="sldNum" sz="quarter" idx="12"/>
          </p:nvPr>
        </p:nvSpPr>
        <p:spPr/>
        <p:txBody>
          <a:bodyPr/>
          <a:lstStyle/>
          <a:p>
            <a:fld id="{8066CB81-6747-4EC5-82E8-50D27B4EF2B8}" type="slidenum">
              <a:rPr lang="fr-FR" smtClean="0"/>
              <a:t>‹N°›</a:t>
            </a:fld>
            <a:endParaRPr lang="fr-FR"/>
          </a:p>
        </p:txBody>
      </p:sp>
    </p:spTree>
    <p:extLst>
      <p:ext uri="{BB962C8B-B14F-4D97-AF65-F5344CB8AC3E}">
        <p14:creationId xmlns:p14="http://schemas.microsoft.com/office/powerpoint/2010/main" val="1926973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EED15E-62E0-465B-A5CB-2CDCDA5853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36BAF33-3B1F-4E91-8515-9C5970868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47502AA-5E06-4ACF-8A98-24D0E6210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62BF435-5818-4E2D-B106-21E6A49E31EA}"/>
              </a:ext>
            </a:extLst>
          </p:cNvPr>
          <p:cNvSpPr>
            <a:spLocks noGrp="1"/>
          </p:cNvSpPr>
          <p:nvPr>
            <p:ph type="dt" sz="half" idx="10"/>
          </p:nvPr>
        </p:nvSpPr>
        <p:spPr/>
        <p:txBody>
          <a:bodyPr/>
          <a:lstStyle/>
          <a:p>
            <a:fld id="{37425A5A-FC37-4915-B40A-D34C7E5BE71D}" type="datetimeFigureOut">
              <a:rPr lang="fr-FR" smtClean="0"/>
              <a:t>12/04/2022</a:t>
            </a:fld>
            <a:endParaRPr lang="fr-FR"/>
          </a:p>
        </p:txBody>
      </p:sp>
      <p:sp>
        <p:nvSpPr>
          <p:cNvPr id="6" name="Espace réservé du pied de page 5">
            <a:extLst>
              <a:ext uri="{FF2B5EF4-FFF2-40B4-BE49-F238E27FC236}">
                <a16:creationId xmlns:a16="http://schemas.microsoft.com/office/drawing/2014/main" id="{353D5E50-EF27-4EE0-96F6-C097B82BA7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6F5738-A027-496E-8AFD-07D89653C3A9}"/>
              </a:ext>
            </a:extLst>
          </p:cNvPr>
          <p:cNvSpPr>
            <a:spLocks noGrp="1"/>
          </p:cNvSpPr>
          <p:nvPr>
            <p:ph type="sldNum" sz="quarter" idx="12"/>
          </p:nvPr>
        </p:nvSpPr>
        <p:spPr/>
        <p:txBody>
          <a:bodyPr/>
          <a:lstStyle/>
          <a:p>
            <a:fld id="{8066CB81-6747-4EC5-82E8-50D27B4EF2B8}" type="slidenum">
              <a:rPr lang="fr-FR" smtClean="0"/>
              <a:t>‹N°›</a:t>
            </a:fld>
            <a:endParaRPr lang="fr-FR"/>
          </a:p>
        </p:txBody>
      </p:sp>
    </p:spTree>
    <p:extLst>
      <p:ext uri="{BB962C8B-B14F-4D97-AF65-F5344CB8AC3E}">
        <p14:creationId xmlns:p14="http://schemas.microsoft.com/office/powerpoint/2010/main" val="3700462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2B575A4-3A65-4A22-9F34-10D23229F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26558A-AF7C-4701-B946-7366CCFBE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90BAD2-8D1E-4728-9DFA-0CD78F99DB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25A5A-FC37-4915-B40A-D34C7E5BE71D}" type="datetimeFigureOut">
              <a:rPr lang="fr-FR" smtClean="0"/>
              <a:t>12/04/2022</a:t>
            </a:fld>
            <a:endParaRPr lang="fr-FR"/>
          </a:p>
        </p:txBody>
      </p:sp>
      <p:sp>
        <p:nvSpPr>
          <p:cNvPr id="5" name="Espace réservé du pied de page 4">
            <a:extLst>
              <a:ext uri="{FF2B5EF4-FFF2-40B4-BE49-F238E27FC236}">
                <a16:creationId xmlns:a16="http://schemas.microsoft.com/office/drawing/2014/main" id="{92DDF737-83C7-4AAA-A3D7-B2F5DB9177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D2C08F2-DDCF-4AEC-BAC3-4EEEFDADF6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6CB81-6747-4EC5-82E8-50D27B4EF2B8}" type="slidenum">
              <a:rPr lang="fr-FR" smtClean="0"/>
              <a:t>‹N°›</a:t>
            </a:fld>
            <a:endParaRPr lang="fr-FR"/>
          </a:p>
        </p:txBody>
      </p:sp>
    </p:spTree>
    <p:extLst>
      <p:ext uri="{BB962C8B-B14F-4D97-AF65-F5344CB8AC3E}">
        <p14:creationId xmlns:p14="http://schemas.microsoft.com/office/powerpoint/2010/main" val="359031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shape-med-lyon.fr/"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shape-med-lyon.f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jpeg"/><Relationship Id="rId18" Type="http://schemas.openxmlformats.org/officeDocument/2006/relationships/image" Target="../media/image17.png"/><Relationship Id="rId3" Type="http://schemas.openxmlformats.org/officeDocument/2006/relationships/image" Target="../media/image29.sv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39.png"/><Relationship Id="rId2" Type="http://schemas.openxmlformats.org/officeDocument/2006/relationships/image" Target="../media/image28.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6.png"/><Relationship Id="rId5" Type="http://schemas.openxmlformats.org/officeDocument/2006/relationships/image" Target="../media/image31.svg"/><Relationship Id="rId15" Type="http://schemas.openxmlformats.org/officeDocument/2006/relationships/image" Target="../media/image14.png"/><Relationship Id="rId10" Type="http://schemas.openxmlformats.org/officeDocument/2006/relationships/image" Target="../media/image35.sv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shape-med-lyon.fr/"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38.jpe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41.png"/><Relationship Id="rId1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9.JPG"/><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38.jpe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50.png"/><Relationship Id="rId1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www.shape-med-lyon.f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1524000" y="1122363"/>
            <a:ext cx="9144000" cy="4032246"/>
          </a:xfrm>
        </p:spPr>
        <p:txBody>
          <a:bodyPr anchor="ctr"/>
          <a:lstStyle/>
          <a:p>
            <a:r>
              <a:rPr lang="fr-FR" dirty="0">
                <a:solidFill>
                  <a:srgbClr val="001B2E"/>
                </a:solidFill>
                <a:latin typeface="Roboto Medium" panose="02000000000000000000" pitchFamily="2" charset="0"/>
                <a:ea typeface="Roboto Medium" panose="02000000000000000000" pitchFamily="2" charset="0"/>
              </a:rPr>
              <a:t>Lyon </a:t>
            </a:r>
            <a:r>
              <a:rPr lang="fr-FR" dirty="0" err="1">
                <a:solidFill>
                  <a:srgbClr val="001B2E"/>
                </a:solidFill>
                <a:latin typeface="Roboto Medium" panose="02000000000000000000" pitchFamily="2" charset="0"/>
                <a:ea typeface="Roboto Medium" panose="02000000000000000000" pitchFamily="2" charset="0"/>
              </a:rPr>
              <a:t>Transdisciplinary</a:t>
            </a:r>
            <a:r>
              <a:rPr lang="fr-FR" dirty="0">
                <a:solidFill>
                  <a:srgbClr val="001B2E"/>
                </a:solidFill>
                <a:latin typeface="Roboto Medium" panose="02000000000000000000" pitchFamily="2" charset="0"/>
                <a:ea typeface="Roboto Medium" panose="02000000000000000000" pitchFamily="2" charset="0"/>
              </a:rPr>
              <a:t> Institute for </a:t>
            </a:r>
            <a:r>
              <a:rPr lang="fr-FR" dirty="0" err="1">
                <a:solidFill>
                  <a:srgbClr val="001B2E"/>
                </a:solidFill>
                <a:latin typeface="Roboto Medium" panose="02000000000000000000" pitchFamily="2" charset="0"/>
                <a:ea typeface="Roboto Medium" panose="02000000000000000000" pitchFamily="2" charset="0"/>
              </a:rPr>
              <a:t>Health</a:t>
            </a:r>
            <a:endParaRPr lang="fr-FR" dirty="0">
              <a:solidFill>
                <a:srgbClr val="4381C1"/>
              </a:solidFill>
              <a:latin typeface="Roboto Medium" panose="02000000000000000000" pitchFamily="2" charset="0"/>
              <a:ea typeface="Roboto Medium" panose="02000000000000000000" pitchFamily="2" charset="0"/>
            </a:endParaRPr>
          </a:p>
        </p:txBody>
      </p:sp>
      <p:grpSp>
        <p:nvGrpSpPr>
          <p:cNvPr id="25" name="Groupe 24">
            <a:extLst>
              <a:ext uri="{FF2B5EF4-FFF2-40B4-BE49-F238E27FC236}">
                <a16:creationId xmlns:a16="http://schemas.microsoft.com/office/drawing/2014/main" id="{26AF49E3-A39B-4A35-A885-F509B437078B}"/>
              </a:ext>
            </a:extLst>
          </p:cNvPr>
          <p:cNvGrpSpPr/>
          <p:nvPr/>
        </p:nvGrpSpPr>
        <p:grpSpPr>
          <a:xfrm>
            <a:off x="698432" y="4641701"/>
            <a:ext cx="10683026" cy="1390650"/>
            <a:chOff x="698432" y="4844901"/>
            <a:chExt cx="10683026" cy="1390650"/>
          </a:xfrm>
        </p:grpSpPr>
        <p:pic>
          <p:nvPicPr>
            <p:cNvPr id="4" name="Graphique 3">
              <a:extLst>
                <a:ext uri="{FF2B5EF4-FFF2-40B4-BE49-F238E27FC236}">
                  <a16:creationId xmlns:a16="http://schemas.microsoft.com/office/drawing/2014/main" id="{E1A43A46-8CB0-4199-8F12-5E831B5071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4364" y="5189557"/>
              <a:ext cx="612000" cy="612000"/>
            </a:xfrm>
            <a:prstGeom prst="rect">
              <a:avLst/>
            </a:prstGeom>
          </p:spPr>
        </p:pic>
        <p:pic>
          <p:nvPicPr>
            <p:cNvPr id="5" name="Graphique 4">
              <a:extLst>
                <a:ext uri="{FF2B5EF4-FFF2-40B4-BE49-F238E27FC236}">
                  <a16:creationId xmlns:a16="http://schemas.microsoft.com/office/drawing/2014/main" id="{57A07023-8F42-490E-8F3F-18FDCF5672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432" y="5236211"/>
              <a:ext cx="2563094" cy="648000"/>
            </a:xfrm>
            <a:prstGeom prst="rect">
              <a:avLst/>
            </a:prstGeom>
          </p:spPr>
        </p:pic>
        <p:pic>
          <p:nvPicPr>
            <p:cNvPr id="7" name="Image 6">
              <a:extLst>
                <a:ext uri="{FF2B5EF4-FFF2-40B4-BE49-F238E27FC236}">
                  <a16:creationId xmlns:a16="http://schemas.microsoft.com/office/drawing/2014/main" id="{4626A9ED-297B-4F46-B2D7-942EE8C52D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9574" y="5100324"/>
              <a:ext cx="1473310" cy="828000"/>
            </a:xfrm>
            <a:prstGeom prst="rect">
              <a:avLst/>
            </a:prstGeom>
          </p:spPr>
        </p:pic>
        <p:pic>
          <p:nvPicPr>
            <p:cNvPr id="8" name="Graphique 7">
              <a:extLst>
                <a:ext uri="{FF2B5EF4-FFF2-40B4-BE49-F238E27FC236}">
                  <a16:creationId xmlns:a16="http://schemas.microsoft.com/office/drawing/2014/main" id="{ACF4EC9F-22C0-4B61-A198-FBCA824430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74919" y="5316881"/>
              <a:ext cx="925369" cy="396000"/>
            </a:xfrm>
            <a:prstGeom prst="rect">
              <a:avLst/>
            </a:prstGeom>
          </p:spPr>
        </p:pic>
        <p:pic>
          <p:nvPicPr>
            <p:cNvPr id="14" name="Graphique 13">
              <a:extLst>
                <a:ext uri="{FF2B5EF4-FFF2-40B4-BE49-F238E27FC236}">
                  <a16:creationId xmlns:a16="http://schemas.microsoft.com/office/drawing/2014/main" id="{DFD90399-EEDB-41BE-ABF4-3A6AE5342C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04811" y="5268909"/>
              <a:ext cx="1420275" cy="576000"/>
            </a:xfrm>
            <a:prstGeom prst="rect">
              <a:avLst/>
            </a:prstGeom>
          </p:spPr>
        </p:pic>
        <p:pic>
          <p:nvPicPr>
            <p:cNvPr id="16" name="Graphique 15">
              <a:extLst>
                <a:ext uri="{FF2B5EF4-FFF2-40B4-BE49-F238E27FC236}">
                  <a16:creationId xmlns:a16="http://schemas.microsoft.com/office/drawing/2014/main" id="{CC55CDC9-66BD-4240-AA12-B51B3BB225F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71808" y="4844901"/>
              <a:ext cx="1009650" cy="1390650"/>
            </a:xfrm>
            <a:prstGeom prst="rect">
              <a:avLst/>
            </a:prstGeom>
          </p:spPr>
        </p:pic>
        <p:pic>
          <p:nvPicPr>
            <p:cNvPr id="18" name="Image 17">
              <a:extLst>
                <a:ext uri="{FF2B5EF4-FFF2-40B4-BE49-F238E27FC236}">
                  <a16:creationId xmlns:a16="http://schemas.microsoft.com/office/drawing/2014/main" id="{B508D63C-2AB8-4FD8-B70F-342814575BA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03874" y="5009739"/>
              <a:ext cx="1154052" cy="972000"/>
            </a:xfrm>
            <a:prstGeom prst="rect">
              <a:avLst/>
            </a:prstGeom>
          </p:spPr>
        </p:pic>
      </p:grpSp>
      <p:sp>
        <p:nvSpPr>
          <p:cNvPr id="3" name="ZoneTexte 2">
            <a:extLst>
              <a:ext uri="{FF2B5EF4-FFF2-40B4-BE49-F238E27FC236}">
                <a16:creationId xmlns:a16="http://schemas.microsoft.com/office/drawing/2014/main" id="{9B96CEEB-E348-4370-870E-38F48E69D075}"/>
              </a:ext>
            </a:extLst>
          </p:cNvPr>
          <p:cNvSpPr txBox="1"/>
          <p:nvPr/>
        </p:nvSpPr>
        <p:spPr>
          <a:xfrm>
            <a:off x="533666" y="459318"/>
            <a:ext cx="6464034" cy="769441"/>
          </a:xfrm>
          <a:prstGeom prst="rect">
            <a:avLst/>
          </a:prstGeom>
          <a:noFill/>
        </p:spPr>
        <p:txBody>
          <a:bodyPr wrap="square" rtlCol="0">
            <a:spAutoFit/>
          </a:bodyPr>
          <a:lstStyle/>
          <a:p>
            <a:r>
              <a:rPr lang="fr-FR" sz="4400" dirty="0" err="1">
                <a:solidFill>
                  <a:srgbClr val="001B2E"/>
                </a:solidFill>
                <a:latin typeface="Roboto Black" panose="02000000000000000000" pitchFamily="2" charset="0"/>
                <a:ea typeface="Roboto Black" panose="02000000000000000000" pitchFamily="2" charset="0"/>
              </a:rPr>
              <a:t>SHAPE-Med@Lyon</a:t>
            </a:r>
            <a:endParaRPr lang="fr-FR" sz="4400" dirty="0">
              <a:solidFill>
                <a:srgbClr val="001B2E"/>
              </a:solidFill>
              <a:latin typeface="Roboto Black" panose="02000000000000000000" pitchFamily="2" charset="0"/>
              <a:ea typeface="Roboto Black" panose="02000000000000000000" pitchFamily="2" charset="0"/>
            </a:endParaRPr>
          </a:p>
        </p:txBody>
      </p:sp>
      <p:grpSp>
        <p:nvGrpSpPr>
          <p:cNvPr id="10" name="Groupe 9">
            <a:extLst>
              <a:ext uri="{FF2B5EF4-FFF2-40B4-BE49-F238E27FC236}">
                <a16:creationId xmlns:a16="http://schemas.microsoft.com/office/drawing/2014/main" id="{8EE5DECD-0AD6-4451-9CFE-00C7799DE5C0}"/>
              </a:ext>
            </a:extLst>
          </p:cNvPr>
          <p:cNvGrpSpPr/>
          <p:nvPr/>
        </p:nvGrpSpPr>
        <p:grpSpPr>
          <a:xfrm>
            <a:off x="1864355" y="5941767"/>
            <a:ext cx="7850494" cy="720000"/>
            <a:chOff x="1762755" y="5941767"/>
            <a:chExt cx="7850494" cy="720000"/>
          </a:xfrm>
        </p:grpSpPr>
        <p:grpSp>
          <p:nvGrpSpPr>
            <p:cNvPr id="24" name="Groupe 23">
              <a:extLst>
                <a:ext uri="{FF2B5EF4-FFF2-40B4-BE49-F238E27FC236}">
                  <a16:creationId xmlns:a16="http://schemas.microsoft.com/office/drawing/2014/main" id="{68920FA7-F908-4632-A94D-6E708E739653}"/>
                </a:ext>
              </a:extLst>
            </p:cNvPr>
            <p:cNvGrpSpPr/>
            <p:nvPr/>
          </p:nvGrpSpPr>
          <p:grpSpPr>
            <a:xfrm>
              <a:off x="2857501" y="5941767"/>
              <a:ext cx="6755748" cy="720000"/>
              <a:chOff x="2857501" y="6030667"/>
              <a:chExt cx="6755748" cy="720000"/>
            </a:xfrm>
          </p:grpSpPr>
          <p:pic>
            <p:nvPicPr>
              <p:cNvPr id="11" name="Image 10">
                <a:extLst>
                  <a:ext uri="{FF2B5EF4-FFF2-40B4-BE49-F238E27FC236}">
                    <a16:creationId xmlns:a16="http://schemas.microsoft.com/office/drawing/2014/main" id="{F9A07FAC-A2B4-4042-9ECD-E87690FBAD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57501" y="6116082"/>
                <a:ext cx="1034196" cy="565200"/>
              </a:xfrm>
              <a:prstGeom prst="rect">
                <a:avLst/>
              </a:prstGeom>
            </p:spPr>
          </p:pic>
          <p:pic>
            <p:nvPicPr>
              <p:cNvPr id="13" name="Image 12">
                <a:extLst>
                  <a:ext uri="{FF2B5EF4-FFF2-40B4-BE49-F238E27FC236}">
                    <a16:creationId xmlns:a16="http://schemas.microsoft.com/office/drawing/2014/main" id="{C6917B65-1296-4792-BBC6-B1D7FD84F46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34096" y="6030667"/>
                <a:ext cx="1024616" cy="720000"/>
              </a:xfrm>
              <a:prstGeom prst="rect">
                <a:avLst/>
              </a:prstGeom>
            </p:spPr>
          </p:pic>
          <p:pic>
            <p:nvPicPr>
              <p:cNvPr id="20" name="Image 19">
                <a:extLst>
                  <a:ext uri="{FF2B5EF4-FFF2-40B4-BE49-F238E27FC236}">
                    <a16:creationId xmlns:a16="http://schemas.microsoft.com/office/drawing/2014/main" id="{088EA763-3C1E-472A-A3C3-8D4BE6EF454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78703" y="6147367"/>
                <a:ext cx="2283714" cy="565200"/>
              </a:xfrm>
              <a:prstGeom prst="rect">
                <a:avLst/>
              </a:prstGeom>
            </p:spPr>
          </p:pic>
          <p:pic>
            <p:nvPicPr>
              <p:cNvPr id="23" name="Image 22">
                <a:extLst>
                  <a:ext uri="{FF2B5EF4-FFF2-40B4-BE49-F238E27FC236}">
                    <a16:creationId xmlns:a16="http://schemas.microsoft.com/office/drawing/2014/main" id="{7BFE292B-3F20-4B51-9A81-5CDDC020C7D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20750" y="6108067"/>
                <a:ext cx="1592499" cy="504000"/>
              </a:xfrm>
              <a:prstGeom prst="rect">
                <a:avLst/>
              </a:prstGeom>
            </p:spPr>
          </p:pic>
        </p:grpSp>
        <p:pic>
          <p:nvPicPr>
            <p:cNvPr id="9" name="Image 8">
              <a:extLst>
                <a:ext uri="{FF2B5EF4-FFF2-40B4-BE49-F238E27FC236}">
                  <a16:creationId xmlns:a16="http://schemas.microsoft.com/office/drawing/2014/main" id="{871923A6-EB7B-4E45-B75F-B5C13959646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62755" y="6001782"/>
              <a:ext cx="612000" cy="612000"/>
            </a:xfrm>
            <a:prstGeom prst="rect">
              <a:avLst/>
            </a:prstGeom>
          </p:spPr>
        </p:pic>
      </p:grpSp>
    </p:spTree>
    <p:extLst>
      <p:ext uri="{BB962C8B-B14F-4D97-AF65-F5344CB8AC3E}">
        <p14:creationId xmlns:p14="http://schemas.microsoft.com/office/powerpoint/2010/main" val="1384093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80C63A7C-A3E8-4018-8FE3-18FE8238660E}"/>
              </a:ext>
            </a:extLst>
          </p:cNvPr>
          <p:cNvSpPr txBox="1"/>
          <p:nvPr/>
        </p:nvSpPr>
        <p:spPr>
          <a:xfrm>
            <a:off x="343949" y="1112757"/>
            <a:ext cx="11442588" cy="461665"/>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Des défis intrinsèques à la transdisciplinarité en santé !</a:t>
            </a:r>
            <a:endParaRPr lang="fr-FR" sz="2400" dirty="0">
              <a:solidFill>
                <a:schemeClr val="bg1"/>
              </a:solidFill>
              <a:latin typeface="Roboto"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Lyon </a:t>
            </a:r>
            <a:r>
              <a:rPr lang="fr-FR" sz="2200" dirty="0" err="1">
                <a:solidFill>
                  <a:srgbClr val="001B2E"/>
                </a:solidFill>
                <a:latin typeface="Roboto Black" panose="02000000000000000000" pitchFamily="2" charset="0"/>
                <a:ea typeface="Roboto Black" panose="02000000000000000000" pitchFamily="2" charset="0"/>
              </a:rPr>
              <a:t>Transdisciplinary</a:t>
            </a:r>
            <a:r>
              <a:rPr lang="fr-FR" sz="2200" dirty="0">
                <a:solidFill>
                  <a:srgbClr val="001B2E"/>
                </a:solidFill>
                <a:latin typeface="Roboto Black" panose="02000000000000000000" pitchFamily="2" charset="0"/>
                <a:ea typeface="Roboto Black" panose="02000000000000000000" pitchFamily="2" charset="0"/>
              </a:rPr>
              <a:t>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Institute</a:t>
            </a:r>
          </a:p>
        </p:txBody>
      </p:sp>
      <p:sp>
        <p:nvSpPr>
          <p:cNvPr id="30" name="Titre 1">
            <a:extLst>
              <a:ext uri="{FF2B5EF4-FFF2-40B4-BE49-F238E27FC236}">
                <a16:creationId xmlns:a16="http://schemas.microsoft.com/office/drawing/2014/main" id="{5FD058EC-4FF6-6B4B-A1F0-4E9624649EB8}"/>
              </a:ext>
            </a:extLst>
          </p:cNvPr>
          <p:cNvSpPr>
            <a:spLocks noGrp="1"/>
          </p:cNvSpPr>
          <p:nvPr>
            <p:ph type="ctrTitle"/>
          </p:nvPr>
        </p:nvSpPr>
        <p:spPr>
          <a:xfrm>
            <a:off x="6330897" y="6352794"/>
            <a:ext cx="5455640" cy="673475"/>
          </a:xfrm>
        </p:spPr>
        <p:txBody>
          <a:bodyPr anchor="ctr">
            <a:normAutofit/>
          </a:bodyPr>
          <a:lstStyle/>
          <a:p>
            <a:r>
              <a:rPr lang="fr-FR" sz="2000" dirty="0">
                <a:solidFill>
                  <a:srgbClr val="3BB5C0"/>
                </a:solidFill>
                <a:latin typeface="Roboto Medium" panose="02000000000000000000" pitchFamily="2" charset="0"/>
                <a:ea typeface="Roboto Medium" panose="02000000000000000000" pitchFamily="2" charset="0"/>
              </a:rPr>
              <a:t>&gt;</a:t>
            </a:r>
            <a:r>
              <a:rPr lang="fr-FR" sz="2000" dirty="0">
                <a:solidFill>
                  <a:srgbClr val="001B2E"/>
                </a:solidFill>
                <a:latin typeface="Roboto Medium" panose="02000000000000000000" pitchFamily="2" charset="0"/>
                <a:ea typeface="Roboto Medium" panose="02000000000000000000" pitchFamily="2" charset="0"/>
              </a:rPr>
              <a:t> Réunion de Lancement </a:t>
            </a:r>
            <a:r>
              <a:rPr lang="fr-FR" sz="2000" dirty="0">
                <a:solidFill>
                  <a:srgbClr val="4381C1"/>
                </a:solidFill>
                <a:latin typeface="Roboto Medium" panose="02000000000000000000" pitchFamily="2" charset="0"/>
                <a:ea typeface="Roboto Medium" panose="02000000000000000000" pitchFamily="2" charset="0"/>
              </a:rPr>
              <a:t>12 avril 2022</a:t>
            </a:r>
          </a:p>
        </p:txBody>
      </p:sp>
      <p:cxnSp>
        <p:nvCxnSpPr>
          <p:cNvPr id="31" name="Connecteur droit avec flèche 30">
            <a:extLst>
              <a:ext uri="{FF2B5EF4-FFF2-40B4-BE49-F238E27FC236}">
                <a16:creationId xmlns:a16="http://schemas.microsoft.com/office/drawing/2014/main" id="{54B14E6F-AADF-0D4B-80F5-8707D5448525}"/>
              </a:ext>
            </a:extLst>
          </p:cNvPr>
          <p:cNvCxnSpPr/>
          <p:nvPr/>
        </p:nvCxnSpPr>
        <p:spPr>
          <a:xfrm>
            <a:off x="419450" y="6420683"/>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23" name="Espace réservé du contenu 2">
            <a:extLst>
              <a:ext uri="{FF2B5EF4-FFF2-40B4-BE49-F238E27FC236}">
                <a16:creationId xmlns:a16="http://schemas.microsoft.com/office/drawing/2014/main" id="{D7B57397-0DD5-D347-8EBE-297B76E15988}"/>
              </a:ext>
            </a:extLst>
          </p:cNvPr>
          <p:cNvSpPr txBox="1">
            <a:spLocks/>
          </p:cNvSpPr>
          <p:nvPr/>
        </p:nvSpPr>
        <p:spPr>
          <a:xfrm>
            <a:off x="589547" y="1957975"/>
            <a:ext cx="10764253"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dirty="0"/>
              <a:t>Se </a:t>
            </a:r>
            <a:r>
              <a:rPr lang="fr-FR" b="1" dirty="0"/>
              <a:t>comprendre</a:t>
            </a:r>
          </a:p>
          <a:p>
            <a:pPr algn="l"/>
            <a:endParaRPr lang="fr-FR" b="1" dirty="0"/>
          </a:p>
          <a:p>
            <a:pPr marL="342900" indent="-342900" algn="l">
              <a:buFont typeface="Arial" panose="020B0604020202020204" pitchFamily="34" charset="0"/>
              <a:buChar char="•"/>
            </a:pPr>
            <a:r>
              <a:rPr lang="fr-FR" dirty="0"/>
              <a:t>Envisager des approches </a:t>
            </a:r>
            <a:r>
              <a:rPr lang="fr-FR" b="1" dirty="0"/>
              <a:t>épistémologiques</a:t>
            </a:r>
            <a:r>
              <a:rPr lang="fr-FR" dirty="0"/>
              <a:t> variées : 	</a:t>
            </a:r>
          </a:p>
          <a:p>
            <a:pPr lvl="1" algn="l"/>
            <a:r>
              <a:rPr lang="fr-FR" dirty="0"/>
              <a:t>Comprendre, expliquer, prévenir...</a:t>
            </a:r>
          </a:p>
          <a:p>
            <a:pPr lvl="1" algn="l"/>
            <a:r>
              <a:rPr lang="fr-FR" dirty="0"/>
              <a:t>Diversité des référentiels scientifiques</a:t>
            </a:r>
          </a:p>
          <a:p>
            <a:pPr lvl="1" algn="l"/>
            <a:r>
              <a:rPr lang="fr-FR" dirty="0"/>
              <a:t>Des postures ouvertes et respectueuses</a:t>
            </a:r>
          </a:p>
          <a:p>
            <a:pPr lvl="1" algn="l"/>
            <a:endParaRPr lang="fr-FR" dirty="0"/>
          </a:p>
          <a:p>
            <a:pPr marL="342900" indent="-342900" algn="l">
              <a:buFont typeface="Arial" panose="020B0604020202020204" pitchFamily="34" charset="0"/>
              <a:buChar char="•"/>
            </a:pPr>
            <a:r>
              <a:rPr lang="fr-FR" dirty="0"/>
              <a:t>Construire des </a:t>
            </a:r>
            <a:r>
              <a:rPr lang="fr-FR" b="1" dirty="0"/>
              <a:t>objets d’interface </a:t>
            </a:r>
            <a:r>
              <a:rPr lang="fr-FR" dirty="0"/>
              <a:t>comme les données (diversité, méthodes d’analyse), la santé (≠absence de maladie)</a:t>
            </a:r>
          </a:p>
          <a:p>
            <a:pPr algn="l"/>
            <a:endParaRPr lang="fr-FR" dirty="0"/>
          </a:p>
          <a:p>
            <a:pPr marL="342900" indent="-342900" algn="l">
              <a:buFont typeface="Arial" panose="020B0604020202020204" pitchFamily="34" charset="0"/>
              <a:buChar char="•"/>
            </a:pPr>
            <a:r>
              <a:rPr lang="fr-FR" dirty="0"/>
              <a:t>Intégrer les </a:t>
            </a:r>
            <a:r>
              <a:rPr lang="fr-FR" b="1" dirty="0"/>
              <a:t>expertises sociétales </a:t>
            </a:r>
            <a:r>
              <a:rPr lang="fr-FR" dirty="0"/>
              <a:t>: recherches participatives : épistémologie et méthode</a:t>
            </a:r>
          </a:p>
        </p:txBody>
      </p:sp>
    </p:spTree>
    <p:extLst>
      <p:ext uri="{BB962C8B-B14F-4D97-AF65-F5344CB8AC3E}">
        <p14:creationId xmlns:p14="http://schemas.microsoft.com/office/powerpoint/2010/main" val="195681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1524000" y="1731963"/>
            <a:ext cx="9144000" cy="4032246"/>
          </a:xfrm>
        </p:spPr>
        <p:txBody>
          <a:bodyPr anchor="ctr">
            <a:normAutofit/>
          </a:bodyPr>
          <a:lstStyle/>
          <a:p>
            <a:r>
              <a:rPr lang="fr-FR" sz="4800" dirty="0">
                <a:solidFill>
                  <a:srgbClr val="001B2E"/>
                </a:solidFill>
                <a:latin typeface="Roboto Medium" panose="02000000000000000000" pitchFamily="2" charset="0"/>
                <a:ea typeface="Roboto Medium" panose="02000000000000000000" pitchFamily="2" charset="0"/>
              </a:rPr>
              <a:t>Atelier </a:t>
            </a:r>
            <a:br>
              <a:rPr lang="fr-FR" sz="4800" dirty="0">
                <a:solidFill>
                  <a:srgbClr val="001B2E"/>
                </a:solidFill>
                <a:latin typeface="Roboto Medium" panose="02000000000000000000" pitchFamily="2" charset="0"/>
                <a:ea typeface="Roboto Medium" panose="02000000000000000000" pitchFamily="2" charset="0"/>
              </a:rPr>
            </a:br>
            <a:r>
              <a:rPr lang="fr-FR" sz="4400" dirty="0"/>
              <a:t>Comprendre, prévenir &amp; soigner le cancer</a:t>
            </a:r>
            <a:br>
              <a:rPr lang="fr-FR" dirty="0"/>
            </a:br>
            <a:br>
              <a:rPr lang="fr-FR" dirty="0"/>
            </a:br>
            <a:endParaRPr lang="fr-FR" dirty="0">
              <a:solidFill>
                <a:srgbClr val="4381C1"/>
              </a:solidFill>
              <a:latin typeface="Roboto Medium" panose="02000000000000000000" pitchFamily="2" charset="0"/>
              <a:ea typeface="Roboto Medium" panose="02000000000000000000" pitchFamily="2" charset="0"/>
            </a:endParaRPr>
          </a:p>
        </p:txBody>
      </p:sp>
      <p:grpSp>
        <p:nvGrpSpPr>
          <p:cNvPr id="25" name="Groupe 24">
            <a:extLst>
              <a:ext uri="{FF2B5EF4-FFF2-40B4-BE49-F238E27FC236}">
                <a16:creationId xmlns:a16="http://schemas.microsoft.com/office/drawing/2014/main" id="{26AF49E3-A39B-4A35-A885-F509B437078B}"/>
              </a:ext>
            </a:extLst>
          </p:cNvPr>
          <p:cNvGrpSpPr/>
          <p:nvPr/>
        </p:nvGrpSpPr>
        <p:grpSpPr>
          <a:xfrm>
            <a:off x="698432" y="4641701"/>
            <a:ext cx="10683026" cy="1390650"/>
            <a:chOff x="698432" y="4844901"/>
            <a:chExt cx="10683026" cy="1390650"/>
          </a:xfrm>
        </p:grpSpPr>
        <p:pic>
          <p:nvPicPr>
            <p:cNvPr id="4" name="Graphique 3">
              <a:extLst>
                <a:ext uri="{FF2B5EF4-FFF2-40B4-BE49-F238E27FC236}">
                  <a16:creationId xmlns:a16="http://schemas.microsoft.com/office/drawing/2014/main" id="{E1A43A46-8CB0-4199-8F12-5E831B5071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34364" y="5189557"/>
              <a:ext cx="612000" cy="612000"/>
            </a:xfrm>
            <a:prstGeom prst="rect">
              <a:avLst/>
            </a:prstGeom>
          </p:spPr>
        </p:pic>
        <p:pic>
          <p:nvPicPr>
            <p:cNvPr id="5" name="Graphique 4">
              <a:extLst>
                <a:ext uri="{FF2B5EF4-FFF2-40B4-BE49-F238E27FC236}">
                  <a16:creationId xmlns:a16="http://schemas.microsoft.com/office/drawing/2014/main" id="{57A07023-8F42-490E-8F3F-18FDCF5672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432" y="5236211"/>
              <a:ext cx="2563094" cy="648000"/>
            </a:xfrm>
            <a:prstGeom prst="rect">
              <a:avLst/>
            </a:prstGeom>
          </p:spPr>
        </p:pic>
        <p:pic>
          <p:nvPicPr>
            <p:cNvPr id="7" name="Image 6">
              <a:extLst>
                <a:ext uri="{FF2B5EF4-FFF2-40B4-BE49-F238E27FC236}">
                  <a16:creationId xmlns:a16="http://schemas.microsoft.com/office/drawing/2014/main" id="{4626A9ED-297B-4F46-B2D7-942EE8C52D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9574" y="5100324"/>
              <a:ext cx="1473310" cy="828000"/>
            </a:xfrm>
            <a:prstGeom prst="rect">
              <a:avLst/>
            </a:prstGeom>
          </p:spPr>
        </p:pic>
        <p:pic>
          <p:nvPicPr>
            <p:cNvPr id="8" name="Graphique 7">
              <a:extLst>
                <a:ext uri="{FF2B5EF4-FFF2-40B4-BE49-F238E27FC236}">
                  <a16:creationId xmlns:a16="http://schemas.microsoft.com/office/drawing/2014/main" id="{ACF4EC9F-22C0-4B61-A198-FBCA824430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4919" y="5316881"/>
              <a:ext cx="925369" cy="396000"/>
            </a:xfrm>
            <a:prstGeom prst="rect">
              <a:avLst/>
            </a:prstGeom>
          </p:spPr>
        </p:pic>
        <p:pic>
          <p:nvPicPr>
            <p:cNvPr id="14" name="Graphique 13">
              <a:extLst>
                <a:ext uri="{FF2B5EF4-FFF2-40B4-BE49-F238E27FC236}">
                  <a16:creationId xmlns:a16="http://schemas.microsoft.com/office/drawing/2014/main" id="{DFD90399-EEDB-41BE-ABF4-3A6AE5342C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4811" y="5268909"/>
              <a:ext cx="1420275" cy="576000"/>
            </a:xfrm>
            <a:prstGeom prst="rect">
              <a:avLst/>
            </a:prstGeom>
          </p:spPr>
        </p:pic>
        <p:pic>
          <p:nvPicPr>
            <p:cNvPr id="16" name="Graphique 15">
              <a:extLst>
                <a:ext uri="{FF2B5EF4-FFF2-40B4-BE49-F238E27FC236}">
                  <a16:creationId xmlns:a16="http://schemas.microsoft.com/office/drawing/2014/main" id="{CC55CDC9-66BD-4240-AA12-B51B3BB225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71808" y="4844901"/>
              <a:ext cx="1009650" cy="1390650"/>
            </a:xfrm>
            <a:prstGeom prst="rect">
              <a:avLst/>
            </a:prstGeom>
          </p:spPr>
        </p:pic>
        <p:pic>
          <p:nvPicPr>
            <p:cNvPr id="18" name="Image 17">
              <a:extLst>
                <a:ext uri="{FF2B5EF4-FFF2-40B4-BE49-F238E27FC236}">
                  <a16:creationId xmlns:a16="http://schemas.microsoft.com/office/drawing/2014/main" id="{B508D63C-2AB8-4FD8-B70F-342814575B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03874" y="5009739"/>
              <a:ext cx="1154052" cy="972000"/>
            </a:xfrm>
            <a:prstGeom prst="rect">
              <a:avLst/>
            </a:prstGeom>
          </p:spPr>
        </p:pic>
      </p:grpSp>
      <p:sp>
        <p:nvSpPr>
          <p:cNvPr id="3" name="ZoneTexte 2">
            <a:extLst>
              <a:ext uri="{FF2B5EF4-FFF2-40B4-BE49-F238E27FC236}">
                <a16:creationId xmlns:a16="http://schemas.microsoft.com/office/drawing/2014/main" id="{9B96CEEB-E348-4370-870E-38F48E69D075}"/>
              </a:ext>
            </a:extLst>
          </p:cNvPr>
          <p:cNvSpPr txBox="1"/>
          <p:nvPr/>
        </p:nvSpPr>
        <p:spPr>
          <a:xfrm>
            <a:off x="533666" y="471510"/>
            <a:ext cx="6464034" cy="769441"/>
          </a:xfrm>
          <a:prstGeom prst="rect">
            <a:avLst/>
          </a:prstGeom>
          <a:noFill/>
        </p:spPr>
        <p:txBody>
          <a:bodyPr wrap="square" rtlCol="0">
            <a:spAutoFit/>
          </a:bodyPr>
          <a:lstStyle/>
          <a:p>
            <a:r>
              <a:rPr lang="fr-FR" sz="4400" dirty="0" err="1">
                <a:solidFill>
                  <a:srgbClr val="001B2E"/>
                </a:solidFill>
                <a:latin typeface="Roboto Black" panose="02000000000000000000" pitchFamily="2" charset="0"/>
                <a:ea typeface="Roboto Black" panose="02000000000000000000" pitchFamily="2" charset="0"/>
              </a:rPr>
              <a:t>SHAPE-Med@Lyon</a:t>
            </a:r>
            <a:endParaRPr lang="fr-FR" sz="4400" dirty="0">
              <a:solidFill>
                <a:srgbClr val="001B2E"/>
              </a:solidFill>
              <a:latin typeface="Roboto Black" panose="02000000000000000000" pitchFamily="2" charset="0"/>
              <a:ea typeface="Roboto Black" panose="02000000000000000000" pitchFamily="2" charset="0"/>
            </a:endParaRPr>
          </a:p>
        </p:txBody>
      </p:sp>
      <p:grpSp>
        <p:nvGrpSpPr>
          <p:cNvPr id="10" name="Groupe 9">
            <a:extLst>
              <a:ext uri="{FF2B5EF4-FFF2-40B4-BE49-F238E27FC236}">
                <a16:creationId xmlns:a16="http://schemas.microsoft.com/office/drawing/2014/main" id="{8EE5DECD-0AD6-4451-9CFE-00C7799DE5C0}"/>
              </a:ext>
            </a:extLst>
          </p:cNvPr>
          <p:cNvGrpSpPr/>
          <p:nvPr/>
        </p:nvGrpSpPr>
        <p:grpSpPr>
          <a:xfrm>
            <a:off x="1864355" y="5941767"/>
            <a:ext cx="7850494" cy="720000"/>
            <a:chOff x="1762755" y="5941767"/>
            <a:chExt cx="7850494" cy="720000"/>
          </a:xfrm>
        </p:grpSpPr>
        <p:grpSp>
          <p:nvGrpSpPr>
            <p:cNvPr id="24" name="Groupe 23">
              <a:extLst>
                <a:ext uri="{FF2B5EF4-FFF2-40B4-BE49-F238E27FC236}">
                  <a16:creationId xmlns:a16="http://schemas.microsoft.com/office/drawing/2014/main" id="{68920FA7-F908-4632-A94D-6E708E739653}"/>
                </a:ext>
              </a:extLst>
            </p:cNvPr>
            <p:cNvGrpSpPr/>
            <p:nvPr/>
          </p:nvGrpSpPr>
          <p:grpSpPr>
            <a:xfrm>
              <a:off x="2857501" y="5941767"/>
              <a:ext cx="6755748" cy="720000"/>
              <a:chOff x="2857501" y="6030667"/>
              <a:chExt cx="6755748" cy="720000"/>
            </a:xfrm>
          </p:grpSpPr>
          <p:pic>
            <p:nvPicPr>
              <p:cNvPr id="11" name="Image 10">
                <a:extLst>
                  <a:ext uri="{FF2B5EF4-FFF2-40B4-BE49-F238E27FC236}">
                    <a16:creationId xmlns:a16="http://schemas.microsoft.com/office/drawing/2014/main" id="{F9A07FAC-A2B4-4042-9ECD-E87690FBAD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57501" y="6116082"/>
                <a:ext cx="1034196" cy="565200"/>
              </a:xfrm>
              <a:prstGeom prst="rect">
                <a:avLst/>
              </a:prstGeom>
            </p:spPr>
          </p:pic>
          <p:pic>
            <p:nvPicPr>
              <p:cNvPr id="13" name="Image 12">
                <a:extLst>
                  <a:ext uri="{FF2B5EF4-FFF2-40B4-BE49-F238E27FC236}">
                    <a16:creationId xmlns:a16="http://schemas.microsoft.com/office/drawing/2014/main" id="{C6917B65-1296-4792-BBC6-B1D7FD84F46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4096" y="6030667"/>
                <a:ext cx="1024616" cy="720000"/>
              </a:xfrm>
              <a:prstGeom prst="rect">
                <a:avLst/>
              </a:prstGeom>
            </p:spPr>
          </p:pic>
          <p:pic>
            <p:nvPicPr>
              <p:cNvPr id="20" name="Image 19">
                <a:extLst>
                  <a:ext uri="{FF2B5EF4-FFF2-40B4-BE49-F238E27FC236}">
                    <a16:creationId xmlns:a16="http://schemas.microsoft.com/office/drawing/2014/main" id="{088EA763-3C1E-472A-A3C3-8D4BE6EF45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78703" y="6147367"/>
                <a:ext cx="2283714" cy="565200"/>
              </a:xfrm>
              <a:prstGeom prst="rect">
                <a:avLst/>
              </a:prstGeom>
            </p:spPr>
          </p:pic>
          <p:pic>
            <p:nvPicPr>
              <p:cNvPr id="23" name="Image 22">
                <a:extLst>
                  <a:ext uri="{FF2B5EF4-FFF2-40B4-BE49-F238E27FC236}">
                    <a16:creationId xmlns:a16="http://schemas.microsoft.com/office/drawing/2014/main" id="{7BFE292B-3F20-4B51-9A81-5CDDC020C7D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20750" y="6108067"/>
                <a:ext cx="1592499" cy="504000"/>
              </a:xfrm>
              <a:prstGeom prst="rect">
                <a:avLst/>
              </a:prstGeom>
            </p:spPr>
          </p:pic>
        </p:grpSp>
        <p:pic>
          <p:nvPicPr>
            <p:cNvPr id="9" name="Image 8">
              <a:extLst>
                <a:ext uri="{FF2B5EF4-FFF2-40B4-BE49-F238E27FC236}">
                  <a16:creationId xmlns:a16="http://schemas.microsoft.com/office/drawing/2014/main" id="{871923A6-EB7B-4E45-B75F-B5C13959646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62755" y="6001782"/>
              <a:ext cx="612000" cy="612000"/>
            </a:xfrm>
            <a:prstGeom prst="rect">
              <a:avLst/>
            </a:prstGeom>
          </p:spPr>
        </p:pic>
      </p:grpSp>
    </p:spTree>
    <p:extLst>
      <p:ext uri="{BB962C8B-B14F-4D97-AF65-F5344CB8AC3E}">
        <p14:creationId xmlns:p14="http://schemas.microsoft.com/office/powerpoint/2010/main" val="158438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0C63A7C-A3E8-4018-8FE3-18FE8238660E}"/>
              </a:ext>
            </a:extLst>
          </p:cNvPr>
          <p:cNvSpPr txBox="1"/>
          <p:nvPr/>
        </p:nvSpPr>
        <p:spPr>
          <a:xfrm>
            <a:off x="343949" y="1047054"/>
            <a:ext cx="11442588" cy="461665"/>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Le futur de la médecine 5P en oncologie</a:t>
            </a:r>
            <a:endParaRPr lang="fr-FR" sz="2400" dirty="0">
              <a:solidFill>
                <a:schemeClr val="bg1"/>
              </a:solidFill>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D59BA3D8-9C7A-4594-B6EB-684EDBE757DF}"/>
              </a:ext>
            </a:extLst>
          </p:cNvPr>
          <p:cNvSpPr/>
          <p:nvPr/>
        </p:nvSpPr>
        <p:spPr>
          <a:xfrm>
            <a:off x="343949" y="2221276"/>
            <a:ext cx="11442588" cy="3293209"/>
          </a:xfrm>
          <a:prstGeom prst="rect">
            <a:avLst/>
          </a:prstGeom>
        </p:spPr>
        <p:txBody>
          <a:bodyPr wrap="square">
            <a:spAutoFit/>
          </a:bodyPr>
          <a:lstStyle/>
          <a:p>
            <a:pPr marL="342900" indent="-342900">
              <a:spcBef>
                <a:spcPts val="1200"/>
              </a:spcBef>
              <a:buFont typeface="Wingdings" panose="05000000000000000000" pitchFamily="2" charset="2"/>
              <a:buChar char="Ø"/>
            </a:pPr>
            <a:r>
              <a:rPr lang="it-IT" sz="2400" b="1" dirty="0">
                <a:solidFill>
                  <a:srgbClr val="1A334C"/>
                </a:solidFill>
                <a:latin typeface="Roboto Light" panose="02000000000000000000" pitchFamily="2" charset="0"/>
              </a:rPr>
              <a:t>Assets</a:t>
            </a:r>
            <a:r>
              <a:rPr lang="it-IT" sz="2400" dirty="0">
                <a:solidFill>
                  <a:srgbClr val="1A334C"/>
                </a:solidFill>
                <a:latin typeface="Roboto Light" panose="02000000000000000000" pitchFamily="2" charset="0"/>
              </a:rPr>
              <a:t>: Strong international scientific visibility of cancer research in  Lyon : IARC, Hospital &amp; Cancer center, universities, Cancer Research Centre of Lyon, compared oncology,  engineer schools,  pharma &amp; tech companies...</a:t>
            </a:r>
          </a:p>
          <a:p>
            <a:pPr marL="342900" indent="-342900">
              <a:spcBef>
                <a:spcPts val="1200"/>
              </a:spcBef>
              <a:buFont typeface="Wingdings" panose="05000000000000000000" pitchFamily="2" charset="2"/>
              <a:buChar char="Ø"/>
            </a:pPr>
            <a:endParaRPr lang="it-IT" sz="2400" dirty="0">
              <a:solidFill>
                <a:srgbClr val="1A334C"/>
              </a:solidFill>
              <a:latin typeface="Roboto Light" panose="02000000000000000000" pitchFamily="2" charset="0"/>
            </a:endParaRPr>
          </a:p>
          <a:p>
            <a:pPr marL="342900" indent="-342900">
              <a:spcBef>
                <a:spcPts val="1200"/>
              </a:spcBef>
              <a:buFont typeface="Wingdings" panose="05000000000000000000" pitchFamily="2" charset="2"/>
              <a:buChar char="Ø"/>
            </a:pPr>
            <a:r>
              <a:rPr lang="it-IT" sz="2400" b="1" dirty="0">
                <a:solidFill>
                  <a:srgbClr val="1A334C"/>
                </a:solidFill>
                <a:latin typeface="Roboto Light" panose="02000000000000000000" pitchFamily="2" charset="0"/>
                <a:ea typeface="Roboto Light" panose="02000000000000000000" pitchFamily="2" charset="0"/>
              </a:rPr>
              <a:t>Numbers</a:t>
            </a:r>
            <a:r>
              <a:rPr lang="it-IT" sz="2400" dirty="0">
                <a:solidFill>
                  <a:srgbClr val="1A334C"/>
                </a:solidFill>
                <a:latin typeface="Roboto Light" panose="02000000000000000000" pitchFamily="2" charset="0"/>
                <a:ea typeface="Roboto Light" panose="02000000000000000000" pitchFamily="2" charset="0"/>
              </a:rPr>
              <a:t>= 400K Cancers en France, &gt;3M EU;  &gt;160K deaths in  France</a:t>
            </a:r>
          </a:p>
          <a:p>
            <a:pPr marL="342900" indent="-342900">
              <a:spcBef>
                <a:spcPts val="1200"/>
              </a:spcBef>
              <a:buFont typeface="Wingdings" panose="05000000000000000000" pitchFamily="2" charset="2"/>
              <a:buChar char="Ø"/>
            </a:pPr>
            <a:endParaRPr lang="it-IT" sz="2400" dirty="0">
              <a:solidFill>
                <a:srgbClr val="1A334C"/>
              </a:solidFill>
              <a:latin typeface="Roboto Light" panose="02000000000000000000" pitchFamily="2" charset="0"/>
              <a:ea typeface="Roboto Light" panose="02000000000000000000" pitchFamily="2" charset="0"/>
            </a:endParaRPr>
          </a:p>
          <a:p>
            <a:pPr marL="342900" indent="-342900">
              <a:spcBef>
                <a:spcPts val="1200"/>
              </a:spcBef>
              <a:buFont typeface="Wingdings" panose="05000000000000000000" pitchFamily="2" charset="2"/>
              <a:buChar char="Ø"/>
            </a:pPr>
            <a:r>
              <a:rPr lang="it-IT" sz="2400" b="1" dirty="0">
                <a:solidFill>
                  <a:srgbClr val="1A334C"/>
                </a:solidFill>
                <a:latin typeface="Roboto Light" panose="02000000000000000000" pitchFamily="2" charset="0"/>
                <a:ea typeface="Roboto Light" panose="02000000000000000000" pitchFamily="2" charset="0"/>
              </a:rPr>
              <a:t>Challenges</a:t>
            </a:r>
            <a:r>
              <a:rPr lang="it-IT" sz="2400" dirty="0">
                <a:solidFill>
                  <a:srgbClr val="1A334C"/>
                </a:solidFill>
                <a:latin typeface="Roboto Light" panose="02000000000000000000" pitchFamily="2" charset="0"/>
                <a:ea typeface="Roboto Light" panose="02000000000000000000" pitchFamily="2" charset="0"/>
              </a:rPr>
              <a:t>:  unknown  causes, personalized medicine, big data, innovation...</a:t>
            </a:r>
          </a:p>
        </p:txBody>
      </p:sp>
      <p:sp>
        <p:nvSpPr>
          <p:cNvPr id="8" name="ZoneTexte 7">
            <a:extLst>
              <a:ext uri="{FF2B5EF4-FFF2-40B4-BE49-F238E27FC236}">
                <a16:creationId xmlns:a16="http://schemas.microsoft.com/office/drawing/2014/main" id="{09BB2AC8-B2B6-4D76-B3B9-22BCAD74D080}"/>
              </a:ext>
            </a:extLst>
          </p:cNvPr>
          <p:cNvSpPr txBox="1"/>
          <p:nvPr/>
        </p:nvSpPr>
        <p:spPr>
          <a:xfrm>
            <a:off x="960626" y="133629"/>
            <a:ext cx="12008925" cy="769441"/>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enjeux de l’atelier : Comprendre, prévenir &amp; soigner le cancer</a:t>
            </a:r>
            <a:br>
              <a:rPr lang="fr-FR" sz="2400" dirty="0"/>
            </a:br>
            <a:endParaRPr lang="fr-FR" sz="2200" b="1" dirty="0">
              <a:solidFill>
                <a:schemeClr val="accent1"/>
              </a:solidFill>
              <a:latin typeface="Roboto Black" panose="02000000000000000000" pitchFamily="2" charset="0"/>
            </a:endParaRPr>
          </a:p>
        </p:txBody>
      </p:sp>
    </p:spTree>
    <p:extLst>
      <p:ext uri="{BB962C8B-B14F-4D97-AF65-F5344CB8AC3E}">
        <p14:creationId xmlns:p14="http://schemas.microsoft.com/office/powerpoint/2010/main" val="392811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758A541-A84A-AE46-95BE-CE5DFEF48ABD}"/>
              </a:ext>
            </a:extLst>
          </p:cNvPr>
          <p:cNvSpPr txBox="1"/>
          <p:nvPr/>
        </p:nvSpPr>
        <p:spPr>
          <a:xfrm>
            <a:off x="285368" y="1026963"/>
            <a:ext cx="11107309" cy="5593839"/>
          </a:xfrm>
          <a:prstGeom prst="rect">
            <a:avLst/>
          </a:prstGeom>
          <a:noFill/>
        </p:spPr>
        <p:txBody>
          <a:bodyPr wrap="square" rtlCol="0">
            <a:spAutoFit/>
          </a:bodyPr>
          <a:lstStyle/>
          <a:p>
            <a:r>
              <a:rPr lang="en-US" b="1" dirty="0">
                <a:solidFill>
                  <a:schemeClr val="accent1"/>
                </a:solidFill>
              </a:rPr>
              <a:t>Sub-program 1. Explore the unknown causes of cancers, using transdisciplinary approaches, from</a:t>
            </a:r>
          </a:p>
          <a:p>
            <a:r>
              <a:rPr lang="en-US" b="1" dirty="0">
                <a:solidFill>
                  <a:schemeClr val="accent1"/>
                </a:solidFill>
              </a:rPr>
              <a:t>exogenous causes (nutrition, beliefs, behaviors…) to genetic predispositions.</a:t>
            </a:r>
            <a:endParaRPr lang="fr-FR" b="1" dirty="0">
              <a:solidFill>
                <a:schemeClr val="accent1"/>
              </a:solidFill>
            </a:endParaRPr>
          </a:p>
          <a:p>
            <a:endParaRPr lang="en-US" sz="1100" dirty="0"/>
          </a:p>
          <a:p>
            <a:r>
              <a:rPr lang="en-US" sz="1600" dirty="0"/>
              <a:t>Epidemiological, psychosocial, clinical, biological data of patients and relatives will be connected, linking electronic patients records of the different hospitals and from veterinary school, bringing together the tumor banks and data sets of human and veterinary medicine. At a larger EU scale, we will focus on the 20% of cancers which are rare, including children, adolescents, and young adults,</a:t>
            </a:r>
          </a:p>
          <a:p>
            <a:r>
              <a:rPr lang="en-US" sz="1600" dirty="0"/>
              <a:t>building on the leading role of Lyon on rare cancers, at the national and international level, and on ERNs, EURACAN and PAEDCAN.</a:t>
            </a:r>
            <a:endParaRPr lang="fr-FR" sz="1600" dirty="0"/>
          </a:p>
          <a:p>
            <a:endParaRPr lang="fr-FR" sz="1400" b="1" dirty="0">
              <a:solidFill>
                <a:schemeClr val="accent1"/>
              </a:solidFill>
            </a:endParaRPr>
          </a:p>
          <a:p>
            <a:r>
              <a:rPr lang="en-US" b="1" dirty="0">
                <a:solidFill>
                  <a:schemeClr val="accent1"/>
                </a:solidFill>
              </a:rPr>
              <a:t>Sub-program 2. Connected European and national cancer plans, we will develop innovative strategies</a:t>
            </a:r>
          </a:p>
          <a:p>
            <a:r>
              <a:rPr lang="en-US" b="1" dirty="0">
                <a:solidFill>
                  <a:schemeClr val="accent1"/>
                </a:solidFill>
              </a:rPr>
              <a:t>of primary prevention based on the identification of exogenous and endogenous risk factors.</a:t>
            </a:r>
          </a:p>
          <a:p>
            <a:r>
              <a:rPr lang="en-US" sz="1600" dirty="0"/>
              <a:t>Prevention work will focus on at-risk populations, identified by IARC/WHO, as well as on community based  populations. For example, we will explore key nutritional risk factors and deliver new research data on understudied nutritional concepts to support policymakers for evidence-informed policies for a health. We will deploy an innovative program dedicated to the connection between environment, exposome, and cancers focus on multi-exposure and cocktail effects of environmental exposures and</a:t>
            </a:r>
          </a:p>
          <a:p>
            <a:r>
              <a:rPr lang="en-US" sz="1600" dirty="0"/>
              <a:t>identify proven risks according to geographical locations and life trajectories.</a:t>
            </a:r>
          </a:p>
          <a:p>
            <a:endParaRPr lang="en-US" sz="1400" dirty="0"/>
          </a:p>
          <a:p>
            <a:r>
              <a:rPr lang="en-US" b="1" dirty="0">
                <a:solidFill>
                  <a:schemeClr val="accent1"/>
                </a:solidFill>
              </a:rPr>
              <a:t>Sub-program 3. We will develop innovative precision medicine strategies for local treatments of</a:t>
            </a:r>
          </a:p>
          <a:p>
            <a:r>
              <a:rPr lang="en-US" b="1" dirty="0">
                <a:solidFill>
                  <a:schemeClr val="accent1"/>
                </a:solidFill>
              </a:rPr>
              <a:t>neoplastic diseases, involving the research teams and engineer schools. </a:t>
            </a:r>
          </a:p>
          <a:p>
            <a:endParaRPr lang="en-US" sz="1050" dirty="0"/>
          </a:p>
          <a:p>
            <a:r>
              <a:rPr lang="en-US" sz="1600" dirty="0"/>
              <a:t>(</a:t>
            </a:r>
            <a:r>
              <a:rPr lang="en-US" sz="1600" dirty="0" err="1"/>
              <a:t>eg</a:t>
            </a:r>
            <a:r>
              <a:rPr lang="en-US" sz="1600" dirty="0"/>
              <a:t> high intensity focal ultrasounds, innovative interventional radiology programs, worldwide unique developments </a:t>
            </a:r>
          </a:p>
          <a:p>
            <a:r>
              <a:rPr lang="en-US" sz="1600" dirty="0"/>
              <a:t>for radiotherapy, new concepts of precision medicine in oncology, using targeted treatments, and anti-immune </a:t>
            </a:r>
          </a:p>
          <a:p>
            <a:r>
              <a:rPr lang="en-US" sz="1600" dirty="0"/>
              <a:t>checkpoint immunotherapies building on the database of somatic molecular alterations developed on site in the last decade)</a:t>
            </a:r>
            <a:endParaRPr lang="fr-FR" sz="1600" dirty="0"/>
          </a:p>
        </p:txBody>
      </p:sp>
      <p:sp>
        <p:nvSpPr>
          <p:cNvPr id="5" name="ZoneTexte 4">
            <a:extLst>
              <a:ext uri="{FF2B5EF4-FFF2-40B4-BE49-F238E27FC236}">
                <a16:creationId xmlns:a16="http://schemas.microsoft.com/office/drawing/2014/main" id="{57378121-CC92-7B4E-9526-1C7D43A40C6F}"/>
              </a:ext>
            </a:extLst>
          </p:cNvPr>
          <p:cNvSpPr txBox="1"/>
          <p:nvPr/>
        </p:nvSpPr>
        <p:spPr>
          <a:xfrm>
            <a:off x="960626" y="133629"/>
            <a:ext cx="12008925" cy="769441"/>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enjeux de l’atelier : Comprendre, prévenir &amp; soigner le cancer</a:t>
            </a:r>
            <a:br>
              <a:rPr lang="fr-FR" sz="2400" dirty="0"/>
            </a:br>
            <a:endParaRPr lang="fr-FR" sz="2200" b="1" dirty="0">
              <a:solidFill>
                <a:schemeClr val="accent1"/>
              </a:solidFill>
              <a:latin typeface="Roboto Black" panose="02000000000000000000" pitchFamily="2" charset="0"/>
            </a:endParaRPr>
          </a:p>
        </p:txBody>
      </p:sp>
    </p:spTree>
    <p:extLst>
      <p:ext uri="{BB962C8B-B14F-4D97-AF65-F5344CB8AC3E}">
        <p14:creationId xmlns:p14="http://schemas.microsoft.com/office/powerpoint/2010/main" val="218878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0C63A7C-A3E8-4018-8FE3-18FE8238660E}"/>
              </a:ext>
            </a:extLst>
          </p:cNvPr>
          <p:cNvSpPr txBox="1"/>
          <p:nvPr/>
        </p:nvSpPr>
        <p:spPr>
          <a:xfrm>
            <a:off x="6983617" y="1126410"/>
            <a:ext cx="6345609" cy="383823"/>
          </a:xfrm>
          <a:prstGeom prst="rect">
            <a:avLst/>
          </a:prstGeom>
          <a:noFill/>
        </p:spPr>
        <p:txBody>
          <a:bodyPr wrap="square" rtlCol="0">
            <a:spAutoFit/>
          </a:bodyPr>
          <a:lstStyle/>
          <a:p>
            <a:pPr algn="just">
              <a:lnSpc>
                <a:spcPct val="115000"/>
              </a:lnSpc>
              <a:spcAft>
                <a:spcPts val="600"/>
              </a:spcAft>
            </a:pPr>
            <a:r>
              <a:rPr lang="en-GB" i="1" dirty="0">
                <a:solidFill>
                  <a:srgbClr val="1A334C"/>
                </a:solidFill>
                <a:latin typeface="Roboto" panose="02000000000000000000" pitchFamily="2" charset="0"/>
                <a:ea typeface="Roboto" panose="02000000000000000000" pitchFamily="2" charset="0"/>
              </a:rPr>
              <a:t>Based on cooperation with the WHO Academy:</a:t>
            </a:r>
            <a:endParaRPr lang="it-IT" dirty="0">
              <a:solidFill>
                <a:srgbClr val="1A334C"/>
              </a:solidFill>
              <a:latin typeface="Roboto Light" panose="02000000000000000000" pitchFamily="2" charset="0"/>
              <a:ea typeface="Roboto Light" panose="02000000000000000000" pitchFamily="2" charset="0"/>
            </a:endParaRPr>
          </a:p>
        </p:txBody>
      </p:sp>
      <p:sp>
        <p:nvSpPr>
          <p:cNvPr id="8" name="Rectangle 7">
            <a:extLst>
              <a:ext uri="{FF2B5EF4-FFF2-40B4-BE49-F238E27FC236}">
                <a16:creationId xmlns:a16="http://schemas.microsoft.com/office/drawing/2014/main" id="{CDDD0AAD-FD5B-1B49-87FC-5421EE2433AC}"/>
              </a:ext>
            </a:extLst>
          </p:cNvPr>
          <p:cNvSpPr/>
          <p:nvPr/>
        </p:nvSpPr>
        <p:spPr>
          <a:xfrm>
            <a:off x="6983617" y="1927149"/>
            <a:ext cx="4802920" cy="3516347"/>
          </a:xfrm>
          <a:prstGeom prst="rect">
            <a:avLst/>
          </a:prstGeom>
          <a:ln>
            <a:solidFill>
              <a:schemeClr val="accent1"/>
            </a:solidFill>
          </a:ln>
        </p:spPr>
        <p:txBody>
          <a:bodyPr wrap="square">
            <a:spAutoFit/>
          </a:bodyPr>
          <a:lstStyle/>
          <a:p>
            <a:pPr marL="342900" indent="-342900">
              <a:spcAft>
                <a:spcPts val="300"/>
              </a:spcAft>
              <a:buFont typeface="Wingdings" panose="05000000000000000000" pitchFamily="2" charset="2"/>
              <a:buChar char="Ø"/>
            </a:pPr>
            <a:r>
              <a:rPr lang="en-GB" sz="1400" dirty="0">
                <a:solidFill>
                  <a:srgbClr val="1A334C"/>
                </a:solidFill>
                <a:latin typeface="Roboto Light" panose="02000000000000000000" pitchFamily="2" charset="0"/>
                <a:ea typeface="Roboto Light" panose="02000000000000000000" pitchFamily="2" charset="0"/>
              </a:rPr>
              <a:t>Developing   training courses in translational, oncology  for medical, nurse and scientific students</a:t>
            </a:r>
          </a:p>
          <a:p>
            <a:pPr marL="342900" indent="-342900">
              <a:spcAft>
                <a:spcPts val="300"/>
              </a:spcAft>
              <a:buFont typeface="Wingdings" panose="05000000000000000000" pitchFamily="2" charset="2"/>
              <a:buChar char="Ø"/>
            </a:pPr>
            <a:r>
              <a:rPr lang="en-GB" sz="1400" dirty="0">
                <a:solidFill>
                  <a:srgbClr val="1A334C"/>
                </a:solidFill>
                <a:latin typeface="Roboto Light" panose="02000000000000000000" pitchFamily="2" charset="0"/>
                <a:ea typeface="Roboto Light" panose="02000000000000000000" pitchFamily="2" charset="0"/>
              </a:rPr>
              <a:t>Developing  comparative oncology training programs, in diagnosis and treatment across species</a:t>
            </a:r>
          </a:p>
          <a:p>
            <a:pPr marL="342900" indent="-342900">
              <a:spcAft>
                <a:spcPts val="300"/>
              </a:spcAft>
              <a:buFont typeface="Wingdings" panose="05000000000000000000" pitchFamily="2" charset="2"/>
              <a:buChar char="Ø"/>
            </a:pPr>
            <a:r>
              <a:rPr lang="en-GB" sz="1400" dirty="0">
                <a:solidFill>
                  <a:srgbClr val="1A334C"/>
                </a:solidFill>
                <a:latin typeface="Roboto Light" panose="02000000000000000000" pitchFamily="2" charset="0"/>
                <a:ea typeface="Roboto Light" panose="02000000000000000000" pitchFamily="2" charset="0"/>
              </a:rPr>
              <a:t>Developing innovative multimodal bioinformatic training programs on existing databases</a:t>
            </a:r>
          </a:p>
          <a:p>
            <a:pPr marL="342900" indent="-342900">
              <a:spcAft>
                <a:spcPts val="300"/>
              </a:spcAft>
              <a:buFont typeface="Wingdings" panose="05000000000000000000" pitchFamily="2" charset="2"/>
              <a:buChar char="Ø"/>
            </a:pPr>
            <a:r>
              <a:rPr lang="en-GB" sz="1400" dirty="0">
                <a:solidFill>
                  <a:srgbClr val="1A334C"/>
                </a:solidFill>
                <a:latin typeface="Roboto Light" panose="02000000000000000000" pitchFamily="2" charset="0"/>
                <a:ea typeface="Roboto Light" panose="02000000000000000000" pitchFamily="2" charset="0"/>
              </a:rPr>
              <a:t>Hosting start-ups in academic research structures to promote translational research programs, and streamlining clinical applications for diagnosis,  prevention, and treatment</a:t>
            </a:r>
          </a:p>
          <a:p>
            <a:pPr marL="342900" indent="-342900">
              <a:spcAft>
                <a:spcPts val="300"/>
              </a:spcAft>
              <a:buFont typeface="Wingdings" panose="05000000000000000000" pitchFamily="2" charset="2"/>
              <a:buChar char="Ø"/>
            </a:pPr>
            <a:r>
              <a:rPr lang="en-GB" sz="1400" dirty="0">
                <a:solidFill>
                  <a:srgbClr val="1A334C"/>
                </a:solidFill>
                <a:latin typeface="Roboto Light" panose="02000000000000000000" pitchFamily="2" charset="0"/>
                <a:ea typeface="Roboto Light" panose="02000000000000000000" pitchFamily="2" charset="0"/>
              </a:rPr>
              <a:t>Actively developing the training program for oncology and public health within the WHO Academy</a:t>
            </a:r>
          </a:p>
          <a:p>
            <a:pPr marL="342900" indent="-342900">
              <a:spcAft>
                <a:spcPts val="300"/>
              </a:spcAft>
              <a:buFont typeface="Wingdings" panose="05000000000000000000" pitchFamily="2" charset="2"/>
              <a:buChar char="Ø"/>
            </a:pPr>
            <a:r>
              <a:rPr lang="en-GB" sz="1400" dirty="0">
                <a:solidFill>
                  <a:srgbClr val="1A334C"/>
                </a:solidFill>
                <a:latin typeface="Roboto Light" panose="02000000000000000000" pitchFamily="2" charset="0"/>
                <a:ea typeface="Roboto Light" panose="02000000000000000000" pitchFamily="2" charset="0"/>
              </a:rPr>
              <a:t>Creating an international school of oncology with a dedicated oncology PhD program and school and international student exchange programs</a:t>
            </a:r>
            <a:endParaRPr lang="en-US" sz="1400" dirty="0">
              <a:solidFill>
                <a:srgbClr val="1A334C"/>
              </a:solidFill>
              <a:latin typeface="Roboto Light" panose="02000000000000000000" pitchFamily="2" charset="0"/>
              <a:ea typeface="Roboto Light" panose="02000000000000000000" pitchFamily="2" charset="0"/>
            </a:endParaRPr>
          </a:p>
        </p:txBody>
      </p:sp>
      <p:sp>
        <p:nvSpPr>
          <p:cNvPr id="10" name="ZoneTexte 9">
            <a:extLst>
              <a:ext uri="{FF2B5EF4-FFF2-40B4-BE49-F238E27FC236}">
                <a16:creationId xmlns:a16="http://schemas.microsoft.com/office/drawing/2014/main" id="{BC93DBC0-8FE4-4AC7-88A0-AE267E3DBAD9}"/>
              </a:ext>
            </a:extLst>
          </p:cNvPr>
          <p:cNvSpPr txBox="1"/>
          <p:nvPr/>
        </p:nvSpPr>
        <p:spPr>
          <a:xfrm>
            <a:off x="539082" y="1107320"/>
            <a:ext cx="6715157" cy="1723549"/>
          </a:xfrm>
          <a:prstGeom prst="rect">
            <a:avLst/>
          </a:prstGeom>
          <a:noFill/>
        </p:spPr>
        <p:txBody>
          <a:bodyPr wrap="square" rtlCol="0">
            <a:spAutoFit/>
          </a:bodyPr>
          <a:lstStyle/>
          <a:p>
            <a:r>
              <a:rPr lang="fr-FR" sz="2400" i="1" dirty="0">
                <a:solidFill>
                  <a:srgbClr val="1A334C"/>
                </a:solidFill>
                <a:latin typeface="Roboto" panose="02000000000000000000" pitchFamily="2" charset="0"/>
                <a:ea typeface="Roboto" panose="02000000000000000000" pitchFamily="2" charset="0"/>
              </a:rPr>
              <a:t>Première réunion le </a:t>
            </a:r>
            <a:r>
              <a:rPr lang="fr-FR" sz="2400" i="1" dirty="0">
                <a:solidFill>
                  <a:srgbClr val="C00000"/>
                </a:solidFill>
                <a:latin typeface="Roboto" panose="02000000000000000000" pitchFamily="2" charset="0"/>
                <a:ea typeface="Roboto" panose="02000000000000000000" pitchFamily="2" charset="0"/>
              </a:rPr>
              <a:t>4 mai 2022 à 16h</a:t>
            </a:r>
          </a:p>
          <a:p>
            <a:r>
              <a:rPr lang="fr-FR" sz="2400" i="1" dirty="0">
                <a:solidFill>
                  <a:srgbClr val="1A334C"/>
                </a:solidFill>
                <a:latin typeface="Roboto" panose="02000000000000000000" pitchFamily="2" charset="0"/>
                <a:ea typeface="Roboto" panose="02000000000000000000" pitchFamily="2" charset="0"/>
              </a:rPr>
              <a:t>Site d’inscription : </a:t>
            </a:r>
            <a:r>
              <a:rPr lang="fr-FR" sz="2000" i="1" dirty="0">
                <a:solidFill>
                  <a:srgbClr val="1A334C"/>
                </a:solidFill>
                <a:latin typeface="Roboto" panose="02000000000000000000" pitchFamily="2" charset="0"/>
                <a:ea typeface="Roboto" panose="02000000000000000000" pitchFamily="2" charset="0"/>
                <a:hlinkClick r:id="rId2"/>
              </a:rPr>
              <a:t>https://www.shape-med-lyon.fr/</a:t>
            </a:r>
            <a:r>
              <a:rPr lang="fr-FR" sz="2000" i="1" dirty="0">
                <a:solidFill>
                  <a:srgbClr val="1A334C"/>
                </a:solidFill>
                <a:latin typeface="Roboto" panose="02000000000000000000" pitchFamily="2" charset="0"/>
                <a:ea typeface="Roboto" panose="02000000000000000000" pitchFamily="2" charset="0"/>
              </a:rPr>
              <a:t> </a:t>
            </a:r>
          </a:p>
          <a:p>
            <a:endParaRPr lang="fr-FR" sz="2400" i="1" dirty="0">
              <a:solidFill>
                <a:srgbClr val="1A334C"/>
              </a:solidFill>
              <a:latin typeface="Roboto" panose="02000000000000000000" pitchFamily="2" charset="0"/>
              <a:ea typeface="Roboto" panose="02000000000000000000" pitchFamily="2" charset="0"/>
            </a:endParaRPr>
          </a:p>
          <a:p>
            <a:pPr>
              <a:spcBef>
                <a:spcPts val="1200"/>
              </a:spcBef>
            </a:pPr>
            <a:endParaRPr lang="it-IT" sz="2400" dirty="0">
              <a:solidFill>
                <a:srgbClr val="1A334C"/>
              </a:solidFill>
              <a:latin typeface="Roboto Light" panose="02000000000000000000" pitchFamily="2" charset="0"/>
              <a:ea typeface="Roboto Light" panose="02000000000000000000" pitchFamily="2" charset="0"/>
            </a:endParaRPr>
          </a:p>
        </p:txBody>
      </p:sp>
      <p:sp>
        <p:nvSpPr>
          <p:cNvPr id="11" name="Rectangle 10">
            <a:extLst>
              <a:ext uri="{FF2B5EF4-FFF2-40B4-BE49-F238E27FC236}">
                <a16:creationId xmlns:a16="http://schemas.microsoft.com/office/drawing/2014/main" id="{701E00AC-312C-4B3A-8A80-F1DE04277982}"/>
              </a:ext>
            </a:extLst>
          </p:cNvPr>
          <p:cNvSpPr/>
          <p:nvPr/>
        </p:nvSpPr>
        <p:spPr>
          <a:xfrm>
            <a:off x="539083" y="2551376"/>
            <a:ext cx="5563910" cy="2823850"/>
          </a:xfrm>
          <a:prstGeom prst="rect">
            <a:avLst/>
          </a:prstGeom>
          <a:ln>
            <a:solidFill>
              <a:schemeClr val="accent1"/>
            </a:solidFill>
          </a:ln>
        </p:spPr>
        <p:txBody>
          <a:bodyPr wrap="square">
            <a:spAutoFit/>
          </a:bodyPr>
          <a:lstStyle/>
          <a:p>
            <a:pPr marL="342900" indent="-342900">
              <a:spcAft>
                <a:spcPts val="300"/>
              </a:spcAft>
              <a:buFont typeface="Wingdings" panose="05000000000000000000" pitchFamily="2" charset="2"/>
              <a:buChar char="Ø"/>
            </a:pPr>
            <a:r>
              <a:rPr lang="it-IT" sz="2000" dirty="0">
                <a:solidFill>
                  <a:srgbClr val="1A334C"/>
                </a:solidFill>
                <a:latin typeface="Roboto Light" panose="02000000000000000000" pitchFamily="2" charset="0"/>
                <a:ea typeface="Roboto Light" panose="02000000000000000000" pitchFamily="2" charset="0"/>
              </a:rPr>
              <a:t>Jean Yves </a:t>
            </a:r>
            <a:r>
              <a:rPr lang="it-IT" sz="2000" dirty="0" err="1">
                <a:solidFill>
                  <a:srgbClr val="1A334C"/>
                </a:solidFill>
                <a:latin typeface="Roboto Light" panose="02000000000000000000" pitchFamily="2" charset="0"/>
                <a:ea typeface="Roboto Light" panose="02000000000000000000" pitchFamily="2" charset="0"/>
              </a:rPr>
              <a:t>Blay</a:t>
            </a:r>
            <a:endParaRPr lang="it-IT" sz="2000" dirty="0">
              <a:solidFill>
                <a:srgbClr val="1A334C"/>
              </a:solidFill>
              <a:latin typeface="Roboto Light" panose="02000000000000000000" pitchFamily="2" charset="0"/>
              <a:ea typeface="Roboto Light" panose="02000000000000000000" pitchFamily="2" charset="0"/>
            </a:endParaRPr>
          </a:p>
          <a:p>
            <a:pPr marL="342900" indent="-342900">
              <a:spcAft>
                <a:spcPts val="300"/>
              </a:spcAft>
              <a:buFont typeface="Wingdings" panose="05000000000000000000" pitchFamily="2" charset="2"/>
              <a:buChar char="Ø"/>
            </a:pPr>
            <a:r>
              <a:rPr lang="it-IT" sz="2000" dirty="0">
                <a:solidFill>
                  <a:srgbClr val="1A334C"/>
                </a:solidFill>
                <a:latin typeface="Roboto Light" panose="02000000000000000000" pitchFamily="2" charset="0"/>
                <a:ea typeface="Roboto Light" panose="02000000000000000000" pitchFamily="2" charset="0"/>
              </a:rPr>
              <a:t>Marie Préau</a:t>
            </a:r>
          </a:p>
          <a:p>
            <a:pPr marL="342900" indent="-342900">
              <a:spcAft>
                <a:spcPts val="300"/>
              </a:spcAft>
              <a:buFont typeface="Wingdings" panose="05000000000000000000" pitchFamily="2" charset="2"/>
              <a:buChar char="Ø"/>
            </a:pPr>
            <a:r>
              <a:rPr lang="it-IT" sz="2000" dirty="0" err="1">
                <a:solidFill>
                  <a:srgbClr val="1A334C"/>
                </a:solidFill>
                <a:latin typeface="Roboto Light" panose="02000000000000000000" pitchFamily="2" charset="0"/>
                <a:ea typeface="Roboto Light" panose="02000000000000000000" pitchFamily="2" charset="0"/>
              </a:rPr>
              <a:t>Elisabete</a:t>
            </a:r>
            <a:r>
              <a:rPr lang="it-IT" sz="2000" dirty="0">
                <a:solidFill>
                  <a:srgbClr val="1A334C"/>
                </a:solidFill>
                <a:latin typeface="Roboto Light" panose="02000000000000000000" pitchFamily="2" charset="0"/>
                <a:ea typeface="Roboto Light" panose="02000000000000000000" pitchFamily="2" charset="0"/>
              </a:rPr>
              <a:t>  Weiderpass</a:t>
            </a:r>
          </a:p>
          <a:p>
            <a:pPr marL="342900" indent="-342900">
              <a:spcAft>
                <a:spcPts val="300"/>
              </a:spcAft>
              <a:buFont typeface="Wingdings" panose="05000000000000000000" pitchFamily="2" charset="2"/>
              <a:buChar char="Ø"/>
            </a:pPr>
            <a:r>
              <a:rPr lang="it-IT" sz="2000" dirty="0">
                <a:solidFill>
                  <a:srgbClr val="1A334C"/>
                </a:solidFill>
                <a:latin typeface="Roboto Light" panose="02000000000000000000" pitchFamily="2" charset="0"/>
                <a:ea typeface="Roboto Light" panose="02000000000000000000" pitchFamily="2" charset="0"/>
              </a:rPr>
              <a:t>Stephane Dalle</a:t>
            </a:r>
          </a:p>
          <a:p>
            <a:pPr marL="342900" indent="-342900">
              <a:spcAft>
                <a:spcPts val="300"/>
              </a:spcAft>
              <a:buFont typeface="Wingdings" panose="05000000000000000000" pitchFamily="2" charset="2"/>
              <a:buChar char="Ø"/>
            </a:pPr>
            <a:r>
              <a:rPr lang="it-IT" sz="2000" dirty="0">
                <a:solidFill>
                  <a:srgbClr val="1A334C"/>
                </a:solidFill>
                <a:latin typeface="Roboto Light" panose="02000000000000000000" pitchFamily="2" charset="0"/>
                <a:ea typeface="Roboto Light" panose="02000000000000000000" pitchFamily="2" charset="0"/>
              </a:rPr>
              <a:t>Patrick </a:t>
            </a:r>
            <a:r>
              <a:rPr lang="it-IT" sz="2000" dirty="0" err="1">
                <a:solidFill>
                  <a:srgbClr val="1A334C"/>
                </a:solidFill>
                <a:latin typeface="Roboto Light" panose="02000000000000000000" pitchFamily="2" charset="0"/>
                <a:ea typeface="Roboto Light" panose="02000000000000000000" pitchFamily="2" charset="0"/>
              </a:rPr>
              <a:t>Mehlen</a:t>
            </a:r>
            <a:endParaRPr lang="it-IT" sz="2000" dirty="0">
              <a:solidFill>
                <a:srgbClr val="1A334C"/>
              </a:solidFill>
              <a:latin typeface="Roboto Light" panose="02000000000000000000" pitchFamily="2" charset="0"/>
              <a:ea typeface="Roboto Light" panose="02000000000000000000" pitchFamily="2" charset="0"/>
            </a:endParaRPr>
          </a:p>
          <a:p>
            <a:pPr marL="342900" indent="-342900">
              <a:spcAft>
                <a:spcPts val="300"/>
              </a:spcAft>
              <a:buFont typeface="Wingdings" panose="05000000000000000000" pitchFamily="2" charset="2"/>
              <a:buChar char="Ø"/>
            </a:pPr>
            <a:r>
              <a:rPr lang="it-IT" sz="2000" dirty="0">
                <a:solidFill>
                  <a:srgbClr val="1A334C"/>
                </a:solidFill>
                <a:latin typeface="Roboto Light" panose="02000000000000000000" pitchFamily="2" charset="0"/>
                <a:ea typeface="Roboto Light" panose="02000000000000000000" pitchFamily="2" charset="0"/>
              </a:rPr>
              <a:t>Pierre  Saintigny</a:t>
            </a:r>
          </a:p>
          <a:p>
            <a:pPr marL="342900" indent="-342900">
              <a:spcAft>
                <a:spcPts val="300"/>
              </a:spcAft>
              <a:buFont typeface="Wingdings" panose="05000000000000000000" pitchFamily="2" charset="2"/>
              <a:buChar char="Ø"/>
            </a:pPr>
            <a:r>
              <a:rPr lang="it-IT" sz="2000" dirty="0" err="1">
                <a:solidFill>
                  <a:srgbClr val="1A334C"/>
                </a:solidFill>
                <a:latin typeface="Roboto Light" panose="02000000000000000000" pitchFamily="2" charset="0"/>
                <a:ea typeface="Roboto Light" panose="02000000000000000000" pitchFamily="2" charset="0"/>
              </a:rPr>
              <a:t>Frédérique</a:t>
            </a:r>
            <a:r>
              <a:rPr lang="it-IT" sz="2000" dirty="0">
                <a:solidFill>
                  <a:srgbClr val="1A334C"/>
                </a:solidFill>
                <a:latin typeface="Roboto Light" panose="02000000000000000000" pitchFamily="2" charset="0"/>
                <a:ea typeface="Roboto Light" panose="02000000000000000000" pitchFamily="2" charset="0"/>
              </a:rPr>
              <a:t>  Ponce...</a:t>
            </a:r>
          </a:p>
          <a:p>
            <a:pPr marL="342900" indent="-342900">
              <a:spcAft>
                <a:spcPts val="300"/>
              </a:spcAft>
              <a:buFont typeface="Wingdings" panose="05000000000000000000" pitchFamily="2" charset="2"/>
              <a:buChar char="Ø"/>
            </a:pPr>
            <a:endParaRPr lang="it-IT" sz="2000" dirty="0">
              <a:solidFill>
                <a:srgbClr val="1A334C"/>
              </a:solidFill>
              <a:latin typeface="Roboto Light" panose="02000000000000000000" pitchFamily="2" charset="0"/>
              <a:ea typeface="Roboto Light" panose="02000000000000000000" pitchFamily="2" charset="0"/>
            </a:endParaRPr>
          </a:p>
        </p:txBody>
      </p:sp>
      <p:sp>
        <p:nvSpPr>
          <p:cNvPr id="12" name="ZoneTexte 11">
            <a:extLst>
              <a:ext uri="{FF2B5EF4-FFF2-40B4-BE49-F238E27FC236}">
                <a16:creationId xmlns:a16="http://schemas.microsoft.com/office/drawing/2014/main" id="{FF19C045-DF77-734D-A198-39D11293A4CE}"/>
              </a:ext>
            </a:extLst>
          </p:cNvPr>
          <p:cNvSpPr txBox="1"/>
          <p:nvPr/>
        </p:nvSpPr>
        <p:spPr>
          <a:xfrm>
            <a:off x="960626" y="292125"/>
            <a:ext cx="12008925" cy="769441"/>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enjeux de l’atelier : Comprendre, prévenir &amp; soigner le cancer</a:t>
            </a:r>
            <a:br>
              <a:rPr lang="fr-FR" sz="2400" dirty="0"/>
            </a:br>
            <a:endParaRPr lang="fr-FR" sz="2200" b="1" dirty="0">
              <a:solidFill>
                <a:schemeClr val="accent1"/>
              </a:solidFill>
              <a:latin typeface="Roboto Black" panose="02000000000000000000" pitchFamily="2" charset="0"/>
            </a:endParaRPr>
          </a:p>
        </p:txBody>
      </p:sp>
    </p:spTree>
    <p:extLst>
      <p:ext uri="{BB962C8B-B14F-4D97-AF65-F5344CB8AC3E}">
        <p14:creationId xmlns:p14="http://schemas.microsoft.com/office/powerpoint/2010/main" val="2047388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26AF49E3-A39B-4A35-A885-F509B437078B}"/>
              </a:ext>
            </a:extLst>
          </p:cNvPr>
          <p:cNvGrpSpPr/>
          <p:nvPr/>
        </p:nvGrpSpPr>
        <p:grpSpPr>
          <a:xfrm>
            <a:off x="698432" y="4641701"/>
            <a:ext cx="10683026" cy="1390650"/>
            <a:chOff x="698432" y="4844901"/>
            <a:chExt cx="10683026" cy="1390650"/>
          </a:xfrm>
        </p:grpSpPr>
        <p:pic>
          <p:nvPicPr>
            <p:cNvPr id="4" name="Graphique 3">
              <a:extLst>
                <a:ext uri="{FF2B5EF4-FFF2-40B4-BE49-F238E27FC236}">
                  <a16:creationId xmlns:a16="http://schemas.microsoft.com/office/drawing/2014/main" id="{E1A43A46-8CB0-4199-8F12-5E831B5071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34364" y="5189557"/>
              <a:ext cx="612000" cy="612000"/>
            </a:xfrm>
            <a:prstGeom prst="rect">
              <a:avLst/>
            </a:prstGeom>
          </p:spPr>
        </p:pic>
        <p:pic>
          <p:nvPicPr>
            <p:cNvPr id="5" name="Graphique 4">
              <a:extLst>
                <a:ext uri="{FF2B5EF4-FFF2-40B4-BE49-F238E27FC236}">
                  <a16:creationId xmlns:a16="http://schemas.microsoft.com/office/drawing/2014/main" id="{57A07023-8F42-490E-8F3F-18FDCF5672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432" y="5236211"/>
              <a:ext cx="2563094" cy="648000"/>
            </a:xfrm>
            <a:prstGeom prst="rect">
              <a:avLst/>
            </a:prstGeom>
          </p:spPr>
        </p:pic>
        <p:pic>
          <p:nvPicPr>
            <p:cNvPr id="7" name="Image 6">
              <a:extLst>
                <a:ext uri="{FF2B5EF4-FFF2-40B4-BE49-F238E27FC236}">
                  <a16:creationId xmlns:a16="http://schemas.microsoft.com/office/drawing/2014/main" id="{4626A9ED-297B-4F46-B2D7-942EE8C52D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9574" y="5100324"/>
              <a:ext cx="1473310" cy="828000"/>
            </a:xfrm>
            <a:prstGeom prst="rect">
              <a:avLst/>
            </a:prstGeom>
          </p:spPr>
        </p:pic>
        <p:pic>
          <p:nvPicPr>
            <p:cNvPr id="8" name="Graphique 7">
              <a:extLst>
                <a:ext uri="{FF2B5EF4-FFF2-40B4-BE49-F238E27FC236}">
                  <a16:creationId xmlns:a16="http://schemas.microsoft.com/office/drawing/2014/main" id="{ACF4EC9F-22C0-4B61-A198-FBCA824430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4919" y="5316881"/>
              <a:ext cx="925369" cy="396000"/>
            </a:xfrm>
            <a:prstGeom prst="rect">
              <a:avLst/>
            </a:prstGeom>
          </p:spPr>
        </p:pic>
        <p:pic>
          <p:nvPicPr>
            <p:cNvPr id="14" name="Graphique 13">
              <a:extLst>
                <a:ext uri="{FF2B5EF4-FFF2-40B4-BE49-F238E27FC236}">
                  <a16:creationId xmlns:a16="http://schemas.microsoft.com/office/drawing/2014/main" id="{DFD90399-EEDB-41BE-ABF4-3A6AE5342C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4811" y="5268909"/>
              <a:ext cx="1420275" cy="576000"/>
            </a:xfrm>
            <a:prstGeom prst="rect">
              <a:avLst/>
            </a:prstGeom>
          </p:spPr>
        </p:pic>
        <p:pic>
          <p:nvPicPr>
            <p:cNvPr id="16" name="Graphique 15">
              <a:extLst>
                <a:ext uri="{FF2B5EF4-FFF2-40B4-BE49-F238E27FC236}">
                  <a16:creationId xmlns:a16="http://schemas.microsoft.com/office/drawing/2014/main" id="{CC55CDC9-66BD-4240-AA12-B51B3BB225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71808" y="4844901"/>
              <a:ext cx="1009650" cy="1390650"/>
            </a:xfrm>
            <a:prstGeom prst="rect">
              <a:avLst/>
            </a:prstGeom>
          </p:spPr>
        </p:pic>
        <p:pic>
          <p:nvPicPr>
            <p:cNvPr id="18" name="Image 17">
              <a:extLst>
                <a:ext uri="{FF2B5EF4-FFF2-40B4-BE49-F238E27FC236}">
                  <a16:creationId xmlns:a16="http://schemas.microsoft.com/office/drawing/2014/main" id="{B508D63C-2AB8-4FD8-B70F-342814575B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03874" y="5009739"/>
              <a:ext cx="1154052" cy="972000"/>
            </a:xfrm>
            <a:prstGeom prst="rect">
              <a:avLst/>
            </a:prstGeom>
          </p:spPr>
        </p:pic>
      </p:grpSp>
      <p:sp>
        <p:nvSpPr>
          <p:cNvPr id="3" name="ZoneTexte 2">
            <a:extLst>
              <a:ext uri="{FF2B5EF4-FFF2-40B4-BE49-F238E27FC236}">
                <a16:creationId xmlns:a16="http://schemas.microsoft.com/office/drawing/2014/main" id="{9B96CEEB-E348-4370-870E-38F48E69D075}"/>
              </a:ext>
            </a:extLst>
          </p:cNvPr>
          <p:cNvSpPr txBox="1"/>
          <p:nvPr/>
        </p:nvSpPr>
        <p:spPr>
          <a:xfrm>
            <a:off x="533666" y="459318"/>
            <a:ext cx="6464034" cy="769441"/>
          </a:xfrm>
          <a:prstGeom prst="rect">
            <a:avLst/>
          </a:prstGeom>
          <a:noFill/>
        </p:spPr>
        <p:txBody>
          <a:bodyPr wrap="square" rtlCol="0">
            <a:spAutoFit/>
          </a:bodyPr>
          <a:lstStyle/>
          <a:p>
            <a:r>
              <a:rPr lang="fr-FR" sz="4400" dirty="0" err="1">
                <a:solidFill>
                  <a:srgbClr val="001B2E"/>
                </a:solidFill>
                <a:latin typeface="Roboto Black" panose="02000000000000000000" pitchFamily="2" charset="0"/>
                <a:ea typeface="Roboto Black" panose="02000000000000000000" pitchFamily="2" charset="0"/>
              </a:rPr>
              <a:t>SHAPE-Med@Lyon</a:t>
            </a:r>
            <a:endParaRPr lang="fr-FR" sz="4400" dirty="0">
              <a:solidFill>
                <a:srgbClr val="001B2E"/>
              </a:solidFill>
              <a:latin typeface="Roboto Black" panose="02000000000000000000" pitchFamily="2" charset="0"/>
              <a:ea typeface="Roboto Black" panose="02000000000000000000" pitchFamily="2" charset="0"/>
            </a:endParaRPr>
          </a:p>
        </p:txBody>
      </p:sp>
      <p:grpSp>
        <p:nvGrpSpPr>
          <p:cNvPr id="10" name="Groupe 9">
            <a:extLst>
              <a:ext uri="{FF2B5EF4-FFF2-40B4-BE49-F238E27FC236}">
                <a16:creationId xmlns:a16="http://schemas.microsoft.com/office/drawing/2014/main" id="{8EE5DECD-0AD6-4451-9CFE-00C7799DE5C0}"/>
              </a:ext>
            </a:extLst>
          </p:cNvPr>
          <p:cNvGrpSpPr/>
          <p:nvPr/>
        </p:nvGrpSpPr>
        <p:grpSpPr>
          <a:xfrm>
            <a:off x="1864355" y="5941767"/>
            <a:ext cx="7850494" cy="720000"/>
            <a:chOff x="1762755" y="5941767"/>
            <a:chExt cx="7850494" cy="720000"/>
          </a:xfrm>
        </p:grpSpPr>
        <p:grpSp>
          <p:nvGrpSpPr>
            <p:cNvPr id="24" name="Groupe 23">
              <a:extLst>
                <a:ext uri="{FF2B5EF4-FFF2-40B4-BE49-F238E27FC236}">
                  <a16:creationId xmlns:a16="http://schemas.microsoft.com/office/drawing/2014/main" id="{68920FA7-F908-4632-A94D-6E708E739653}"/>
                </a:ext>
              </a:extLst>
            </p:cNvPr>
            <p:cNvGrpSpPr/>
            <p:nvPr/>
          </p:nvGrpSpPr>
          <p:grpSpPr>
            <a:xfrm>
              <a:off x="2857501" y="5941767"/>
              <a:ext cx="6755748" cy="720000"/>
              <a:chOff x="2857501" y="6030667"/>
              <a:chExt cx="6755748" cy="720000"/>
            </a:xfrm>
          </p:grpSpPr>
          <p:pic>
            <p:nvPicPr>
              <p:cNvPr id="11" name="Image 10">
                <a:extLst>
                  <a:ext uri="{FF2B5EF4-FFF2-40B4-BE49-F238E27FC236}">
                    <a16:creationId xmlns:a16="http://schemas.microsoft.com/office/drawing/2014/main" id="{F9A07FAC-A2B4-4042-9ECD-E87690FBAD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57501" y="6116082"/>
                <a:ext cx="1034196" cy="565200"/>
              </a:xfrm>
              <a:prstGeom prst="rect">
                <a:avLst/>
              </a:prstGeom>
            </p:spPr>
          </p:pic>
          <p:pic>
            <p:nvPicPr>
              <p:cNvPr id="13" name="Image 12">
                <a:extLst>
                  <a:ext uri="{FF2B5EF4-FFF2-40B4-BE49-F238E27FC236}">
                    <a16:creationId xmlns:a16="http://schemas.microsoft.com/office/drawing/2014/main" id="{C6917B65-1296-4792-BBC6-B1D7FD84F46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4096" y="6030667"/>
                <a:ext cx="1024616" cy="720000"/>
              </a:xfrm>
              <a:prstGeom prst="rect">
                <a:avLst/>
              </a:prstGeom>
            </p:spPr>
          </p:pic>
          <p:pic>
            <p:nvPicPr>
              <p:cNvPr id="20" name="Image 19">
                <a:extLst>
                  <a:ext uri="{FF2B5EF4-FFF2-40B4-BE49-F238E27FC236}">
                    <a16:creationId xmlns:a16="http://schemas.microsoft.com/office/drawing/2014/main" id="{088EA763-3C1E-472A-A3C3-8D4BE6EF45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78703" y="6147367"/>
                <a:ext cx="2283714" cy="565200"/>
              </a:xfrm>
              <a:prstGeom prst="rect">
                <a:avLst/>
              </a:prstGeom>
            </p:spPr>
          </p:pic>
          <p:pic>
            <p:nvPicPr>
              <p:cNvPr id="23" name="Image 22">
                <a:extLst>
                  <a:ext uri="{FF2B5EF4-FFF2-40B4-BE49-F238E27FC236}">
                    <a16:creationId xmlns:a16="http://schemas.microsoft.com/office/drawing/2014/main" id="{7BFE292B-3F20-4B51-9A81-5CDDC020C7D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20750" y="6108067"/>
                <a:ext cx="1592499" cy="504000"/>
              </a:xfrm>
              <a:prstGeom prst="rect">
                <a:avLst/>
              </a:prstGeom>
            </p:spPr>
          </p:pic>
        </p:grpSp>
        <p:pic>
          <p:nvPicPr>
            <p:cNvPr id="9" name="Image 8">
              <a:extLst>
                <a:ext uri="{FF2B5EF4-FFF2-40B4-BE49-F238E27FC236}">
                  <a16:creationId xmlns:a16="http://schemas.microsoft.com/office/drawing/2014/main" id="{871923A6-EB7B-4E45-B75F-B5C13959646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62755" y="6001782"/>
              <a:ext cx="612000" cy="612000"/>
            </a:xfrm>
            <a:prstGeom prst="rect">
              <a:avLst/>
            </a:prstGeom>
          </p:spPr>
        </p:pic>
      </p:grpSp>
      <p:sp>
        <p:nvSpPr>
          <p:cNvPr id="19" name="Rectangle 18">
            <a:extLst>
              <a:ext uri="{FF2B5EF4-FFF2-40B4-BE49-F238E27FC236}">
                <a16:creationId xmlns:a16="http://schemas.microsoft.com/office/drawing/2014/main" id="{7AE97D52-B3C5-9241-9BA6-777A038DD969}"/>
              </a:ext>
            </a:extLst>
          </p:cNvPr>
          <p:cNvSpPr/>
          <p:nvPr/>
        </p:nvSpPr>
        <p:spPr>
          <a:xfrm>
            <a:off x="-965981" y="1683101"/>
            <a:ext cx="14123962" cy="2623795"/>
          </a:xfrm>
          <a:prstGeom prst="rect">
            <a:avLst/>
          </a:prstGeom>
        </p:spPr>
        <p:txBody>
          <a:bodyPr wrap="square">
            <a:spAutoFit/>
          </a:bodyPr>
          <a:lstStyle/>
          <a:p>
            <a:pPr marR="1270" algn="ctr">
              <a:lnSpc>
                <a:spcPct val="115000"/>
              </a:lnSpc>
              <a:spcAft>
                <a:spcPts val="400"/>
              </a:spcAft>
            </a:pPr>
            <a:r>
              <a:rPr lang="en-US" sz="5400" b="1" dirty="0">
                <a:latin typeface="Roboto" panose="02000000000000000000" pitchFamily="2" charset="0"/>
                <a:ea typeface="Roboto" panose="02000000000000000000" pitchFamily="2" charset="0"/>
              </a:rPr>
              <a:t>Atelier</a:t>
            </a:r>
            <a:r>
              <a:rPr lang="en-US" sz="6000" b="1" dirty="0">
                <a:latin typeface="Roboto" panose="02000000000000000000" pitchFamily="2" charset="0"/>
                <a:ea typeface="Roboto" panose="02000000000000000000" pitchFamily="2" charset="0"/>
              </a:rPr>
              <a:t> </a:t>
            </a:r>
          </a:p>
          <a:p>
            <a:pPr marR="1270" algn="ctr">
              <a:lnSpc>
                <a:spcPct val="115000"/>
              </a:lnSpc>
              <a:spcAft>
                <a:spcPts val="400"/>
              </a:spcAft>
            </a:pPr>
            <a:r>
              <a:rPr lang="fr-FR" sz="4000" dirty="0">
                <a:latin typeface="Roboto" panose="02000000000000000000" pitchFamily="2" charset="0"/>
                <a:ea typeface="Roboto" panose="02000000000000000000" pitchFamily="2" charset="0"/>
              </a:rPr>
              <a:t>Adaptation et évolution des maladies infectieuses :</a:t>
            </a:r>
          </a:p>
          <a:p>
            <a:pPr marR="1270" algn="ctr">
              <a:lnSpc>
                <a:spcPct val="115000"/>
              </a:lnSpc>
              <a:spcAft>
                <a:spcPts val="400"/>
              </a:spcAft>
            </a:pPr>
            <a:r>
              <a:rPr lang="fr-FR" sz="4000" dirty="0">
                <a:latin typeface="Roboto" panose="02000000000000000000" pitchFamily="2" charset="0"/>
                <a:ea typeface="Roboto" panose="02000000000000000000" pitchFamily="2" charset="0"/>
              </a:rPr>
              <a:t>des pathogènes aux sociétés</a:t>
            </a:r>
            <a:endParaRPr lang="fr-FR" sz="4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11570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6337630"/>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a:cxnSpLocks/>
          </p:cNvCxnSpPr>
          <p:nvPr/>
        </p:nvCxnSpPr>
        <p:spPr>
          <a:xfrm>
            <a:off x="406666" y="6337630"/>
            <a:ext cx="11379871" cy="0"/>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0C63A7C-A3E8-4018-8FE3-18FE8238660E}"/>
              </a:ext>
            </a:extLst>
          </p:cNvPr>
          <p:cNvSpPr txBox="1"/>
          <p:nvPr/>
        </p:nvSpPr>
        <p:spPr>
          <a:xfrm>
            <a:off x="343949" y="589198"/>
            <a:ext cx="11442588" cy="707886"/>
          </a:xfrm>
          <a:prstGeom prst="rect">
            <a:avLst/>
          </a:prstGeom>
          <a:solidFill>
            <a:srgbClr val="3BB5C0"/>
          </a:solidFill>
        </p:spPr>
        <p:txBody>
          <a:bodyPr wrap="square" rtlCol="0">
            <a:spAutoFit/>
          </a:bodyPr>
          <a:lstStyle/>
          <a:p>
            <a:pPr algn="ctr"/>
            <a:r>
              <a:rPr lang="en-US" sz="2000" b="1" dirty="0">
                <a:latin typeface="Roboto" panose="02000000000000000000" pitchFamily="2" charset="0"/>
                <a:ea typeface="Roboto" panose="02000000000000000000" pitchFamily="2" charset="0"/>
              </a:rPr>
              <a:t>Adaptation et </a:t>
            </a:r>
            <a:r>
              <a:rPr lang="en-US" sz="2000" b="1" dirty="0" err="1">
                <a:latin typeface="Roboto" panose="02000000000000000000" pitchFamily="2" charset="0"/>
                <a:ea typeface="Roboto" panose="02000000000000000000" pitchFamily="2" charset="0"/>
              </a:rPr>
              <a:t>évolution</a:t>
            </a:r>
            <a:r>
              <a:rPr lang="en-US" sz="2000" b="1" dirty="0">
                <a:latin typeface="Roboto" panose="02000000000000000000" pitchFamily="2" charset="0"/>
                <a:ea typeface="Roboto" panose="02000000000000000000" pitchFamily="2" charset="0"/>
              </a:rPr>
              <a:t> des maladies </a:t>
            </a:r>
            <a:r>
              <a:rPr lang="en-US" sz="2000" b="1" dirty="0" err="1">
                <a:latin typeface="Roboto" panose="02000000000000000000" pitchFamily="2" charset="0"/>
                <a:ea typeface="Roboto" panose="02000000000000000000" pitchFamily="2" charset="0"/>
              </a:rPr>
              <a:t>infectieuses</a:t>
            </a:r>
            <a:r>
              <a:rPr lang="en-US" sz="2000" b="1" dirty="0">
                <a:latin typeface="Roboto" panose="02000000000000000000" pitchFamily="2" charset="0"/>
                <a:ea typeface="Roboto" panose="02000000000000000000" pitchFamily="2" charset="0"/>
              </a:rPr>
              <a:t>: des </a:t>
            </a:r>
            <a:r>
              <a:rPr lang="en-US" sz="2000" b="1" dirty="0" err="1">
                <a:latin typeface="Roboto" panose="02000000000000000000" pitchFamily="2" charset="0"/>
                <a:ea typeface="Roboto" panose="02000000000000000000" pitchFamily="2" charset="0"/>
              </a:rPr>
              <a:t>pathogènes</a:t>
            </a:r>
            <a:r>
              <a:rPr lang="en-US" sz="2000" b="1" dirty="0">
                <a:latin typeface="Roboto" panose="02000000000000000000" pitchFamily="2" charset="0"/>
                <a:ea typeface="Roboto" panose="02000000000000000000" pitchFamily="2" charset="0"/>
              </a:rPr>
              <a:t> aux </a:t>
            </a:r>
            <a:r>
              <a:rPr lang="en-US" sz="2000" b="1" dirty="0" err="1">
                <a:latin typeface="Roboto" panose="02000000000000000000" pitchFamily="2" charset="0"/>
                <a:ea typeface="Roboto" panose="02000000000000000000" pitchFamily="2" charset="0"/>
              </a:rPr>
              <a:t>sociétés</a:t>
            </a:r>
            <a:r>
              <a:rPr lang="en-US" sz="2000" b="1" dirty="0">
                <a:latin typeface="Roboto" panose="02000000000000000000" pitchFamily="2" charset="0"/>
                <a:ea typeface="Roboto" panose="02000000000000000000" pitchFamily="2" charset="0"/>
              </a:rPr>
              <a:t> </a:t>
            </a:r>
          </a:p>
          <a:p>
            <a:pPr algn="ctr"/>
            <a:r>
              <a:rPr lang="en-US" sz="2000" dirty="0">
                <a:latin typeface="Roboto" panose="02000000000000000000" pitchFamily="2" charset="0"/>
                <a:ea typeface="Roboto" panose="02000000000000000000" pitchFamily="2" charset="0"/>
              </a:rPr>
              <a:t>Pour </a:t>
            </a:r>
            <a:r>
              <a:rPr lang="en-US" sz="2000" dirty="0" err="1">
                <a:latin typeface="Roboto" panose="02000000000000000000" pitchFamily="2" charset="0"/>
                <a:ea typeface="Roboto" panose="02000000000000000000" pitchFamily="2" charset="0"/>
              </a:rPr>
              <a:t>une</a:t>
            </a:r>
            <a:r>
              <a:rPr lang="en-US" sz="2000" dirty="0">
                <a:latin typeface="Roboto" panose="02000000000000000000" pitchFamily="2" charset="0"/>
                <a:ea typeface="Roboto" panose="02000000000000000000" pitchFamily="2" charset="0"/>
              </a:rPr>
              <a:t> gestion des maladies </a:t>
            </a:r>
            <a:r>
              <a:rPr lang="en-US" sz="2000" dirty="0" err="1">
                <a:latin typeface="Roboto" panose="02000000000000000000" pitchFamily="2" charset="0"/>
                <a:ea typeface="Roboto" panose="02000000000000000000" pitchFamily="2" charset="0"/>
              </a:rPr>
              <a:t>infectieuses</a:t>
            </a:r>
            <a:r>
              <a:rPr lang="en-US" sz="2000" dirty="0">
                <a:latin typeface="Roboto" panose="02000000000000000000" pitchFamily="2" charset="0"/>
                <a:ea typeface="Roboto" panose="02000000000000000000" pitchFamily="2" charset="0"/>
              </a:rPr>
              <a:t> “One Health” et </a:t>
            </a:r>
            <a:r>
              <a:rPr lang="en-US" sz="2000" dirty="0" err="1">
                <a:latin typeface="Roboto" panose="02000000000000000000" pitchFamily="2" charset="0"/>
                <a:ea typeface="Roboto" panose="02000000000000000000" pitchFamily="2" charset="0"/>
              </a:rPr>
              <a:t>personnalisée</a:t>
            </a:r>
            <a:endParaRPr lang="fr-FR" sz="2000" dirty="0">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D59BA3D8-9C7A-4594-B6EB-684EDBE757DF}"/>
              </a:ext>
            </a:extLst>
          </p:cNvPr>
          <p:cNvSpPr/>
          <p:nvPr/>
        </p:nvSpPr>
        <p:spPr>
          <a:xfrm>
            <a:off x="343948" y="1557574"/>
            <a:ext cx="11638501" cy="4524315"/>
          </a:xfrm>
          <a:prstGeom prst="rect">
            <a:avLst/>
          </a:prstGeom>
        </p:spPr>
        <p:txBody>
          <a:bodyPr wrap="square">
            <a:spAutoFit/>
          </a:bodyPr>
          <a:lstStyle/>
          <a:p>
            <a:pPr>
              <a:spcBef>
                <a:spcPts val="1200"/>
              </a:spcBef>
            </a:pPr>
            <a:r>
              <a:rPr lang="it-IT" sz="2400" dirty="0">
                <a:solidFill>
                  <a:srgbClr val="3BB5C0"/>
                </a:solidFill>
                <a:latin typeface="Roboto Light" panose="02000000000000000000" pitchFamily="2" charset="0"/>
                <a:ea typeface="Roboto Light" panose="02000000000000000000" pitchFamily="2" charset="0"/>
              </a:rPr>
              <a:t>&gt; </a:t>
            </a:r>
            <a:r>
              <a:rPr lang="it-IT" sz="2400" b="1" dirty="0" err="1">
                <a:solidFill>
                  <a:srgbClr val="1A334C"/>
                </a:solidFill>
                <a:latin typeface="Roboto Light" panose="02000000000000000000" pitchFamily="2" charset="0"/>
                <a:ea typeface="Roboto Light" panose="02000000000000000000" pitchFamily="2" charset="0"/>
              </a:rPr>
              <a:t>Les</a:t>
            </a:r>
            <a:r>
              <a:rPr lang="it-IT" sz="2400" b="1" dirty="0">
                <a:solidFill>
                  <a:srgbClr val="1A334C"/>
                </a:solidFill>
                <a:latin typeface="Roboto Light" panose="02000000000000000000" pitchFamily="2" charset="0"/>
                <a:ea typeface="Roboto Light" panose="02000000000000000000" pitchFamily="2" charset="0"/>
              </a:rPr>
              <a:t> </a:t>
            </a:r>
            <a:r>
              <a:rPr lang="it-IT" sz="2400" b="1" dirty="0" err="1">
                <a:solidFill>
                  <a:srgbClr val="1A334C"/>
                </a:solidFill>
                <a:latin typeface="Roboto Light" panose="02000000000000000000" pitchFamily="2" charset="0"/>
                <a:ea typeface="Roboto Light" panose="02000000000000000000" pitchFamily="2" charset="0"/>
              </a:rPr>
              <a:t>maladies</a:t>
            </a:r>
            <a:r>
              <a:rPr lang="it-IT" sz="2400" b="1" dirty="0">
                <a:solidFill>
                  <a:srgbClr val="1A334C"/>
                </a:solidFill>
                <a:latin typeface="Roboto Light" panose="02000000000000000000" pitchFamily="2" charset="0"/>
                <a:ea typeface="Roboto Light" panose="02000000000000000000" pitchFamily="2" charset="0"/>
              </a:rPr>
              <a:t> </a:t>
            </a:r>
            <a:r>
              <a:rPr lang="it-IT" sz="2400" b="1" dirty="0" err="1">
                <a:solidFill>
                  <a:srgbClr val="1A334C"/>
                </a:solidFill>
                <a:latin typeface="Roboto Light" panose="02000000000000000000" pitchFamily="2" charset="0"/>
                <a:ea typeface="Roboto Light" panose="02000000000000000000" pitchFamily="2" charset="0"/>
              </a:rPr>
              <a:t>infectieuses</a:t>
            </a:r>
            <a:r>
              <a:rPr lang="it-IT" sz="2400" b="1" dirty="0">
                <a:solidFill>
                  <a:srgbClr val="1A334C"/>
                </a:solidFill>
                <a:latin typeface="Roboto Light" panose="02000000000000000000" pitchFamily="2" charset="0"/>
                <a:ea typeface="Roboto Light" panose="02000000000000000000" pitchFamily="2" charset="0"/>
              </a:rPr>
              <a:t>, première cause de </a:t>
            </a:r>
            <a:r>
              <a:rPr lang="it-IT" sz="2400" b="1" dirty="0" err="1">
                <a:solidFill>
                  <a:srgbClr val="1A334C"/>
                </a:solidFill>
                <a:latin typeface="Roboto Light" panose="02000000000000000000" pitchFamily="2" charset="0"/>
                <a:ea typeface="Roboto Light" panose="02000000000000000000" pitchFamily="2" charset="0"/>
              </a:rPr>
              <a:t>mortalité</a:t>
            </a:r>
            <a:r>
              <a:rPr lang="it-IT" sz="2400" b="1" dirty="0">
                <a:solidFill>
                  <a:srgbClr val="1A334C"/>
                </a:solidFill>
                <a:latin typeface="Roboto Light" panose="02000000000000000000" pitchFamily="2" charset="0"/>
                <a:ea typeface="Roboto Light" panose="02000000000000000000" pitchFamily="2" charset="0"/>
              </a:rPr>
              <a:t> </a:t>
            </a:r>
            <a:r>
              <a:rPr lang="it-IT" sz="2000" dirty="0">
                <a:solidFill>
                  <a:srgbClr val="1A334C"/>
                </a:solidFill>
                <a:latin typeface="Roboto Light" panose="02000000000000000000" pitchFamily="2" charset="0"/>
                <a:ea typeface="Roboto Light" panose="02000000000000000000" pitchFamily="2" charset="0"/>
              </a:rPr>
              <a:t>(plus de 10 </a:t>
            </a:r>
            <a:r>
              <a:rPr lang="it-IT" sz="2000" dirty="0" err="1">
                <a:solidFill>
                  <a:srgbClr val="1A334C"/>
                </a:solidFill>
                <a:latin typeface="Roboto Light" panose="02000000000000000000" pitchFamily="2" charset="0"/>
                <a:ea typeface="Roboto Light" panose="02000000000000000000" pitchFamily="2" charset="0"/>
              </a:rPr>
              <a:t>millions</a:t>
            </a:r>
            <a:r>
              <a:rPr lang="it-IT" sz="2000" dirty="0">
                <a:solidFill>
                  <a:srgbClr val="1A334C"/>
                </a:solidFill>
                <a:latin typeface="Roboto Light" panose="02000000000000000000" pitchFamily="2" charset="0"/>
                <a:ea typeface="Roboto Light" panose="02000000000000000000" pitchFamily="2" charset="0"/>
              </a:rPr>
              <a:t> </a:t>
            </a:r>
            <a:r>
              <a:rPr lang="it-IT" sz="2000" dirty="0" err="1">
                <a:solidFill>
                  <a:srgbClr val="1A334C"/>
                </a:solidFill>
                <a:latin typeface="Roboto Light" panose="02000000000000000000" pitchFamily="2" charset="0"/>
                <a:ea typeface="Roboto Light" panose="02000000000000000000" pitchFamily="2" charset="0"/>
              </a:rPr>
              <a:t>décès</a:t>
            </a:r>
            <a:r>
              <a:rPr lang="it-IT" sz="2000" dirty="0">
                <a:solidFill>
                  <a:srgbClr val="1A334C"/>
                </a:solidFill>
                <a:latin typeface="Roboto Light" panose="02000000000000000000" pitchFamily="2" charset="0"/>
                <a:ea typeface="Roboto Light" panose="02000000000000000000" pitchFamily="2" charset="0"/>
              </a:rPr>
              <a:t>/an)</a:t>
            </a:r>
          </a:p>
          <a:p>
            <a:pPr marL="342900" indent="-342900">
              <a:spcBef>
                <a:spcPts val="1200"/>
              </a:spcBef>
              <a:buFontTx/>
              <a:buChar char="-"/>
            </a:pPr>
            <a:r>
              <a:rPr lang="it-IT" sz="2000" dirty="0" err="1">
                <a:solidFill>
                  <a:srgbClr val="1A334C"/>
                </a:solidFill>
                <a:latin typeface="Roboto Light" panose="02000000000000000000" pitchFamily="2" charset="0"/>
                <a:ea typeface="Roboto Light" panose="02000000000000000000" pitchFamily="2" charset="0"/>
              </a:rPr>
              <a:t>Emergence</a:t>
            </a:r>
            <a:r>
              <a:rPr lang="it-IT" sz="2000" dirty="0">
                <a:solidFill>
                  <a:srgbClr val="1A334C"/>
                </a:solidFill>
                <a:latin typeface="Roboto Light" panose="02000000000000000000" pitchFamily="2" charset="0"/>
                <a:ea typeface="Roboto Light" panose="02000000000000000000" pitchFamily="2" charset="0"/>
              </a:rPr>
              <a:t> de </a:t>
            </a:r>
            <a:r>
              <a:rPr lang="it-IT" sz="2000" dirty="0" err="1">
                <a:solidFill>
                  <a:srgbClr val="1A334C"/>
                </a:solidFill>
                <a:latin typeface="Roboto Light" panose="02000000000000000000" pitchFamily="2" charset="0"/>
                <a:ea typeface="Roboto Light" panose="02000000000000000000" pitchFamily="2" charset="0"/>
              </a:rPr>
              <a:t>nouvelles</a:t>
            </a:r>
            <a:r>
              <a:rPr lang="it-IT" sz="2000" dirty="0">
                <a:solidFill>
                  <a:srgbClr val="1A334C"/>
                </a:solidFill>
                <a:latin typeface="Roboto Light" panose="02000000000000000000" pitchFamily="2" charset="0"/>
                <a:ea typeface="Roboto Light" panose="02000000000000000000" pitchFamily="2" charset="0"/>
              </a:rPr>
              <a:t> </a:t>
            </a:r>
            <a:r>
              <a:rPr lang="it-IT" sz="2000" dirty="0" err="1">
                <a:solidFill>
                  <a:srgbClr val="1A334C"/>
                </a:solidFill>
                <a:latin typeface="Roboto Light" panose="02000000000000000000" pitchFamily="2" charset="0"/>
                <a:ea typeface="Roboto Light" panose="02000000000000000000" pitchFamily="2" charset="0"/>
              </a:rPr>
              <a:t>maladies</a:t>
            </a:r>
            <a:r>
              <a:rPr lang="it-IT" sz="2000" dirty="0">
                <a:solidFill>
                  <a:srgbClr val="1A334C"/>
                </a:solidFill>
                <a:latin typeface="Roboto Light" panose="02000000000000000000" pitchFamily="2" charset="0"/>
                <a:ea typeface="Roboto Light" panose="02000000000000000000" pitchFamily="2" charset="0"/>
              </a:rPr>
              <a:t> </a:t>
            </a:r>
            <a:r>
              <a:rPr lang="it-IT" sz="2000" dirty="0" err="1">
                <a:solidFill>
                  <a:srgbClr val="1A334C"/>
                </a:solidFill>
                <a:latin typeface="Roboto Light" panose="02000000000000000000" pitchFamily="2" charset="0"/>
                <a:ea typeface="Roboto Light" panose="02000000000000000000" pitchFamily="2" charset="0"/>
              </a:rPr>
              <a:t>infectieuses</a:t>
            </a:r>
            <a:r>
              <a:rPr lang="it-IT" sz="2000" dirty="0">
                <a:solidFill>
                  <a:srgbClr val="1A334C"/>
                </a:solidFill>
                <a:latin typeface="Roboto Light" panose="02000000000000000000" pitchFamily="2" charset="0"/>
                <a:ea typeface="Roboto Light" panose="02000000000000000000" pitchFamily="2" charset="0"/>
              </a:rPr>
              <a:t>,</a:t>
            </a:r>
            <a:r>
              <a:rPr lang="it-IT" sz="2000" dirty="0">
                <a:solidFill>
                  <a:srgbClr val="001B2E"/>
                </a:solidFill>
                <a:latin typeface="Roboto Light" panose="02000000000000000000" pitchFamily="2" charset="0"/>
                <a:ea typeface="Roboto Light" panose="02000000000000000000" pitchFamily="2" charset="0"/>
              </a:rPr>
              <a:t> </a:t>
            </a:r>
            <a:r>
              <a:rPr lang="it-IT" sz="2000" dirty="0" err="1">
                <a:solidFill>
                  <a:srgbClr val="001B2E"/>
                </a:solidFill>
                <a:latin typeface="Roboto Light" panose="02000000000000000000" pitchFamily="2" charset="0"/>
                <a:ea typeface="Roboto Light" panose="02000000000000000000" pitchFamily="2" charset="0"/>
              </a:rPr>
              <a:t>réémergence</a:t>
            </a:r>
            <a:r>
              <a:rPr lang="it-IT" sz="2000" dirty="0">
                <a:solidFill>
                  <a:srgbClr val="001B2E"/>
                </a:solidFill>
                <a:latin typeface="Roboto Light" panose="02000000000000000000" pitchFamily="2" charset="0"/>
                <a:ea typeface="Roboto Light" panose="02000000000000000000" pitchFamily="2" charset="0"/>
              </a:rPr>
              <a:t> de </a:t>
            </a:r>
            <a:r>
              <a:rPr lang="it-IT" sz="2000" dirty="0" err="1">
                <a:solidFill>
                  <a:srgbClr val="001B2E"/>
                </a:solidFill>
                <a:latin typeface="Roboto Light" panose="02000000000000000000" pitchFamily="2" charset="0"/>
                <a:ea typeface="Roboto Light" panose="02000000000000000000" pitchFamily="2" charset="0"/>
              </a:rPr>
              <a:t>maladies</a:t>
            </a:r>
            <a:r>
              <a:rPr lang="it-IT" sz="2000" dirty="0">
                <a:solidFill>
                  <a:srgbClr val="001B2E"/>
                </a:solidFill>
                <a:latin typeface="Roboto Light" panose="02000000000000000000" pitchFamily="2" charset="0"/>
                <a:ea typeface="Roboto Light" panose="02000000000000000000" pitchFamily="2" charset="0"/>
              </a:rPr>
              <a:t> à cause de l’</a:t>
            </a:r>
            <a:r>
              <a:rPr lang="it-IT" sz="2000" dirty="0" err="1">
                <a:solidFill>
                  <a:srgbClr val="001B2E"/>
                </a:solidFill>
                <a:latin typeface="Roboto Light" panose="02000000000000000000" pitchFamily="2" charset="0"/>
                <a:ea typeface="Roboto Light" panose="02000000000000000000" pitchFamily="2" charset="0"/>
              </a:rPr>
              <a:t>antibiorésistance</a:t>
            </a:r>
            <a:r>
              <a:rPr lang="it-IT" sz="2000" dirty="0">
                <a:solidFill>
                  <a:srgbClr val="001B2E"/>
                </a:solidFill>
                <a:latin typeface="Roboto Light" panose="02000000000000000000" pitchFamily="2" charset="0"/>
                <a:ea typeface="Roboto Light" panose="02000000000000000000" pitchFamily="2" charset="0"/>
              </a:rPr>
              <a:t> </a:t>
            </a:r>
            <a:r>
              <a:rPr lang="it-IT" sz="2000" dirty="0" err="1">
                <a:solidFill>
                  <a:srgbClr val="001B2E"/>
                </a:solidFill>
                <a:latin typeface="Roboto Light" panose="02000000000000000000" pitchFamily="2" charset="0"/>
                <a:ea typeface="Roboto Light" panose="02000000000000000000" pitchFamily="2" charset="0"/>
              </a:rPr>
              <a:t>ou</a:t>
            </a:r>
            <a:r>
              <a:rPr lang="it-IT" sz="2000" dirty="0">
                <a:solidFill>
                  <a:srgbClr val="001B2E"/>
                </a:solidFill>
                <a:latin typeface="Roboto Light" panose="02000000000000000000" pitchFamily="2" charset="0"/>
                <a:ea typeface="Roboto Light" panose="02000000000000000000" pitchFamily="2" charset="0"/>
              </a:rPr>
              <a:t> de l’</a:t>
            </a:r>
            <a:r>
              <a:rPr lang="it-IT" sz="2000" dirty="0" err="1">
                <a:solidFill>
                  <a:srgbClr val="001B2E"/>
                </a:solidFill>
                <a:latin typeface="Roboto Light" panose="02000000000000000000" pitchFamily="2" charset="0"/>
                <a:ea typeface="Roboto Light" panose="02000000000000000000" pitchFamily="2" charset="0"/>
              </a:rPr>
              <a:t>échappement</a:t>
            </a:r>
            <a:r>
              <a:rPr lang="it-IT" sz="2000" dirty="0">
                <a:solidFill>
                  <a:srgbClr val="001B2E"/>
                </a:solidFill>
                <a:latin typeface="Roboto Light" panose="02000000000000000000" pitchFamily="2" charset="0"/>
                <a:ea typeface="Roboto Light" panose="02000000000000000000" pitchFamily="2" charset="0"/>
              </a:rPr>
              <a:t> </a:t>
            </a:r>
            <a:r>
              <a:rPr lang="it-IT" sz="2000" dirty="0" err="1">
                <a:solidFill>
                  <a:srgbClr val="001B2E"/>
                </a:solidFill>
                <a:latin typeface="Roboto Light" panose="02000000000000000000" pitchFamily="2" charset="0"/>
                <a:ea typeface="Roboto Light" panose="02000000000000000000" pitchFamily="2" charset="0"/>
              </a:rPr>
              <a:t>vaccinal</a:t>
            </a:r>
            <a:r>
              <a:rPr lang="it-IT" sz="2000" dirty="0">
                <a:solidFill>
                  <a:srgbClr val="001B2E"/>
                </a:solidFill>
                <a:latin typeface="Roboto Light" panose="02000000000000000000" pitchFamily="2" charset="0"/>
                <a:ea typeface="Roboto Light" panose="02000000000000000000" pitchFamily="2" charset="0"/>
              </a:rPr>
              <a:t> </a:t>
            </a:r>
          </a:p>
          <a:p>
            <a:pPr marL="342900" indent="-342900">
              <a:spcBef>
                <a:spcPts val="1200"/>
              </a:spcBef>
              <a:buFontTx/>
              <a:buChar char="-"/>
            </a:pPr>
            <a:r>
              <a:rPr lang="it-IT" sz="2000" dirty="0" err="1">
                <a:solidFill>
                  <a:srgbClr val="001B2E"/>
                </a:solidFill>
                <a:latin typeface="Roboto Light" panose="02000000000000000000" pitchFamily="2" charset="0"/>
                <a:ea typeface="Roboto Light" panose="02000000000000000000" pitchFamily="2" charset="0"/>
              </a:rPr>
              <a:t>Fréquence</a:t>
            </a:r>
            <a:r>
              <a:rPr lang="it-IT" sz="2000" dirty="0">
                <a:solidFill>
                  <a:srgbClr val="001B2E"/>
                </a:solidFill>
                <a:latin typeface="Roboto Light" panose="02000000000000000000" pitchFamily="2" charset="0"/>
                <a:ea typeface="Roboto Light" panose="02000000000000000000" pitchFamily="2" charset="0"/>
              </a:rPr>
              <a:t> et </a:t>
            </a:r>
            <a:r>
              <a:rPr lang="it-IT" sz="2000" dirty="0" err="1">
                <a:solidFill>
                  <a:srgbClr val="001B2E"/>
                </a:solidFill>
                <a:latin typeface="Roboto Light" panose="02000000000000000000" pitchFamily="2" charset="0"/>
                <a:ea typeface="Roboto Light" panose="02000000000000000000" pitchFamily="2" charset="0"/>
              </a:rPr>
              <a:t>ampleur</a:t>
            </a:r>
            <a:r>
              <a:rPr lang="it-IT" sz="2000" dirty="0">
                <a:solidFill>
                  <a:srgbClr val="001B2E"/>
                </a:solidFill>
                <a:latin typeface="Roboto Light" panose="02000000000000000000" pitchFamily="2" charset="0"/>
                <a:ea typeface="Roboto Light" panose="02000000000000000000" pitchFamily="2" charset="0"/>
              </a:rPr>
              <a:t> </a:t>
            </a:r>
            <a:r>
              <a:rPr lang="it-IT" sz="2000" dirty="0" err="1">
                <a:solidFill>
                  <a:srgbClr val="001B2E"/>
                </a:solidFill>
                <a:latin typeface="Roboto Light" panose="02000000000000000000" pitchFamily="2" charset="0"/>
                <a:ea typeface="Roboto Light" panose="02000000000000000000" pitchFamily="2" charset="0"/>
              </a:rPr>
              <a:t>des</a:t>
            </a:r>
            <a:r>
              <a:rPr lang="it-IT" sz="2000" dirty="0">
                <a:solidFill>
                  <a:srgbClr val="001B2E"/>
                </a:solidFill>
                <a:latin typeface="Roboto Light" panose="02000000000000000000" pitchFamily="2" charset="0"/>
                <a:ea typeface="Roboto Light" panose="02000000000000000000" pitchFamily="2" charset="0"/>
              </a:rPr>
              <a:t> </a:t>
            </a:r>
            <a:r>
              <a:rPr lang="it-IT" sz="2000" dirty="0" err="1">
                <a:solidFill>
                  <a:srgbClr val="001B2E"/>
                </a:solidFill>
                <a:latin typeface="Roboto Light" panose="02000000000000000000" pitchFamily="2" charset="0"/>
                <a:ea typeface="Roboto Light" panose="02000000000000000000" pitchFamily="2" charset="0"/>
              </a:rPr>
              <a:t>épidémies</a:t>
            </a:r>
            <a:endParaRPr lang="it-IT" sz="2000" dirty="0">
              <a:solidFill>
                <a:srgbClr val="001B2E"/>
              </a:solidFill>
              <a:latin typeface="Roboto Light" panose="02000000000000000000" pitchFamily="2" charset="0"/>
              <a:ea typeface="Roboto Light" panose="02000000000000000000" pitchFamily="2" charset="0"/>
            </a:endParaRPr>
          </a:p>
          <a:p>
            <a:pPr>
              <a:spcBef>
                <a:spcPts val="1200"/>
              </a:spcBef>
            </a:pPr>
            <a:r>
              <a:rPr lang="it-IT" sz="2400" dirty="0">
                <a:solidFill>
                  <a:srgbClr val="3BB5C0"/>
                </a:solidFill>
                <a:latin typeface="Roboto Light" panose="02000000000000000000" pitchFamily="2" charset="0"/>
                <a:ea typeface="Roboto Light" panose="02000000000000000000" pitchFamily="2" charset="0"/>
              </a:rPr>
              <a:t>&gt; </a:t>
            </a:r>
            <a:r>
              <a:rPr lang="it-IT" sz="2400" b="1" dirty="0" err="1">
                <a:solidFill>
                  <a:srgbClr val="1A334C"/>
                </a:solidFill>
                <a:latin typeface="Roboto Light" panose="02000000000000000000" pitchFamily="2" charset="0"/>
                <a:ea typeface="Roboto Light" panose="02000000000000000000" pitchFamily="2" charset="0"/>
              </a:rPr>
              <a:t>Les</a:t>
            </a:r>
            <a:r>
              <a:rPr lang="it-IT" sz="2400" b="1" dirty="0">
                <a:solidFill>
                  <a:srgbClr val="1A334C"/>
                </a:solidFill>
                <a:latin typeface="Roboto Light" panose="02000000000000000000" pitchFamily="2" charset="0"/>
                <a:ea typeface="Roboto Light" panose="02000000000000000000" pitchFamily="2" charset="0"/>
              </a:rPr>
              <a:t> </a:t>
            </a:r>
            <a:r>
              <a:rPr lang="it-IT" sz="2400" b="1" dirty="0" err="1">
                <a:solidFill>
                  <a:srgbClr val="1A334C"/>
                </a:solidFill>
                <a:latin typeface="Roboto Light" panose="02000000000000000000" pitchFamily="2" charset="0"/>
                <a:ea typeface="Roboto Light" panose="02000000000000000000" pitchFamily="2" charset="0"/>
              </a:rPr>
              <a:t>maladies</a:t>
            </a:r>
            <a:r>
              <a:rPr lang="it-IT" sz="2400" b="1" dirty="0">
                <a:solidFill>
                  <a:srgbClr val="1A334C"/>
                </a:solidFill>
                <a:latin typeface="Roboto Light" panose="02000000000000000000" pitchFamily="2" charset="0"/>
                <a:ea typeface="Roboto Light" panose="02000000000000000000" pitchFamily="2" charset="0"/>
              </a:rPr>
              <a:t> </a:t>
            </a:r>
            <a:r>
              <a:rPr lang="it-IT" sz="2400" b="1" dirty="0" err="1">
                <a:solidFill>
                  <a:srgbClr val="1A334C"/>
                </a:solidFill>
                <a:latin typeface="Roboto Light" panose="02000000000000000000" pitchFamily="2" charset="0"/>
                <a:ea typeface="Roboto Light" panose="02000000000000000000" pitchFamily="2" charset="0"/>
              </a:rPr>
              <a:t>infectieuses</a:t>
            </a:r>
            <a:r>
              <a:rPr lang="it-IT" sz="2400" b="1" dirty="0">
                <a:solidFill>
                  <a:srgbClr val="1A334C"/>
                </a:solidFill>
                <a:latin typeface="Roboto Light" panose="02000000000000000000" pitchFamily="2" charset="0"/>
                <a:ea typeface="Roboto Light" panose="02000000000000000000" pitchFamily="2" charset="0"/>
              </a:rPr>
              <a:t>, un </a:t>
            </a:r>
            <a:r>
              <a:rPr lang="it-IT" sz="2400" b="1" dirty="0" err="1">
                <a:solidFill>
                  <a:srgbClr val="1A334C"/>
                </a:solidFill>
                <a:latin typeface="Roboto Light" panose="02000000000000000000" pitchFamily="2" charset="0"/>
                <a:ea typeface="Roboto Light" panose="02000000000000000000" pitchFamily="2" charset="0"/>
              </a:rPr>
              <a:t>problème</a:t>
            </a:r>
            <a:r>
              <a:rPr lang="it-IT" sz="2400" b="1" dirty="0">
                <a:solidFill>
                  <a:srgbClr val="1A334C"/>
                </a:solidFill>
                <a:latin typeface="Roboto Light" panose="02000000000000000000" pitchFamily="2" charset="0"/>
                <a:ea typeface="Roboto Light" panose="02000000000000000000" pitchFamily="2" charset="0"/>
              </a:rPr>
              <a:t> </a:t>
            </a:r>
            <a:r>
              <a:rPr lang="it-IT" sz="2400" b="1" dirty="0" err="1">
                <a:solidFill>
                  <a:srgbClr val="1A334C"/>
                </a:solidFill>
                <a:latin typeface="Roboto Light" panose="02000000000000000000" pitchFamily="2" charset="0"/>
                <a:ea typeface="Roboto Light" panose="02000000000000000000" pitchFamily="2" charset="0"/>
              </a:rPr>
              <a:t>One</a:t>
            </a:r>
            <a:r>
              <a:rPr lang="it-IT" sz="2400" b="1" dirty="0">
                <a:solidFill>
                  <a:srgbClr val="1A334C"/>
                </a:solidFill>
                <a:latin typeface="Roboto Light" panose="02000000000000000000" pitchFamily="2" charset="0"/>
                <a:ea typeface="Roboto Light" panose="02000000000000000000" pitchFamily="2" charset="0"/>
              </a:rPr>
              <a:t> </a:t>
            </a:r>
            <a:r>
              <a:rPr lang="it-IT" sz="2400" b="1" dirty="0" err="1">
                <a:solidFill>
                  <a:srgbClr val="1A334C"/>
                </a:solidFill>
                <a:latin typeface="Roboto Light" panose="02000000000000000000" pitchFamily="2" charset="0"/>
                <a:ea typeface="Roboto Light" panose="02000000000000000000" pitchFamily="2" charset="0"/>
              </a:rPr>
              <a:t>Health</a:t>
            </a:r>
            <a:endParaRPr lang="it-IT" sz="2400" b="1" dirty="0">
              <a:solidFill>
                <a:srgbClr val="1A334C"/>
              </a:solidFill>
              <a:latin typeface="Roboto Light" panose="02000000000000000000" pitchFamily="2" charset="0"/>
              <a:ea typeface="Roboto Light" panose="02000000000000000000" pitchFamily="2" charset="0"/>
            </a:endParaRPr>
          </a:p>
          <a:p>
            <a:pPr marL="342900" indent="-342900">
              <a:spcBef>
                <a:spcPts val="1200"/>
              </a:spcBef>
              <a:buFont typeface="Wingdings" pitchFamily="2" charset="2"/>
              <a:buChar char="Ø"/>
            </a:pPr>
            <a:endParaRPr lang="it-IT" sz="2400" dirty="0">
              <a:solidFill>
                <a:srgbClr val="1A334C"/>
              </a:solidFill>
              <a:latin typeface="Roboto Light" panose="02000000000000000000" pitchFamily="2" charset="0"/>
              <a:ea typeface="Roboto Light" panose="02000000000000000000" pitchFamily="2" charset="0"/>
            </a:endParaRPr>
          </a:p>
          <a:p>
            <a:pPr marL="342900" indent="-342900">
              <a:spcBef>
                <a:spcPts val="1200"/>
              </a:spcBef>
              <a:buFont typeface="Wingdings" pitchFamily="2" charset="2"/>
              <a:buChar char="Ø"/>
            </a:pPr>
            <a:r>
              <a:rPr lang="it-IT" sz="2400" b="1" dirty="0">
                <a:solidFill>
                  <a:srgbClr val="1A334C"/>
                </a:solidFill>
                <a:latin typeface="Roboto Light" panose="02000000000000000000" pitchFamily="2" charset="0"/>
                <a:ea typeface="Roboto Light" panose="02000000000000000000" pitchFamily="2" charset="0"/>
              </a:rPr>
              <a:t>Le </a:t>
            </a:r>
            <a:r>
              <a:rPr lang="it-IT" sz="2400" b="1" dirty="0" err="1">
                <a:solidFill>
                  <a:srgbClr val="1A334C"/>
                </a:solidFill>
                <a:latin typeface="Roboto Light" panose="02000000000000000000" pitchFamily="2" charset="0"/>
                <a:ea typeface="Roboto Light" panose="02000000000000000000" pitchFamily="2" charset="0"/>
              </a:rPr>
              <a:t>défi</a:t>
            </a:r>
            <a:r>
              <a:rPr lang="it-IT" sz="2400" b="1" dirty="0">
                <a:solidFill>
                  <a:srgbClr val="1A334C"/>
                </a:solidFill>
                <a:latin typeface="Roboto Light" panose="02000000000000000000" pitchFamily="2" charset="0"/>
                <a:ea typeface="Roboto Light" panose="02000000000000000000" pitchFamily="2" charset="0"/>
              </a:rPr>
              <a:t> à </a:t>
            </a:r>
            <a:r>
              <a:rPr lang="it-IT" sz="2400" b="1" dirty="0" err="1">
                <a:solidFill>
                  <a:srgbClr val="1A334C"/>
                </a:solidFill>
                <a:latin typeface="Roboto Light" panose="02000000000000000000" pitchFamily="2" charset="0"/>
                <a:ea typeface="Roboto Light" panose="02000000000000000000" pitchFamily="2" charset="0"/>
              </a:rPr>
              <a:t>relever</a:t>
            </a:r>
            <a:r>
              <a:rPr lang="fr-FR" sz="2400" dirty="0"/>
              <a:t> </a:t>
            </a:r>
          </a:p>
          <a:p>
            <a:pPr>
              <a:spcBef>
                <a:spcPts val="1200"/>
              </a:spcBef>
            </a:pPr>
            <a:r>
              <a:rPr lang="fr-FR" sz="2400" dirty="0">
                <a:solidFill>
                  <a:srgbClr val="1A334C"/>
                </a:solidFill>
              </a:rPr>
              <a:t>Comprendre les boucles d’adaptation à toutes les échelles, du pathogène aux sociétés humaines dans leur environnement, qui régissent la dynamique d’émergence et d’évolution des maladies infectieuses</a:t>
            </a:r>
            <a:endParaRPr lang="it-IT" sz="2400" b="1" dirty="0">
              <a:solidFill>
                <a:srgbClr val="1A334C"/>
              </a:solidFill>
              <a:latin typeface="Roboto Light" panose="02000000000000000000" pitchFamily="2" charset="0"/>
              <a:ea typeface="Roboto Light" panose="02000000000000000000" pitchFamily="2" charset="0"/>
            </a:endParaRPr>
          </a:p>
        </p:txBody>
      </p:sp>
      <p:sp>
        <p:nvSpPr>
          <p:cNvPr id="7" name="ZoneTexte 6">
            <a:extLst>
              <a:ext uri="{FF2B5EF4-FFF2-40B4-BE49-F238E27FC236}">
                <a16:creationId xmlns:a16="http://schemas.microsoft.com/office/drawing/2014/main" id="{3FB6CDA8-6F48-43F7-B868-25E0A372B189}"/>
              </a:ext>
            </a:extLst>
          </p:cNvPr>
          <p:cNvSpPr txBox="1"/>
          <p:nvPr/>
        </p:nvSpPr>
        <p:spPr>
          <a:xfrm>
            <a:off x="259544" y="105539"/>
            <a:ext cx="12593640" cy="1107996"/>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enjeux de l’atelier Adaptation et évolution des maladies infectieuses </a:t>
            </a:r>
          </a:p>
          <a:p>
            <a:endParaRPr lang="fr-FR" sz="2200" dirty="0">
              <a:solidFill>
                <a:srgbClr val="001B2E"/>
              </a:solidFill>
              <a:latin typeface="Roboto Black" panose="02000000000000000000" pitchFamily="2" charset="0"/>
              <a:ea typeface="Roboto Black" panose="02000000000000000000" pitchFamily="2" charset="0"/>
            </a:endParaRPr>
          </a:p>
          <a:p>
            <a:endParaRPr lang="fr-FR" sz="2200" dirty="0">
              <a:solidFill>
                <a:srgbClr val="001B2E"/>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584979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CFA0F6B-BE2B-7442-9024-84DEFB40BE64}"/>
              </a:ext>
            </a:extLst>
          </p:cNvPr>
          <p:cNvSpPr>
            <a:spLocks/>
          </p:cNvSpPr>
          <p:nvPr/>
        </p:nvSpPr>
        <p:spPr bwMode="auto">
          <a:xfrm>
            <a:off x="3436201" y="3312470"/>
            <a:ext cx="3205888" cy="1663751"/>
          </a:xfrm>
          <a:custGeom>
            <a:avLst/>
            <a:gdLst>
              <a:gd name="T0" fmla="*/ 2234 w 2416"/>
              <a:gd name="T1" fmla="*/ 758 h 1260"/>
              <a:gd name="T2" fmla="*/ 2122 w 2416"/>
              <a:gd name="T3" fmla="*/ 878 h 1260"/>
              <a:gd name="T4" fmla="*/ 1992 w 2416"/>
              <a:gd name="T5" fmla="*/ 972 h 1260"/>
              <a:gd name="T6" fmla="*/ 1848 w 2416"/>
              <a:gd name="T7" fmla="*/ 1040 h 1260"/>
              <a:gd name="T8" fmla="*/ 1696 w 2416"/>
              <a:gd name="T9" fmla="*/ 1080 h 1260"/>
              <a:gd name="T10" fmla="*/ 1538 w 2416"/>
              <a:gd name="T11" fmla="*/ 1092 h 1260"/>
              <a:gd name="T12" fmla="*/ 1378 w 2416"/>
              <a:gd name="T13" fmla="*/ 1074 h 1260"/>
              <a:gd name="T14" fmla="*/ 1224 w 2416"/>
              <a:gd name="T15" fmla="*/ 1026 h 1260"/>
              <a:gd name="T16" fmla="*/ 1130 w 2416"/>
              <a:gd name="T17" fmla="*/ 1014 h 1260"/>
              <a:gd name="T18" fmla="*/ 1046 w 2416"/>
              <a:gd name="T19" fmla="*/ 1104 h 1260"/>
              <a:gd name="T20" fmla="*/ 950 w 2416"/>
              <a:gd name="T21" fmla="*/ 1174 h 1260"/>
              <a:gd name="T22" fmla="*/ 842 w 2416"/>
              <a:gd name="T23" fmla="*/ 1224 h 1260"/>
              <a:gd name="T24" fmla="*/ 728 w 2416"/>
              <a:gd name="T25" fmla="*/ 1252 h 1260"/>
              <a:gd name="T26" fmla="*/ 610 w 2416"/>
              <a:gd name="T27" fmla="*/ 1260 h 1260"/>
              <a:gd name="T28" fmla="*/ 492 w 2416"/>
              <a:gd name="T29" fmla="*/ 1246 h 1260"/>
              <a:gd name="T30" fmla="*/ 376 w 2416"/>
              <a:gd name="T31" fmla="*/ 1208 h 1260"/>
              <a:gd name="T32" fmla="*/ 294 w 2416"/>
              <a:gd name="T33" fmla="*/ 1164 h 1260"/>
              <a:gd name="T34" fmla="*/ 194 w 2416"/>
              <a:gd name="T35" fmla="*/ 1084 h 1260"/>
              <a:gd name="T36" fmla="*/ 114 w 2416"/>
              <a:gd name="T37" fmla="*/ 990 h 1260"/>
              <a:gd name="T38" fmla="*/ 54 w 2416"/>
              <a:gd name="T39" fmla="*/ 884 h 1260"/>
              <a:gd name="T40" fmla="*/ 16 w 2416"/>
              <a:gd name="T41" fmla="*/ 770 h 1260"/>
              <a:gd name="T42" fmla="*/ 0 w 2416"/>
              <a:gd name="T43" fmla="*/ 650 h 1260"/>
              <a:gd name="T44" fmla="*/ 8 w 2416"/>
              <a:gd name="T45" fmla="*/ 528 h 1260"/>
              <a:gd name="T46" fmla="*/ 40 w 2416"/>
              <a:gd name="T47" fmla="*/ 408 h 1260"/>
              <a:gd name="T48" fmla="*/ 98 w 2416"/>
              <a:gd name="T49" fmla="*/ 294 h 1260"/>
              <a:gd name="T50" fmla="*/ 186 w 2416"/>
              <a:gd name="T51" fmla="*/ 184 h 1260"/>
              <a:gd name="T52" fmla="*/ 332 w 2416"/>
              <a:gd name="T53" fmla="*/ 76 h 1260"/>
              <a:gd name="T54" fmla="*/ 500 w 2416"/>
              <a:gd name="T55" fmla="*/ 14 h 1260"/>
              <a:gd name="T56" fmla="*/ 678 w 2416"/>
              <a:gd name="T57" fmla="*/ 2 h 1260"/>
              <a:gd name="T58" fmla="*/ 722 w 2416"/>
              <a:gd name="T59" fmla="*/ 6 h 1260"/>
              <a:gd name="T60" fmla="*/ 764 w 2416"/>
              <a:gd name="T61" fmla="*/ 192 h 1260"/>
              <a:gd name="T62" fmla="*/ 844 w 2416"/>
              <a:gd name="T63" fmla="*/ 366 h 1260"/>
              <a:gd name="T64" fmla="*/ 964 w 2416"/>
              <a:gd name="T65" fmla="*/ 520 h 1260"/>
              <a:gd name="T66" fmla="*/ 1120 w 2416"/>
              <a:gd name="T67" fmla="*/ 646 h 1260"/>
              <a:gd name="T68" fmla="*/ 1236 w 2416"/>
              <a:gd name="T69" fmla="*/ 708 h 1260"/>
              <a:gd name="T70" fmla="*/ 1398 w 2416"/>
              <a:gd name="T71" fmla="*/ 760 h 1260"/>
              <a:gd name="T72" fmla="*/ 1564 w 2416"/>
              <a:gd name="T73" fmla="*/ 780 h 1260"/>
              <a:gd name="T74" fmla="*/ 1728 w 2416"/>
              <a:gd name="T75" fmla="*/ 766 h 1260"/>
              <a:gd name="T76" fmla="*/ 1888 w 2416"/>
              <a:gd name="T77" fmla="*/ 722 h 1260"/>
              <a:gd name="T78" fmla="*/ 2036 w 2416"/>
              <a:gd name="T79" fmla="*/ 648 h 1260"/>
              <a:gd name="T80" fmla="*/ 2170 w 2416"/>
              <a:gd name="T81" fmla="*/ 546 h 1260"/>
              <a:gd name="T82" fmla="*/ 2284 w 2416"/>
              <a:gd name="T83" fmla="*/ 414 h 1260"/>
              <a:gd name="T84" fmla="*/ 2340 w 2416"/>
              <a:gd name="T85" fmla="*/ 322 h 1260"/>
              <a:gd name="T86" fmla="*/ 2412 w 2416"/>
              <a:gd name="T87" fmla="*/ 144 h 1260"/>
              <a:gd name="T88" fmla="*/ 2416 w 2416"/>
              <a:gd name="T89" fmla="*/ 248 h 1260"/>
              <a:gd name="T90" fmla="*/ 2402 w 2416"/>
              <a:gd name="T91" fmla="*/ 388 h 1260"/>
              <a:gd name="T92" fmla="*/ 2364 w 2416"/>
              <a:gd name="T93" fmla="*/ 526 h 1260"/>
              <a:gd name="T94" fmla="*/ 2302 w 2416"/>
              <a:gd name="T95" fmla="*/ 65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6" h="1260">
                <a:moveTo>
                  <a:pt x="2282" y="690"/>
                </a:moveTo>
                <a:lnTo>
                  <a:pt x="2282" y="690"/>
                </a:lnTo>
                <a:lnTo>
                  <a:pt x="2258" y="726"/>
                </a:lnTo>
                <a:lnTo>
                  <a:pt x="2234" y="758"/>
                </a:lnTo>
                <a:lnTo>
                  <a:pt x="2208" y="792"/>
                </a:lnTo>
                <a:lnTo>
                  <a:pt x="2180" y="822"/>
                </a:lnTo>
                <a:lnTo>
                  <a:pt x="2152" y="850"/>
                </a:lnTo>
                <a:lnTo>
                  <a:pt x="2122" y="878"/>
                </a:lnTo>
                <a:lnTo>
                  <a:pt x="2090" y="904"/>
                </a:lnTo>
                <a:lnTo>
                  <a:pt x="2058" y="928"/>
                </a:lnTo>
                <a:lnTo>
                  <a:pt x="2026" y="952"/>
                </a:lnTo>
                <a:lnTo>
                  <a:pt x="1992" y="972"/>
                </a:lnTo>
                <a:lnTo>
                  <a:pt x="1956" y="992"/>
                </a:lnTo>
                <a:lnTo>
                  <a:pt x="1920" y="1010"/>
                </a:lnTo>
                <a:lnTo>
                  <a:pt x="1884" y="1026"/>
                </a:lnTo>
                <a:lnTo>
                  <a:pt x="1848" y="1040"/>
                </a:lnTo>
                <a:lnTo>
                  <a:pt x="1810" y="1052"/>
                </a:lnTo>
                <a:lnTo>
                  <a:pt x="1772" y="1064"/>
                </a:lnTo>
                <a:lnTo>
                  <a:pt x="1734" y="1072"/>
                </a:lnTo>
                <a:lnTo>
                  <a:pt x="1696" y="1080"/>
                </a:lnTo>
                <a:lnTo>
                  <a:pt x="1656" y="1086"/>
                </a:lnTo>
                <a:lnTo>
                  <a:pt x="1616" y="1090"/>
                </a:lnTo>
                <a:lnTo>
                  <a:pt x="1576" y="1092"/>
                </a:lnTo>
                <a:lnTo>
                  <a:pt x="1538" y="1092"/>
                </a:lnTo>
                <a:lnTo>
                  <a:pt x="1498" y="1090"/>
                </a:lnTo>
                <a:lnTo>
                  <a:pt x="1458" y="1086"/>
                </a:lnTo>
                <a:lnTo>
                  <a:pt x="1418" y="1080"/>
                </a:lnTo>
                <a:lnTo>
                  <a:pt x="1378" y="1074"/>
                </a:lnTo>
                <a:lnTo>
                  <a:pt x="1340" y="1064"/>
                </a:lnTo>
                <a:lnTo>
                  <a:pt x="1300" y="1054"/>
                </a:lnTo>
                <a:lnTo>
                  <a:pt x="1262" y="1040"/>
                </a:lnTo>
                <a:lnTo>
                  <a:pt x="1224" y="1026"/>
                </a:lnTo>
                <a:lnTo>
                  <a:pt x="1186" y="1008"/>
                </a:lnTo>
                <a:lnTo>
                  <a:pt x="1148" y="990"/>
                </a:lnTo>
                <a:lnTo>
                  <a:pt x="1148" y="990"/>
                </a:lnTo>
                <a:lnTo>
                  <a:pt x="1130" y="1014"/>
                </a:lnTo>
                <a:lnTo>
                  <a:pt x="1110" y="1038"/>
                </a:lnTo>
                <a:lnTo>
                  <a:pt x="1090" y="1062"/>
                </a:lnTo>
                <a:lnTo>
                  <a:pt x="1068" y="1084"/>
                </a:lnTo>
                <a:lnTo>
                  <a:pt x="1046" y="1104"/>
                </a:lnTo>
                <a:lnTo>
                  <a:pt x="1022" y="1124"/>
                </a:lnTo>
                <a:lnTo>
                  <a:pt x="1000" y="1142"/>
                </a:lnTo>
                <a:lnTo>
                  <a:pt x="974" y="1158"/>
                </a:lnTo>
                <a:lnTo>
                  <a:pt x="950" y="1174"/>
                </a:lnTo>
                <a:lnTo>
                  <a:pt x="924" y="1188"/>
                </a:lnTo>
                <a:lnTo>
                  <a:pt x="896" y="1202"/>
                </a:lnTo>
                <a:lnTo>
                  <a:pt x="870" y="1214"/>
                </a:lnTo>
                <a:lnTo>
                  <a:pt x="842" y="1224"/>
                </a:lnTo>
                <a:lnTo>
                  <a:pt x="814" y="1234"/>
                </a:lnTo>
                <a:lnTo>
                  <a:pt x="786" y="1242"/>
                </a:lnTo>
                <a:lnTo>
                  <a:pt x="756" y="1248"/>
                </a:lnTo>
                <a:lnTo>
                  <a:pt x="728" y="1252"/>
                </a:lnTo>
                <a:lnTo>
                  <a:pt x="698" y="1256"/>
                </a:lnTo>
                <a:lnTo>
                  <a:pt x="670" y="1260"/>
                </a:lnTo>
                <a:lnTo>
                  <a:pt x="640" y="1260"/>
                </a:lnTo>
                <a:lnTo>
                  <a:pt x="610" y="1260"/>
                </a:lnTo>
                <a:lnTo>
                  <a:pt x="580" y="1258"/>
                </a:lnTo>
                <a:lnTo>
                  <a:pt x="552" y="1256"/>
                </a:lnTo>
                <a:lnTo>
                  <a:pt x="522" y="1252"/>
                </a:lnTo>
                <a:lnTo>
                  <a:pt x="492" y="1246"/>
                </a:lnTo>
                <a:lnTo>
                  <a:pt x="464" y="1238"/>
                </a:lnTo>
                <a:lnTo>
                  <a:pt x="434" y="1230"/>
                </a:lnTo>
                <a:lnTo>
                  <a:pt x="406" y="1218"/>
                </a:lnTo>
                <a:lnTo>
                  <a:pt x="376" y="1208"/>
                </a:lnTo>
                <a:lnTo>
                  <a:pt x="348" y="1194"/>
                </a:lnTo>
                <a:lnTo>
                  <a:pt x="322" y="1180"/>
                </a:lnTo>
                <a:lnTo>
                  <a:pt x="294" y="1164"/>
                </a:lnTo>
                <a:lnTo>
                  <a:pt x="294" y="1164"/>
                </a:lnTo>
                <a:lnTo>
                  <a:pt x="268" y="1146"/>
                </a:lnTo>
                <a:lnTo>
                  <a:pt x="242" y="1126"/>
                </a:lnTo>
                <a:lnTo>
                  <a:pt x="216" y="1106"/>
                </a:lnTo>
                <a:lnTo>
                  <a:pt x="194" y="1084"/>
                </a:lnTo>
                <a:lnTo>
                  <a:pt x="172" y="1062"/>
                </a:lnTo>
                <a:lnTo>
                  <a:pt x="150" y="1040"/>
                </a:lnTo>
                <a:lnTo>
                  <a:pt x="132" y="1016"/>
                </a:lnTo>
                <a:lnTo>
                  <a:pt x="114" y="990"/>
                </a:lnTo>
                <a:lnTo>
                  <a:pt x="96" y="964"/>
                </a:lnTo>
                <a:lnTo>
                  <a:pt x="80" y="938"/>
                </a:lnTo>
                <a:lnTo>
                  <a:pt x="66" y="912"/>
                </a:lnTo>
                <a:lnTo>
                  <a:pt x="54" y="884"/>
                </a:lnTo>
                <a:lnTo>
                  <a:pt x="42" y="856"/>
                </a:lnTo>
                <a:lnTo>
                  <a:pt x="32" y="828"/>
                </a:lnTo>
                <a:lnTo>
                  <a:pt x="24" y="798"/>
                </a:lnTo>
                <a:lnTo>
                  <a:pt x="16" y="770"/>
                </a:lnTo>
                <a:lnTo>
                  <a:pt x="10" y="740"/>
                </a:lnTo>
                <a:lnTo>
                  <a:pt x="6" y="710"/>
                </a:lnTo>
                <a:lnTo>
                  <a:pt x="2" y="680"/>
                </a:lnTo>
                <a:lnTo>
                  <a:pt x="0" y="650"/>
                </a:lnTo>
                <a:lnTo>
                  <a:pt x="0" y="618"/>
                </a:lnTo>
                <a:lnTo>
                  <a:pt x="2" y="588"/>
                </a:lnTo>
                <a:lnTo>
                  <a:pt x="4" y="558"/>
                </a:lnTo>
                <a:lnTo>
                  <a:pt x="8" y="528"/>
                </a:lnTo>
                <a:lnTo>
                  <a:pt x="14" y="498"/>
                </a:lnTo>
                <a:lnTo>
                  <a:pt x="22" y="468"/>
                </a:lnTo>
                <a:lnTo>
                  <a:pt x="30" y="438"/>
                </a:lnTo>
                <a:lnTo>
                  <a:pt x="40" y="408"/>
                </a:lnTo>
                <a:lnTo>
                  <a:pt x="52" y="378"/>
                </a:lnTo>
                <a:lnTo>
                  <a:pt x="66" y="350"/>
                </a:lnTo>
                <a:lnTo>
                  <a:pt x="82" y="322"/>
                </a:lnTo>
                <a:lnTo>
                  <a:pt x="98" y="294"/>
                </a:lnTo>
                <a:lnTo>
                  <a:pt x="98" y="294"/>
                </a:lnTo>
                <a:lnTo>
                  <a:pt x="124" y="254"/>
                </a:lnTo>
                <a:lnTo>
                  <a:pt x="154" y="218"/>
                </a:lnTo>
                <a:lnTo>
                  <a:pt x="186" y="184"/>
                </a:lnTo>
                <a:lnTo>
                  <a:pt x="220" y="152"/>
                </a:lnTo>
                <a:lnTo>
                  <a:pt x="256" y="124"/>
                </a:lnTo>
                <a:lnTo>
                  <a:pt x="292" y="98"/>
                </a:lnTo>
                <a:lnTo>
                  <a:pt x="332" y="76"/>
                </a:lnTo>
                <a:lnTo>
                  <a:pt x="372" y="56"/>
                </a:lnTo>
                <a:lnTo>
                  <a:pt x="414" y="38"/>
                </a:lnTo>
                <a:lnTo>
                  <a:pt x="456" y="24"/>
                </a:lnTo>
                <a:lnTo>
                  <a:pt x="500" y="14"/>
                </a:lnTo>
                <a:lnTo>
                  <a:pt x="544" y="6"/>
                </a:lnTo>
                <a:lnTo>
                  <a:pt x="588" y="2"/>
                </a:lnTo>
                <a:lnTo>
                  <a:pt x="632" y="0"/>
                </a:lnTo>
                <a:lnTo>
                  <a:pt x="678" y="2"/>
                </a:lnTo>
                <a:lnTo>
                  <a:pt x="722" y="6"/>
                </a:lnTo>
                <a:lnTo>
                  <a:pt x="722" y="6"/>
                </a:lnTo>
                <a:lnTo>
                  <a:pt x="722" y="6"/>
                </a:lnTo>
                <a:lnTo>
                  <a:pt x="722" y="6"/>
                </a:lnTo>
                <a:lnTo>
                  <a:pt x="730" y="54"/>
                </a:lnTo>
                <a:lnTo>
                  <a:pt x="738" y="100"/>
                </a:lnTo>
                <a:lnTo>
                  <a:pt x="750" y="146"/>
                </a:lnTo>
                <a:lnTo>
                  <a:pt x="764" y="192"/>
                </a:lnTo>
                <a:lnTo>
                  <a:pt x="780" y="238"/>
                </a:lnTo>
                <a:lnTo>
                  <a:pt x="798" y="282"/>
                </a:lnTo>
                <a:lnTo>
                  <a:pt x="820" y="324"/>
                </a:lnTo>
                <a:lnTo>
                  <a:pt x="844" y="366"/>
                </a:lnTo>
                <a:lnTo>
                  <a:pt x="870" y="406"/>
                </a:lnTo>
                <a:lnTo>
                  <a:pt x="898" y="446"/>
                </a:lnTo>
                <a:lnTo>
                  <a:pt x="930" y="484"/>
                </a:lnTo>
                <a:lnTo>
                  <a:pt x="964" y="520"/>
                </a:lnTo>
                <a:lnTo>
                  <a:pt x="1000" y="554"/>
                </a:lnTo>
                <a:lnTo>
                  <a:pt x="1038" y="588"/>
                </a:lnTo>
                <a:lnTo>
                  <a:pt x="1078" y="618"/>
                </a:lnTo>
                <a:lnTo>
                  <a:pt x="1120" y="646"/>
                </a:lnTo>
                <a:lnTo>
                  <a:pt x="1120" y="646"/>
                </a:lnTo>
                <a:lnTo>
                  <a:pt x="1158" y="670"/>
                </a:lnTo>
                <a:lnTo>
                  <a:pt x="1196" y="690"/>
                </a:lnTo>
                <a:lnTo>
                  <a:pt x="1236" y="708"/>
                </a:lnTo>
                <a:lnTo>
                  <a:pt x="1276" y="724"/>
                </a:lnTo>
                <a:lnTo>
                  <a:pt x="1316" y="738"/>
                </a:lnTo>
                <a:lnTo>
                  <a:pt x="1358" y="750"/>
                </a:lnTo>
                <a:lnTo>
                  <a:pt x="1398" y="760"/>
                </a:lnTo>
                <a:lnTo>
                  <a:pt x="1440" y="768"/>
                </a:lnTo>
                <a:lnTo>
                  <a:pt x="1480" y="774"/>
                </a:lnTo>
                <a:lnTo>
                  <a:pt x="1522" y="778"/>
                </a:lnTo>
                <a:lnTo>
                  <a:pt x="1564" y="780"/>
                </a:lnTo>
                <a:lnTo>
                  <a:pt x="1606" y="780"/>
                </a:lnTo>
                <a:lnTo>
                  <a:pt x="1646" y="776"/>
                </a:lnTo>
                <a:lnTo>
                  <a:pt x="1688" y="772"/>
                </a:lnTo>
                <a:lnTo>
                  <a:pt x="1728" y="766"/>
                </a:lnTo>
                <a:lnTo>
                  <a:pt x="1770" y="758"/>
                </a:lnTo>
                <a:lnTo>
                  <a:pt x="1810" y="748"/>
                </a:lnTo>
                <a:lnTo>
                  <a:pt x="1848" y="736"/>
                </a:lnTo>
                <a:lnTo>
                  <a:pt x="1888" y="722"/>
                </a:lnTo>
                <a:lnTo>
                  <a:pt x="1926" y="706"/>
                </a:lnTo>
                <a:lnTo>
                  <a:pt x="1964" y="690"/>
                </a:lnTo>
                <a:lnTo>
                  <a:pt x="2000" y="670"/>
                </a:lnTo>
                <a:lnTo>
                  <a:pt x="2036" y="648"/>
                </a:lnTo>
                <a:lnTo>
                  <a:pt x="2072" y="626"/>
                </a:lnTo>
                <a:lnTo>
                  <a:pt x="2106" y="600"/>
                </a:lnTo>
                <a:lnTo>
                  <a:pt x="2138" y="574"/>
                </a:lnTo>
                <a:lnTo>
                  <a:pt x="2170" y="546"/>
                </a:lnTo>
                <a:lnTo>
                  <a:pt x="2200" y="516"/>
                </a:lnTo>
                <a:lnTo>
                  <a:pt x="2230" y="484"/>
                </a:lnTo>
                <a:lnTo>
                  <a:pt x="2256" y="450"/>
                </a:lnTo>
                <a:lnTo>
                  <a:pt x="2284" y="414"/>
                </a:lnTo>
                <a:lnTo>
                  <a:pt x="2308" y="378"/>
                </a:lnTo>
                <a:lnTo>
                  <a:pt x="2308" y="378"/>
                </a:lnTo>
                <a:lnTo>
                  <a:pt x="2324" y="350"/>
                </a:lnTo>
                <a:lnTo>
                  <a:pt x="2340" y="322"/>
                </a:lnTo>
                <a:lnTo>
                  <a:pt x="2356" y="292"/>
                </a:lnTo>
                <a:lnTo>
                  <a:pt x="2368" y="262"/>
                </a:lnTo>
                <a:lnTo>
                  <a:pt x="2392" y="204"/>
                </a:lnTo>
                <a:lnTo>
                  <a:pt x="2412" y="144"/>
                </a:lnTo>
                <a:lnTo>
                  <a:pt x="2412" y="144"/>
                </a:lnTo>
                <a:lnTo>
                  <a:pt x="2414" y="178"/>
                </a:lnTo>
                <a:lnTo>
                  <a:pt x="2416" y="212"/>
                </a:lnTo>
                <a:lnTo>
                  <a:pt x="2416" y="248"/>
                </a:lnTo>
                <a:lnTo>
                  <a:pt x="2414" y="282"/>
                </a:lnTo>
                <a:lnTo>
                  <a:pt x="2412" y="318"/>
                </a:lnTo>
                <a:lnTo>
                  <a:pt x="2406" y="352"/>
                </a:lnTo>
                <a:lnTo>
                  <a:pt x="2402" y="388"/>
                </a:lnTo>
                <a:lnTo>
                  <a:pt x="2394" y="422"/>
                </a:lnTo>
                <a:lnTo>
                  <a:pt x="2386" y="456"/>
                </a:lnTo>
                <a:lnTo>
                  <a:pt x="2376" y="492"/>
                </a:lnTo>
                <a:lnTo>
                  <a:pt x="2364" y="526"/>
                </a:lnTo>
                <a:lnTo>
                  <a:pt x="2350" y="560"/>
                </a:lnTo>
                <a:lnTo>
                  <a:pt x="2336" y="592"/>
                </a:lnTo>
                <a:lnTo>
                  <a:pt x="2320" y="626"/>
                </a:lnTo>
                <a:lnTo>
                  <a:pt x="2302" y="658"/>
                </a:lnTo>
                <a:lnTo>
                  <a:pt x="2282" y="690"/>
                </a:lnTo>
                <a:lnTo>
                  <a:pt x="2282" y="690"/>
                </a:lnTo>
                <a:close/>
              </a:path>
            </a:pathLst>
          </a:custGeom>
          <a:solidFill>
            <a:schemeClr val="accent1"/>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7" name="ZoneTexte 6">
            <a:extLst>
              <a:ext uri="{FF2B5EF4-FFF2-40B4-BE49-F238E27FC236}">
                <a16:creationId xmlns:a16="http://schemas.microsoft.com/office/drawing/2014/main" id="{8FE00E8D-AFC3-46A1-BAFB-FAC98DC48438}"/>
              </a:ext>
            </a:extLst>
          </p:cNvPr>
          <p:cNvSpPr txBox="1"/>
          <p:nvPr/>
        </p:nvSpPr>
        <p:spPr>
          <a:xfrm>
            <a:off x="406665" y="106944"/>
            <a:ext cx="9961223"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Philosophie de l’Atelier Adaptation et évolution des maladies infectieuses </a:t>
            </a:r>
            <a:endParaRPr lang="fr-FR" sz="2200" dirty="0">
              <a:latin typeface="Roboto Black" panose="02000000000000000000" pitchFamily="2" charset="0"/>
              <a:ea typeface="Roboto Black" panose="02000000000000000000" pitchFamily="2" charset="0"/>
            </a:endParaRPr>
          </a:p>
        </p:txBody>
      </p:sp>
      <p:sp>
        <p:nvSpPr>
          <p:cNvPr id="4" name="Freeform 5">
            <a:extLst>
              <a:ext uri="{FF2B5EF4-FFF2-40B4-BE49-F238E27FC236}">
                <a16:creationId xmlns:a16="http://schemas.microsoft.com/office/drawing/2014/main" id="{615EB1A1-27E8-3646-9D6D-CEA611C12998}"/>
              </a:ext>
            </a:extLst>
          </p:cNvPr>
          <p:cNvSpPr>
            <a:spLocks/>
          </p:cNvSpPr>
          <p:nvPr/>
        </p:nvSpPr>
        <p:spPr bwMode="auto">
          <a:xfrm>
            <a:off x="4886762" y="1059349"/>
            <a:ext cx="2730844" cy="2630312"/>
          </a:xfrm>
          <a:custGeom>
            <a:avLst/>
            <a:gdLst>
              <a:gd name="T0" fmla="*/ 1684 w 2058"/>
              <a:gd name="T1" fmla="*/ 1208 h 1992"/>
              <a:gd name="T2" fmla="*/ 1550 w 2058"/>
              <a:gd name="T3" fmla="*/ 1072 h 1992"/>
              <a:gd name="T4" fmla="*/ 1388 w 2058"/>
              <a:gd name="T5" fmla="*/ 968 h 1992"/>
              <a:gd name="T6" fmla="*/ 1206 w 2058"/>
              <a:gd name="T7" fmla="*/ 900 h 1992"/>
              <a:gd name="T8" fmla="*/ 1006 w 2058"/>
              <a:gd name="T9" fmla="*/ 878 h 1992"/>
              <a:gd name="T10" fmla="*/ 874 w 2058"/>
              <a:gd name="T11" fmla="*/ 888 h 1992"/>
              <a:gd name="T12" fmla="*/ 710 w 2058"/>
              <a:gd name="T13" fmla="*/ 930 h 1992"/>
              <a:gd name="T14" fmla="*/ 560 w 2058"/>
              <a:gd name="T15" fmla="*/ 1002 h 1992"/>
              <a:gd name="T16" fmla="*/ 426 w 2058"/>
              <a:gd name="T17" fmla="*/ 1102 h 1992"/>
              <a:gd name="T18" fmla="*/ 316 w 2058"/>
              <a:gd name="T19" fmla="*/ 1224 h 1992"/>
              <a:gd name="T20" fmla="*/ 230 w 2058"/>
              <a:gd name="T21" fmla="*/ 1366 h 1992"/>
              <a:gd name="T22" fmla="*/ 172 w 2058"/>
              <a:gd name="T23" fmla="*/ 1524 h 1992"/>
              <a:gd name="T24" fmla="*/ 146 w 2058"/>
              <a:gd name="T25" fmla="*/ 1694 h 1992"/>
              <a:gd name="T26" fmla="*/ 146 w 2058"/>
              <a:gd name="T27" fmla="*/ 1804 h 1992"/>
              <a:gd name="T28" fmla="*/ 182 w 2058"/>
              <a:gd name="T29" fmla="*/ 1992 h 1992"/>
              <a:gd name="T30" fmla="*/ 124 w 2058"/>
              <a:gd name="T31" fmla="*/ 1906 h 1992"/>
              <a:gd name="T32" fmla="*/ 60 w 2058"/>
              <a:gd name="T33" fmla="*/ 1780 h 1992"/>
              <a:gd name="T34" fmla="*/ 18 w 2058"/>
              <a:gd name="T35" fmla="*/ 1644 h 1992"/>
              <a:gd name="T36" fmla="*/ 0 w 2058"/>
              <a:gd name="T37" fmla="*/ 1498 h 1992"/>
              <a:gd name="T38" fmla="*/ 4 w 2058"/>
              <a:gd name="T39" fmla="*/ 1378 h 1992"/>
              <a:gd name="T40" fmla="*/ 34 w 2058"/>
              <a:gd name="T41" fmla="*/ 1216 h 1992"/>
              <a:gd name="T42" fmla="*/ 94 w 2058"/>
              <a:gd name="T43" fmla="*/ 1068 h 1992"/>
              <a:gd name="T44" fmla="*/ 180 w 2058"/>
              <a:gd name="T45" fmla="*/ 934 h 1992"/>
              <a:gd name="T46" fmla="*/ 288 w 2058"/>
              <a:gd name="T47" fmla="*/ 818 h 1992"/>
              <a:gd name="T48" fmla="*/ 416 w 2058"/>
              <a:gd name="T49" fmla="*/ 724 h 1992"/>
              <a:gd name="T50" fmla="*/ 558 w 2058"/>
              <a:gd name="T51" fmla="*/ 654 h 1992"/>
              <a:gd name="T52" fmla="*/ 716 w 2058"/>
              <a:gd name="T53" fmla="*/ 612 h 1992"/>
              <a:gd name="T54" fmla="*/ 800 w 2058"/>
              <a:gd name="T55" fmla="*/ 572 h 1992"/>
              <a:gd name="T56" fmla="*/ 824 w 2058"/>
              <a:gd name="T57" fmla="*/ 452 h 1992"/>
              <a:gd name="T58" fmla="*/ 868 w 2058"/>
              <a:gd name="T59" fmla="*/ 340 h 1992"/>
              <a:gd name="T60" fmla="*/ 932 w 2058"/>
              <a:gd name="T61" fmla="*/ 242 h 1992"/>
              <a:gd name="T62" fmla="*/ 1014 w 2058"/>
              <a:gd name="T63" fmla="*/ 156 h 1992"/>
              <a:gd name="T64" fmla="*/ 1108 w 2058"/>
              <a:gd name="T65" fmla="*/ 86 h 1992"/>
              <a:gd name="T66" fmla="*/ 1216 w 2058"/>
              <a:gd name="T67" fmla="*/ 36 h 1992"/>
              <a:gd name="T68" fmla="*/ 1334 w 2058"/>
              <a:gd name="T69" fmla="*/ 6 h 1992"/>
              <a:gd name="T70" fmla="*/ 1428 w 2058"/>
              <a:gd name="T71" fmla="*/ 0 h 1992"/>
              <a:gd name="T72" fmla="*/ 1554 w 2058"/>
              <a:gd name="T73" fmla="*/ 12 h 1992"/>
              <a:gd name="T74" fmla="*/ 1674 w 2058"/>
              <a:gd name="T75" fmla="*/ 50 h 1992"/>
              <a:gd name="T76" fmla="*/ 1780 w 2058"/>
              <a:gd name="T77" fmla="*/ 108 h 1992"/>
              <a:gd name="T78" fmla="*/ 1874 w 2058"/>
              <a:gd name="T79" fmla="*/ 184 h 1992"/>
              <a:gd name="T80" fmla="*/ 1950 w 2058"/>
              <a:gd name="T81" fmla="*/ 278 h 1992"/>
              <a:gd name="T82" fmla="*/ 2008 w 2058"/>
              <a:gd name="T83" fmla="*/ 384 h 1992"/>
              <a:gd name="T84" fmla="*/ 2046 w 2058"/>
              <a:gd name="T85" fmla="*/ 504 h 1992"/>
              <a:gd name="T86" fmla="*/ 2058 w 2058"/>
              <a:gd name="T87" fmla="*/ 630 h 1992"/>
              <a:gd name="T88" fmla="*/ 2042 w 2058"/>
              <a:gd name="T89" fmla="*/ 770 h 1992"/>
              <a:gd name="T90" fmla="*/ 1976 w 2058"/>
              <a:gd name="T91" fmla="*/ 940 h 1992"/>
              <a:gd name="T92" fmla="*/ 1868 w 2058"/>
              <a:gd name="T93" fmla="*/ 1082 h 1992"/>
              <a:gd name="T94" fmla="*/ 1724 w 2058"/>
              <a:gd name="T95" fmla="*/ 1186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8" h="1992">
                <a:moveTo>
                  <a:pt x="1684" y="1206"/>
                </a:moveTo>
                <a:lnTo>
                  <a:pt x="1684" y="1206"/>
                </a:lnTo>
                <a:lnTo>
                  <a:pt x="1684" y="1208"/>
                </a:lnTo>
                <a:lnTo>
                  <a:pt x="1684" y="1208"/>
                </a:lnTo>
                <a:lnTo>
                  <a:pt x="1652" y="1170"/>
                </a:lnTo>
                <a:lnTo>
                  <a:pt x="1620" y="1136"/>
                </a:lnTo>
                <a:lnTo>
                  <a:pt x="1586" y="1102"/>
                </a:lnTo>
                <a:lnTo>
                  <a:pt x="1550" y="1072"/>
                </a:lnTo>
                <a:lnTo>
                  <a:pt x="1512" y="1042"/>
                </a:lnTo>
                <a:lnTo>
                  <a:pt x="1472" y="1014"/>
                </a:lnTo>
                <a:lnTo>
                  <a:pt x="1432" y="990"/>
                </a:lnTo>
                <a:lnTo>
                  <a:pt x="1388" y="968"/>
                </a:lnTo>
                <a:lnTo>
                  <a:pt x="1344" y="946"/>
                </a:lnTo>
                <a:lnTo>
                  <a:pt x="1300" y="930"/>
                </a:lnTo>
                <a:lnTo>
                  <a:pt x="1252" y="914"/>
                </a:lnTo>
                <a:lnTo>
                  <a:pt x="1206" y="900"/>
                </a:lnTo>
                <a:lnTo>
                  <a:pt x="1156" y="890"/>
                </a:lnTo>
                <a:lnTo>
                  <a:pt x="1108" y="884"/>
                </a:lnTo>
                <a:lnTo>
                  <a:pt x="1056" y="880"/>
                </a:lnTo>
                <a:lnTo>
                  <a:pt x="1006" y="878"/>
                </a:lnTo>
                <a:lnTo>
                  <a:pt x="1006" y="878"/>
                </a:lnTo>
                <a:lnTo>
                  <a:pt x="962" y="878"/>
                </a:lnTo>
                <a:lnTo>
                  <a:pt x="918" y="882"/>
                </a:lnTo>
                <a:lnTo>
                  <a:pt x="874" y="888"/>
                </a:lnTo>
                <a:lnTo>
                  <a:pt x="832" y="896"/>
                </a:lnTo>
                <a:lnTo>
                  <a:pt x="790" y="904"/>
                </a:lnTo>
                <a:lnTo>
                  <a:pt x="750" y="916"/>
                </a:lnTo>
                <a:lnTo>
                  <a:pt x="710" y="930"/>
                </a:lnTo>
                <a:lnTo>
                  <a:pt x="670" y="946"/>
                </a:lnTo>
                <a:lnTo>
                  <a:pt x="632" y="962"/>
                </a:lnTo>
                <a:lnTo>
                  <a:pt x="596" y="982"/>
                </a:lnTo>
                <a:lnTo>
                  <a:pt x="560" y="1002"/>
                </a:lnTo>
                <a:lnTo>
                  <a:pt x="524" y="1024"/>
                </a:lnTo>
                <a:lnTo>
                  <a:pt x="490" y="1048"/>
                </a:lnTo>
                <a:lnTo>
                  <a:pt x="458" y="1074"/>
                </a:lnTo>
                <a:lnTo>
                  <a:pt x="426" y="1102"/>
                </a:lnTo>
                <a:lnTo>
                  <a:pt x="396" y="1130"/>
                </a:lnTo>
                <a:lnTo>
                  <a:pt x="368" y="1160"/>
                </a:lnTo>
                <a:lnTo>
                  <a:pt x="342" y="1190"/>
                </a:lnTo>
                <a:lnTo>
                  <a:pt x="316" y="1224"/>
                </a:lnTo>
                <a:lnTo>
                  <a:pt x="292" y="1258"/>
                </a:lnTo>
                <a:lnTo>
                  <a:pt x="270" y="1292"/>
                </a:lnTo>
                <a:lnTo>
                  <a:pt x="248" y="1328"/>
                </a:lnTo>
                <a:lnTo>
                  <a:pt x="230" y="1366"/>
                </a:lnTo>
                <a:lnTo>
                  <a:pt x="212" y="1404"/>
                </a:lnTo>
                <a:lnTo>
                  <a:pt x="196" y="1442"/>
                </a:lnTo>
                <a:lnTo>
                  <a:pt x="184" y="1482"/>
                </a:lnTo>
                <a:lnTo>
                  <a:pt x="172" y="1524"/>
                </a:lnTo>
                <a:lnTo>
                  <a:pt x="162" y="1566"/>
                </a:lnTo>
                <a:lnTo>
                  <a:pt x="154" y="1608"/>
                </a:lnTo>
                <a:lnTo>
                  <a:pt x="148" y="1650"/>
                </a:lnTo>
                <a:lnTo>
                  <a:pt x="146" y="1694"/>
                </a:lnTo>
                <a:lnTo>
                  <a:pt x="144" y="1738"/>
                </a:lnTo>
                <a:lnTo>
                  <a:pt x="144" y="1738"/>
                </a:lnTo>
                <a:lnTo>
                  <a:pt x="146" y="1772"/>
                </a:lnTo>
                <a:lnTo>
                  <a:pt x="146" y="1804"/>
                </a:lnTo>
                <a:lnTo>
                  <a:pt x="150" y="1836"/>
                </a:lnTo>
                <a:lnTo>
                  <a:pt x="154" y="1868"/>
                </a:lnTo>
                <a:lnTo>
                  <a:pt x="166" y="1932"/>
                </a:lnTo>
                <a:lnTo>
                  <a:pt x="182" y="1992"/>
                </a:lnTo>
                <a:lnTo>
                  <a:pt x="182" y="1992"/>
                </a:lnTo>
                <a:lnTo>
                  <a:pt x="162" y="1964"/>
                </a:lnTo>
                <a:lnTo>
                  <a:pt x="142" y="1936"/>
                </a:lnTo>
                <a:lnTo>
                  <a:pt x="124" y="1906"/>
                </a:lnTo>
                <a:lnTo>
                  <a:pt x="106" y="1876"/>
                </a:lnTo>
                <a:lnTo>
                  <a:pt x="90" y="1844"/>
                </a:lnTo>
                <a:lnTo>
                  <a:pt x="74" y="1814"/>
                </a:lnTo>
                <a:lnTo>
                  <a:pt x="60" y="1780"/>
                </a:lnTo>
                <a:lnTo>
                  <a:pt x="48" y="1748"/>
                </a:lnTo>
                <a:lnTo>
                  <a:pt x="36" y="1714"/>
                </a:lnTo>
                <a:lnTo>
                  <a:pt x="28" y="1680"/>
                </a:lnTo>
                <a:lnTo>
                  <a:pt x="18" y="1644"/>
                </a:lnTo>
                <a:lnTo>
                  <a:pt x="12" y="1608"/>
                </a:lnTo>
                <a:lnTo>
                  <a:pt x="6" y="1572"/>
                </a:lnTo>
                <a:lnTo>
                  <a:pt x="2" y="1536"/>
                </a:lnTo>
                <a:lnTo>
                  <a:pt x="0" y="1498"/>
                </a:lnTo>
                <a:lnTo>
                  <a:pt x="0" y="1462"/>
                </a:lnTo>
                <a:lnTo>
                  <a:pt x="0" y="1462"/>
                </a:lnTo>
                <a:lnTo>
                  <a:pt x="0" y="1420"/>
                </a:lnTo>
                <a:lnTo>
                  <a:pt x="4" y="1378"/>
                </a:lnTo>
                <a:lnTo>
                  <a:pt x="8" y="1336"/>
                </a:lnTo>
                <a:lnTo>
                  <a:pt x="16" y="1296"/>
                </a:lnTo>
                <a:lnTo>
                  <a:pt x="24" y="1256"/>
                </a:lnTo>
                <a:lnTo>
                  <a:pt x="34" y="1216"/>
                </a:lnTo>
                <a:lnTo>
                  <a:pt x="48" y="1178"/>
                </a:lnTo>
                <a:lnTo>
                  <a:pt x="62" y="1140"/>
                </a:lnTo>
                <a:lnTo>
                  <a:pt x="78" y="1104"/>
                </a:lnTo>
                <a:lnTo>
                  <a:pt x="94" y="1068"/>
                </a:lnTo>
                <a:lnTo>
                  <a:pt x="114" y="1032"/>
                </a:lnTo>
                <a:lnTo>
                  <a:pt x="134" y="998"/>
                </a:lnTo>
                <a:lnTo>
                  <a:pt x="156" y="966"/>
                </a:lnTo>
                <a:lnTo>
                  <a:pt x="180" y="934"/>
                </a:lnTo>
                <a:lnTo>
                  <a:pt x="206" y="902"/>
                </a:lnTo>
                <a:lnTo>
                  <a:pt x="232" y="874"/>
                </a:lnTo>
                <a:lnTo>
                  <a:pt x="260" y="846"/>
                </a:lnTo>
                <a:lnTo>
                  <a:pt x="288" y="818"/>
                </a:lnTo>
                <a:lnTo>
                  <a:pt x="318" y="792"/>
                </a:lnTo>
                <a:lnTo>
                  <a:pt x="350" y="768"/>
                </a:lnTo>
                <a:lnTo>
                  <a:pt x="382" y="746"/>
                </a:lnTo>
                <a:lnTo>
                  <a:pt x="416" y="724"/>
                </a:lnTo>
                <a:lnTo>
                  <a:pt x="450" y="704"/>
                </a:lnTo>
                <a:lnTo>
                  <a:pt x="486" y="686"/>
                </a:lnTo>
                <a:lnTo>
                  <a:pt x="522" y="670"/>
                </a:lnTo>
                <a:lnTo>
                  <a:pt x="558" y="654"/>
                </a:lnTo>
                <a:lnTo>
                  <a:pt x="596" y="642"/>
                </a:lnTo>
                <a:lnTo>
                  <a:pt x="636" y="630"/>
                </a:lnTo>
                <a:lnTo>
                  <a:pt x="676" y="620"/>
                </a:lnTo>
                <a:lnTo>
                  <a:pt x="716" y="612"/>
                </a:lnTo>
                <a:lnTo>
                  <a:pt x="756" y="606"/>
                </a:lnTo>
                <a:lnTo>
                  <a:pt x="798" y="602"/>
                </a:lnTo>
                <a:lnTo>
                  <a:pt x="798" y="602"/>
                </a:lnTo>
                <a:lnTo>
                  <a:pt x="800" y="572"/>
                </a:lnTo>
                <a:lnTo>
                  <a:pt x="804" y="540"/>
                </a:lnTo>
                <a:lnTo>
                  <a:pt x="810" y="510"/>
                </a:lnTo>
                <a:lnTo>
                  <a:pt x="816" y="480"/>
                </a:lnTo>
                <a:lnTo>
                  <a:pt x="824" y="452"/>
                </a:lnTo>
                <a:lnTo>
                  <a:pt x="832" y="422"/>
                </a:lnTo>
                <a:lnTo>
                  <a:pt x="844" y="394"/>
                </a:lnTo>
                <a:lnTo>
                  <a:pt x="856" y="368"/>
                </a:lnTo>
                <a:lnTo>
                  <a:pt x="868" y="340"/>
                </a:lnTo>
                <a:lnTo>
                  <a:pt x="882" y="314"/>
                </a:lnTo>
                <a:lnTo>
                  <a:pt x="898" y="290"/>
                </a:lnTo>
                <a:lnTo>
                  <a:pt x="914" y="264"/>
                </a:lnTo>
                <a:lnTo>
                  <a:pt x="932" y="242"/>
                </a:lnTo>
                <a:lnTo>
                  <a:pt x="952" y="218"/>
                </a:lnTo>
                <a:lnTo>
                  <a:pt x="970" y="196"/>
                </a:lnTo>
                <a:lnTo>
                  <a:pt x="992" y="176"/>
                </a:lnTo>
                <a:lnTo>
                  <a:pt x="1014" y="156"/>
                </a:lnTo>
                <a:lnTo>
                  <a:pt x="1036" y="136"/>
                </a:lnTo>
                <a:lnTo>
                  <a:pt x="1060" y="120"/>
                </a:lnTo>
                <a:lnTo>
                  <a:pt x="1084" y="102"/>
                </a:lnTo>
                <a:lnTo>
                  <a:pt x="1108" y="86"/>
                </a:lnTo>
                <a:lnTo>
                  <a:pt x="1134" y="72"/>
                </a:lnTo>
                <a:lnTo>
                  <a:pt x="1162" y="60"/>
                </a:lnTo>
                <a:lnTo>
                  <a:pt x="1188" y="48"/>
                </a:lnTo>
                <a:lnTo>
                  <a:pt x="1216" y="36"/>
                </a:lnTo>
                <a:lnTo>
                  <a:pt x="1246" y="26"/>
                </a:lnTo>
                <a:lnTo>
                  <a:pt x="1274" y="18"/>
                </a:lnTo>
                <a:lnTo>
                  <a:pt x="1304" y="12"/>
                </a:lnTo>
                <a:lnTo>
                  <a:pt x="1334" y="6"/>
                </a:lnTo>
                <a:lnTo>
                  <a:pt x="1366" y="4"/>
                </a:lnTo>
                <a:lnTo>
                  <a:pt x="1396" y="0"/>
                </a:lnTo>
                <a:lnTo>
                  <a:pt x="1428" y="0"/>
                </a:lnTo>
                <a:lnTo>
                  <a:pt x="1428" y="0"/>
                </a:lnTo>
                <a:lnTo>
                  <a:pt x="1460" y="0"/>
                </a:lnTo>
                <a:lnTo>
                  <a:pt x="1492" y="4"/>
                </a:lnTo>
                <a:lnTo>
                  <a:pt x="1524" y="8"/>
                </a:lnTo>
                <a:lnTo>
                  <a:pt x="1554" y="12"/>
                </a:lnTo>
                <a:lnTo>
                  <a:pt x="1586" y="20"/>
                </a:lnTo>
                <a:lnTo>
                  <a:pt x="1616" y="28"/>
                </a:lnTo>
                <a:lnTo>
                  <a:pt x="1644" y="38"/>
                </a:lnTo>
                <a:lnTo>
                  <a:pt x="1674" y="50"/>
                </a:lnTo>
                <a:lnTo>
                  <a:pt x="1702" y="62"/>
                </a:lnTo>
                <a:lnTo>
                  <a:pt x="1728" y="76"/>
                </a:lnTo>
                <a:lnTo>
                  <a:pt x="1754" y="92"/>
                </a:lnTo>
                <a:lnTo>
                  <a:pt x="1780" y="108"/>
                </a:lnTo>
                <a:lnTo>
                  <a:pt x="1804" y="126"/>
                </a:lnTo>
                <a:lnTo>
                  <a:pt x="1828" y="144"/>
                </a:lnTo>
                <a:lnTo>
                  <a:pt x="1852" y="164"/>
                </a:lnTo>
                <a:lnTo>
                  <a:pt x="1874" y="184"/>
                </a:lnTo>
                <a:lnTo>
                  <a:pt x="1894" y="206"/>
                </a:lnTo>
                <a:lnTo>
                  <a:pt x="1914" y="230"/>
                </a:lnTo>
                <a:lnTo>
                  <a:pt x="1932" y="254"/>
                </a:lnTo>
                <a:lnTo>
                  <a:pt x="1950" y="278"/>
                </a:lnTo>
                <a:lnTo>
                  <a:pt x="1966" y="304"/>
                </a:lnTo>
                <a:lnTo>
                  <a:pt x="1982" y="330"/>
                </a:lnTo>
                <a:lnTo>
                  <a:pt x="1996" y="356"/>
                </a:lnTo>
                <a:lnTo>
                  <a:pt x="2008" y="384"/>
                </a:lnTo>
                <a:lnTo>
                  <a:pt x="2020" y="414"/>
                </a:lnTo>
                <a:lnTo>
                  <a:pt x="2030" y="442"/>
                </a:lnTo>
                <a:lnTo>
                  <a:pt x="2038" y="472"/>
                </a:lnTo>
                <a:lnTo>
                  <a:pt x="2046" y="504"/>
                </a:lnTo>
                <a:lnTo>
                  <a:pt x="2050" y="534"/>
                </a:lnTo>
                <a:lnTo>
                  <a:pt x="2054" y="566"/>
                </a:lnTo>
                <a:lnTo>
                  <a:pt x="2058" y="598"/>
                </a:lnTo>
                <a:lnTo>
                  <a:pt x="2058" y="630"/>
                </a:lnTo>
                <a:lnTo>
                  <a:pt x="2058" y="630"/>
                </a:lnTo>
                <a:lnTo>
                  <a:pt x="2056" y="678"/>
                </a:lnTo>
                <a:lnTo>
                  <a:pt x="2050" y="724"/>
                </a:lnTo>
                <a:lnTo>
                  <a:pt x="2042" y="770"/>
                </a:lnTo>
                <a:lnTo>
                  <a:pt x="2030" y="814"/>
                </a:lnTo>
                <a:lnTo>
                  <a:pt x="2016" y="858"/>
                </a:lnTo>
                <a:lnTo>
                  <a:pt x="1998" y="900"/>
                </a:lnTo>
                <a:lnTo>
                  <a:pt x="1976" y="940"/>
                </a:lnTo>
                <a:lnTo>
                  <a:pt x="1954" y="978"/>
                </a:lnTo>
                <a:lnTo>
                  <a:pt x="1928" y="1014"/>
                </a:lnTo>
                <a:lnTo>
                  <a:pt x="1898" y="1048"/>
                </a:lnTo>
                <a:lnTo>
                  <a:pt x="1868" y="1082"/>
                </a:lnTo>
                <a:lnTo>
                  <a:pt x="1834" y="1112"/>
                </a:lnTo>
                <a:lnTo>
                  <a:pt x="1800" y="1138"/>
                </a:lnTo>
                <a:lnTo>
                  <a:pt x="1762" y="1164"/>
                </a:lnTo>
                <a:lnTo>
                  <a:pt x="1724" y="1186"/>
                </a:lnTo>
                <a:lnTo>
                  <a:pt x="1684" y="1206"/>
                </a:lnTo>
                <a:lnTo>
                  <a:pt x="1684" y="1206"/>
                </a:lnTo>
                <a:close/>
              </a:path>
            </a:pathLst>
          </a:custGeom>
          <a:solidFill>
            <a:schemeClr val="accent6">
              <a:lumMod val="75000"/>
            </a:schemeClr>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a:p>
        </p:txBody>
      </p:sp>
      <p:sp>
        <p:nvSpPr>
          <p:cNvPr id="6" name="Freeform 9">
            <a:extLst>
              <a:ext uri="{FF2B5EF4-FFF2-40B4-BE49-F238E27FC236}">
                <a16:creationId xmlns:a16="http://schemas.microsoft.com/office/drawing/2014/main" id="{7C1F968C-14D3-B640-8A97-56B3F2BAE377}"/>
              </a:ext>
            </a:extLst>
          </p:cNvPr>
          <p:cNvSpPr>
            <a:spLocks/>
          </p:cNvSpPr>
          <p:nvPr/>
        </p:nvSpPr>
        <p:spPr bwMode="auto">
          <a:xfrm>
            <a:off x="3783023" y="1277613"/>
            <a:ext cx="2242530" cy="2939294"/>
          </a:xfrm>
          <a:custGeom>
            <a:avLst/>
            <a:gdLst>
              <a:gd name="T0" fmla="*/ 1050 w 1690"/>
              <a:gd name="T1" fmla="*/ 2184 h 2226"/>
              <a:gd name="T2" fmla="*/ 900 w 1690"/>
              <a:gd name="T3" fmla="*/ 2118 h 2226"/>
              <a:gd name="T4" fmla="*/ 768 w 1690"/>
              <a:gd name="T5" fmla="*/ 2026 h 2226"/>
              <a:gd name="T6" fmla="*/ 656 w 1690"/>
              <a:gd name="T7" fmla="*/ 1914 h 2226"/>
              <a:gd name="T8" fmla="*/ 566 w 1690"/>
              <a:gd name="T9" fmla="*/ 1784 h 2226"/>
              <a:gd name="T10" fmla="*/ 502 w 1690"/>
              <a:gd name="T11" fmla="*/ 1640 h 2226"/>
              <a:gd name="T12" fmla="*/ 466 w 1690"/>
              <a:gd name="T13" fmla="*/ 1484 h 2226"/>
              <a:gd name="T14" fmla="*/ 458 w 1690"/>
              <a:gd name="T15" fmla="*/ 1322 h 2226"/>
              <a:gd name="T16" fmla="*/ 436 w 1690"/>
              <a:gd name="T17" fmla="*/ 1230 h 2226"/>
              <a:gd name="T18" fmla="*/ 324 w 1690"/>
              <a:gd name="T19" fmla="*/ 1182 h 2226"/>
              <a:gd name="T20" fmla="*/ 226 w 1690"/>
              <a:gd name="T21" fmla="*/ 1114 h 2226"/>
              <a:gd name="T22" fmla="*/ 142 w 1690"/>
              <a:gd name="T23" fmla="*/ 1030 h 2226"/>
              <a:gd name="T24" fmla="*/ 76 w 1690"/>
              <a:gd name="T25" fmla="*/ 932 h 2226"/>
              <a:gd name="T26" fmla="*/ 30 w 1690"/>
              <a:gd name="T27" fmla="*/ 824 h 2226"/>
              <a:gd name="T28" fmla="*/ 4 w 1690"/>
              <a:gd name="T29" fmla="*/ 708 h 2226"/>
              <a:gd name="T30" fmla="*/ 0 w 1690"/>
              <a:gd name="T31" fmla="*/ 586 h 2226"/>
              <a:gd name="T32" fmla="*/ 14 w 1690"/>
              <a:gd name="T33" fmla="*/ 494 h 2226"/>
              <a:gd name="T34" fmla="*/ 54 w 1690"/>
              <a:gd name="T35" fmla="*/ 372 h 2226"/>
              <a:gd name="T36" fmla="*/ 116 w 1690"/>
              <a:gd name="T37" fmla="*/ 266 h 2226"/>
              <a:gd name="T38" fmla="*/ 196 w 1690"/>
              <a:gd name="T39" fmla="*/ 174 h 2226"/>
              <a:gd name="T40" fmla="*/ 290 w 1690"/>
              <a:gd name="T41" fmla="*/ 100 h 2226"/>
              <a:gd name="T42" fmla="*/ 398 w 1690"/>
              <a:gd name="T43" fmla="*/ 44 h 2226"/>
              <a:gd name="T44" fmla="*/ 516 w 1690"/>
              <a:gd name="T45" fmla="*/ 10 h 2226"/>
              <a:gd name="T46" fmla="*/ 640 w 1690"/>
              <a:gd name="T47" fmla="*/ 0 h 2226"/>
              <a:gd name="T48" fmla="*/ 766 w 1690"/>
              <a:gd name="T49" fmla="*/ 16 h 2226"/>
              <a:gd name="T50" fmla="*/ 900 w 1690"/>
              <a:gd name="T51" fmla="*/ 62 h 2226"/>
              <a:gd name="T52" fmla="*/ 1050 w 1690"/>
              <a:gd name="T53" fmla="*/ 162 h 2226"/>
              <a:gd name="T54" fmla="*/ 1164 w 1690"/>
              <a:gd name="T55" fmla="*/ 298 h 2226"/>
              <a:gd name="T56" fmla="*/ 1236 w 1690"/>
              <a:gd name="T57" fmla="*/ 462 h 2226"/>
              <a:gd name="T58" fmla="*/ 1248 w 1690"/>
              <a:gd name="T59" fmla="*/ 506 h 2226"/>
              <a:gd name="T60" fmla="*/ 1086 w 1690"/>
              <a:gd name="T61" fmla="*/ 608 h 2226"/>
              <a:gd name="T62" fmla="*/ 950 w 1690"/>
              <a:gd name="T63" fmla="*/ 742 h 2226"/>
              <a:gd name="T64" fmla="*/ 846 w 1690"/>
              <a:gd name="T65" fmla="*/ 906 h 2226"/>
              <a:gd name="T66" fmla="*/ 780 w 1690"/>
              <a:gd name="T67" fmla="*/ 1096 h 2226"/>
              <a:gd name="T68" fmla="*/ 760 w 1690"/>
              <a:gd name="T69" fmla="*/ 1226 h 2226"/>
              <a:gd name="T70" fmla="*/ 766 w 1690"/>
              <a:gd name="T71" fmla="*/ 1396 h 2226"/>
              <a:gd name="T72" fmla="*/ 804 w 1690"/>
              <a:gd name="T73" fmla="*/ 1560 h 2226"/>
              <a:gd name="T74" fmla="*/ 872 w 1690"/>
              <a:gd name="T75" fmla="*/ 1710 h 2226"/>
              <a:gd name="T76" fmla="*/ 968 w 1690"/>
              <a:gd name="T77" fmla="*/ 1846 h 2226"/>
              <a:gd name="T78" fmla="*/ 1088 w 1690"/>
              <a:gd name="T79" fmla="*/ 1960 h 2226"/>
              <a:gd name="T80" fmla="*/ 1230 w 1690"/>
              <a:gd name="T81" fmla="*/ 2050 h 2226"/>
              <a:gd name="T82" fmla="*/ 1390 w 1690"/>
              <a:gd name="T83" fmla="*/ 2114 h 2226"/>
              <a:gd name="T84" fmla="*/ 1498 w 1690"/>
              <a:gd name="T85" fmla="*/ 2136 h 2226"/>
              <a:gd name="T86" fmla="*/ 1690 w 1690"/>
              <a:gd name="T87" fmla="*/ 2142 h 2226"/>
              <a:gd name="T88" fmla="*/ 1592 w 1690"/>
              <a:gd name="T89" fmla="*/ 2182 h 2226"/>
              <a:gd name="T90" fmla="*/ 1456 w 1690"/>
              <a:gd name="T91" fmla="*/ 2214 h 2226"/>
              <a:gd name="T92" fmla="*/ 1314 w 1690"/>
              <a:gd name="T93" fmla="*/ 2226 h 2226"/>
              <a:gd name="T94" fmla="*/ 1168 w 1690"/>
              <a:gd name="T95" fmla="*/ 2212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2226">
                <a:moveTo>
                  <a:pt x="1132" y="2206"/>
                </a:moveTo>
                <a:lnTo>
                  <a:pt x="1132" y="2206"/>
                </a:lnTo>
                <a:lnTo>
                  <a:pt x="1090" y="2196"/>
                </a:lnTo>
                <a:lnTo>
                  <a:pt x="1050" y="2184"/>
                </a:lnTo>
                <a:lnTo>
                  <a:pt x="1010" y="2170"/>
                </a:lnTo>
                <a:lnTo>
                  <a:pt x="972" y="2154"/>
                </a:lnTo>
                <a:lnTo>
                  <a:pt x="936" y="2136"/>
                </a:lnTo>
                <a:lnTo>
                  <a:pt x="900" y="2118"/>
                </a:lnTo>
                <a:lnTo>
                  <a:pt x="864" y="2098"/>
                </a:lnTo>
                <a:lnTo>
                  <a:pt x="830" y="2076"/>
                </a:lnTo>
                <a:lnTo>
                  <a:pt x="798" y="2052"/>
                </a:lnTo>
                <a:lnTo>
                  <a:pt x="768" y="2026"/>
                </a:lnTo>
                <a:lnTo>
                  <a:pt x="738" y="2000"/>
                </a:lnTo>
                <a:lnTo>
                  <a:pt x="708" y="1974"/>
                </a:lnTo>
                <a:lnTo>
                  <a:pt x="682" y="1944"/>
                </a:lnTo>
                <a:lnTo>
                  <a:pt x="656" y="1914"/>
                </a:lnTo>
                <a:lnTo>
                  <a:pt x="630" y="1884"/>
                </a:lnTo>
                <a:lnTo>
                  <a:pt x="608" y="1852"/>
                </a:lnTo>
                <a:lnTo>
                  <a:pt x="586" y="1818"/>
                </a:lnTo>
                <a:lnTo>
                  <a:pt x="566" y="1784"/>
                </a:lnTo>
                <a:lnTo>
                  <a:pt x="548" y="1750"/>
                </a:lnTo>
                <a:lnTo>
                  <a:pt x="530" y="1714"/>
                </a:lnTo>
                <a:lnTo>
                  <a:pt x="516" y="1676"/>
                </a:lnTo>
                <a:lnTo>
                  <a:pt x="502" y="1640"/>
                </a:lnTo>
                <a:lnTo>
                  <a:pt x="490" y="1602"/>
                </a:lnTo>
                <a:lnTo>
                  <a:pt x="480" y="1564"/>
                </a:lnTo>
                <a:lnTo>
                  <a:pt x="472" y="1524"/>
                </a:lnTo>
                <a:lnTo>
                  <a:pt x="466" y="1484"/>
                </a:lnTo>
                <a:lnTo>
                  <a:pt x="460" y="1444"/>
                </a:lnTo>
                <a:lnTo>
                  <a:pt x="458" y="1404"/>
                </a:lnTo>
                <a:lnTo>
                  <a:pt x="456" y="1362"/>
                </a:lnTo>
                <a:lnTo>
                  <a:pt x="458" y="1322"/>
                </a:lnTo>
                <a:lnTo>
                  <a:pt x="462" y="1280"/>
                </a:lnTo>
                <a:lnTo>
                  <a:pt x="466" y="1240"/>
                </a:lnTo>
                <a:lnTo>
                  <a:pt x="466" y="1240"/>
                </a:lnTo>
                <a:lnTo>
                  <a:pt x="436" y="1230"/>
                </a:lnTo>
                <a:lnTo>
                  <a:pt x="406" y="1220"/>
                </a:lnTo>
                <a:lnTo>
                  <a:pt x="378" y="1208"/>
                </a:lnTo>
                <a:lnTo>
                  <a:pt x="350" y="1196"/>
                </a:lnTo>
                <a:lnTo>
                  <a:pt x="324" y="1182"/>
                </a:lnTo>
                <a:lnTo>
                  <a:pt x="298" y="1166"/>
                </a:lnTo>
                <a:lnTo>
                  <a:pt x="272" y="1150"/>
                </a:lnTo>
                <a:lnTo>
                  <a:pt x="248" y="1132"/>
                </a:lnTo>
                <a:lnTo>
                  <a:pt x="226" y="1114"/>
                </a:lnTo>
                <a:lnTo>
                  <a:pt x="202" y="1094"/>
                </a:lnTo>
                <a:lnTo>
                  <a:pt x="182" y="1074"/>
                </a:lnTo>
                <a:lnTo>
                  <a:pt x="162" y="1052"/>
                </a:lnTo>
                <a:lnTo>
                  <a:pt x="142" y="1030"/>
                </a:lnTo>
                <a:lnTo>
                  <a:pt x="124" y="1006"/>
                </a:lnTo>
                <a:lnTo>
                  <a:pt x="106" y="982"/>
                </a:lnTo>
                <a:lnTo>
                  <a:pt x="92" y="958"/>
                </a:lnTo>
                <a:lnTo>
                  <a:pt x="76" y="932"/>
                </a:lnTo>
                <a:lnTo>
                  <a:pt x="62" y="906"/>
                </a:lnTo>
                <a:lnTo>
                  <a:pt x="50" y="880"/>
                </a:lnTo>
                <a:lnTo>
                  <a:pt x="40" y="852"/>
                </a:lnTo>
                <a:lnTo>
                  <a:pt x="30" y="824"/>
                </a:lnTo>
                <a:lnTo>
                  <a:pt x="22" y="796"/>
                </a:lnTo>
                <a:lnTo>
                  <a:pt x="14" y="768"/>
                </a:lnTo>
                <a:lnTo>
                  <a:pt x="8" y="738"/>
                </a:lnTo>
                <a:lnTo>
                  <a:pt x="4" y="708"/>
                </a:lnTo>
                <a:lnTo>
                  <a:pt x="0" y="678"/>
                </a:lnTo>
                <a:lnTo>
                  <a:pt x="0" y="648"/>
                </a:lnTo>
                <a:lnTo>
                  <a:pt x="0" y="618"/>
                </a:lnTo>
                <a:lnTo>
                  <a:pt x="0" y="586"/>
                </a:lnTo>
                <a:lnTo>
                  <a:pt x="4" y="556"/>
                </a:lnTo>
                <a:lnTo>
                  <a:pt x="8" y="526"/>
                </a:lnTo>
                <a:lnTo>
                  <a:pt x="14" y="494"/>
                </a:lnTo>
                <a:lnTo>
                  <a:pt x="14" y="494"/>
                </a:lnTo>
                <a:lnTo>
                  <a:pt x="22" y="462"/>
                </a:lnTo>
                <a:lnTo>
                  <a:pt x="32" y="432"/>
                </a:lnTo>
                <a:lnTo>
                  <a:pt x="42" y="402"/>
                </a:lnTo>
                <a:lnTo>
                  <a:pt x="54" y="372"/>
                </a:lnTo>
                <a:lnTo>
                  <a:pt x="68" y="344"/>
                </a:lnTo>
                <a:lnTo>
                  <a:pt x="82" y="318"/>
                </a:lnTo>
                <a:lnTo>
                  <a:pt x="98" y="290"/>
                </a:lnTo>
                <a:lnTo>
                  <a:pt x="116" y="266"/>
                </a:lnTo>
                <a:lnTo>
                  <a:pt x="134" y="240"/>
                </a:lnTo>
                <a:lnTo>
                  <a:pt x="154" y="218"/>
                </a:lnTo>
                <a:lnTo>
                  <a:pt x="174" y="194"/>
                </a:lnTo>
                <a:lnTo>
                  <a:pt x="196" y="174"/>
                </a:lnTo>
                <a:lnTo>
                  <a:pt x="218" y="154"/>
                </a:lnTo>
                <a:lnTo>
                  <a:pt x="242" y="134"/>
                </a:lnTo>
                <a:lnTo>
                  <a:pt x="266" y="116"/>
                </a:lnTo>
                <a:lnTo>
                  <a:pt x="290" y="100"/>
                </a:lnTo>
                <a:lnTo>
                  <a:pt x="316" y="84"/>
                </a:lnTo>
                <a:lnTo>
                  <a:pt x="344" y="70"/>
                </a:lnTo>
                <a:lnTo>
                  <a:pt x="370" y="56"/>
                </a:lnTo>
                <a:lnTo>
                  <a:pt x="398" y="44"/>
                </a:lnTo>
                <a:lnTo>
                  <a:pt x="428" y="34"/>
                </a:lnTo>
                <a:lnTo>
                  <a:pt x="456" y="24"/>
                </a:lnTo>
                <a:lnTo>
                  <a:pt x="486" y="16"/>
                </a:lnTo>
                <a:lnTo>
                  <a:pt x="516" y="10"/>
                </a:lnTo>
                <a:lnTo>
                  <a:pt x="546" y="6"/>
                </a:lnTo>
                <a:lnTo>
                  <a:pt x="576" y="2"/>
                </a:lnTo>
                <a:lnTo>
                  <a:pt x="608" y="0"/>
                </a:lnTo>
                <a:lnTo>
                  <a:pt x="640" y="0"/>
                </a:lnTo>
                <a:lnTo>
                  <a:pt x="670" y="2"/>
                </a:lnTo>
                <a:lnTo>
                  <a:pt x="702" y="4"/>
                </a:lnTo>
                <a:lnTo>
                  <a:pt x="734" y="10"/>
                </a:lnTo>
                <a:lnTo>
                  <a:pt x="766" y="16"/>
                </a:lnTo>
                <a:lnTo>
                  <a:pt x="766" y="16"/>
                </a:lnTo>
                <a:lnTo>
                  <a:pt x="812" y="28"/>
                </a:lnTo>
                <a:lnTo>
                  <a:pt x="856" y="42"/>
                </a:lnTo>
                <a:lnTo>
                  <a:pt x="900" y="62"/>
                </a:lnTo>
                <a:lnTo>
                  <a:pt x="940" y="82"/>
                </a:lnTo>
                <a:lnTo>
                  <a:pt x="980" y="106"/>
                </a:lnTo>
                <a:lnTo>
                  <a:pt x="1016" y="132"/>
                </a:lnTo>
                <a:lnTo>
                  <a:pt x="1050" y="162"/>
                </a:lnTo>
                <a:lnTo>
                  <a:pt x="1082" y="192"/>
                </a:lnTo>
                <a:lnTo>
                  <a:pt x="1112" y="226"/>
                </a:lnTo>
                <a:lnTo>
                  <a:pt x="1140" y="262"/>
                </a:lnTo>
                <a:lnTo>
                  <a:pt x="1164" y="298"/>
                </a:lnTo>
                <a:lnTo>
                  <a:pt x="1188" y="338"/>
                </a:lnTo>
                <a:lnTo>
                  <a:pt x="1206" y="378"/>
                </a:lnTo>
                <a:lnTo>
                  <a:pt x="1224" y="420"/>
                </a:lnTo>
                <a:lnTo>
                  <a:pt x="1236" y="462"/>
                </a:lnTo>
                <a:lnTo>
                  <a:pt x="1248" y="506"/>
                </a:lnTo>
                <a:lnTo>
                  <a:pt x="1248" y="506"/>
                </a:lnTo>
                <a:lnTo>
                  <a:pt x="1248" y="506"/>
                </a:lnTo>
                <a:lnTo>
                  <a:pt x="1248" y="506"/>
                </a:lnTo>
                <a:lnTo>
                  <a:pt x="1206" y="528"/>
                </a:lnTo>
                <a:lnTo>
                  <a:pt x="1164" y="552"/>
                </a:lnTo>
                <a:lnTo>
                  <a:pt x="1124" y="578"/>
                </a:lnTo>
                <a:lnTo>
                  <a:pt x="1086" y="608"/>
                </a:lnTo>
                <a:lnTo>
                  <a:pt x="1050" y="638"/>
                </a:lnTo>
                <a:lnTo>
                  <a:pt x="1014" y="670"/>
                </a:lnTo>
                <a:lnTo>
                  <a:pt x="982" y="706"/>
                </a:lnTo>
                <a:lnTo>
                  <a:pt x="950" y="742"/>
                </a:lnTo>
                <a:lnTo>
                  <a:pt x="920" y="780"/>
                </a:lnTo>
                <a:lnTo>
                  <a:pt x="894" y="820"/>
                </a:lnTo>
                <a:lnTo>
                  <a:pt x="868" y="862"/>
                </a:lnTo>
                <a:lnTo>
                  <a:pt x="846" y="906"/>
                </a:lnTo>
                <a:lnTo>
                  <a:pt x="826" y="952"/>
                </a:lnTo>
                <a:lnTo>
                  <a:pt x="808" y="998"/>
                </a:lnTo>
                <a:lnTo>
                  <a:pt x="792" y="1046"/>
                </a:lnTo>
                <a:lnTo>
                  <a:pt x="780" y="1096"/>
                </a:lnTo>
                <a:lnTo>
                  <a:pt x="780" y="1096"/>
                </a:lnTo>
                <a:lnTo>
                  <a:pt x="770" y="1140"/>
                </a:lnTo>
                <a:lnTo>
                  <a:pt x="764" y="1184"/>
                </a:lnTo>
                <a:lnTo>
                  <a:pt x="760" y="1226"/>
                </a:lnTo>
                <a:lnTo>
                  <a:pt x="758" y="1270"/>
                </a:lnTo>
                <a:lnTo>
                  <a:pt x="760" y="1312"/>
                </a:lnTo>
                <a:lnTo>
                  <a:pt x="762" y="1354"/>
                </a:lnTo>
                <a:lnTo>
                  <a:pt x="766" y="1396"/>
                </a:lnTo>
                <a:lnTo>
                  <a:pt x="772" y="1438"/>
                </a:lnTo>
                <a:lnTo>
                  <a:pt x="782" y="1480"/>
                </a:lnTo>
                <a:lnTo>
                  <a:pt x="792" y="1520"/>
                </a:lnTo>
                <a:lnTo>
                  <a:pt x="804" y="1560"/>
                </a:lnTo>
                <a:lnTo>
                  <a:pt x="818" y="1598"/>
                </a:lnTo>
                <a:lnTo>
                  <a:pt x="834" y="1636"/>
                </a:lnTo>
                <a:lnTo>
                  <a:pt x="852" y="1674"/>
                </a:lnTo>
                <a:lnTo>
                  <a:pt x="872" y="1710"/>
                </a:lnTo>
                <a:lnTo>
                  <a:pt x="894" y="1746"/>
                </a:lnTo>
                <a:lnTo>
                  <a:pt x="916" y="1780"/>
                </a:lnTo>
                <a:lnTo>
                  <a:pt x="942" y="1814"/>
                </a:lnTo>
                <a:lnTo>
                  <a:pt x="968" y="1846"/>
                </a:lnTo>
                <a:lnTo>
                  <a:pt x="996" y="1876"/>
                </a:lnTo>
                <a:lnTo>
                  <a:pt x="1024" y="1906"/>
                </a:lnTo>
                <a:lnTo>
                  <a:pt x="1056" y="1934"/>
                </a:lnTo>
                <a:lnTo>
                  <a:pt x="1088" y="1960"/>
                </a:lnTo>
                <a:lnTo>
                  <a:pt x="1120" y="1986"/>
                </a:lnTo>
                <a:lnTo>
                  <a:pt x="1156" y="2008"/>
                </a:lnTo>
                <a:lnTo>
                  <a:pt x="1192" y="2030"/>
                </a:lnTo>
                <a:lnTo>
                  <a:pt x="1230" y="2050"/>
                </a:lnTo>
                <a:lnTo>
                  <a:pt x="1268" y="2070"/>
                </a:lnTo>
                <a:lnTo>
                  <a:pt x="1308" y="2086"/>
                </a:lnTo>
                <a:lnTo>
                  <a:pt x="1348" y="2100"/>
                </a:lnTo>
                <a:lnTo>
                  <a:pt x="1390" y="2114"/>
                </a:lnTo>
                <a:lnTo>
                  <a:pt x="1434" y="2124"/>
                </a:lnTo>
                <a:lnTo>
                  <a:pt x="1434" y="2124"/>
                </a:lnTo>
                <a:lnTo>
                  <a:pt x="1466" y="2130"/>
                </a:lnTo>
                <a:lnTo>
                  <a:pt x="1498" y="2136"/>
                </a:lnTo>
                <a:lnTo>
                  <a:pt x="1530" y="2140"/>
                </a:lnTo>
                <a:lnTo>
                  <a:pt x="1562" y="2142"/>
                </a:lnTo>
                <a:lnTo>
                  <a:pt x="1626" y="2144"/>
                </a:lnTo>
                <a:lnTo>
                  <a:pt x="1690" y="2142"/>
                </a:lnTo>
                <a:lnTo>
                  <a:pt x="1690" y="2142"/>
                </a:lnTo>
                <a:lnTo>
                  <a:pt x="1658" y="2156"/>
                </a:lnTo>
                <a:lnTo>
                  <a:pt x="1626" y="2170"/>
                </a:lnTo>
                <a:lnTo>
                  <a:pt x="1592" y="2182"/>
                </a:lnTo>
                <a:lnTo>
                  <a:pt x="1560" y="2192"/>
                </a:lnTo>
                <a:lnTo>
                  <a:pt x="1526" y="2200"/>
                </a:lnTo>
                <a:lnTo>
                  <a:pt x="1490" y="2208"/>
                </a:lnTo>
                <a:lnTo>
                  <a:pt x="1456" y="2214"/>
                </a:lnTo>
                <a:lnTo>
                  <a:pt x="1422" y="2220"/>
                </a:lnTo>
                <a:lnTo>
                  <a:pt x="1386" y="2224"/>
                </a:lnTo>
                <a:lnTo>
                  <a:pt x="1350" y="2226"/>
                </a:lnTo>
                <a:lnTo>
                  <a:pt x="1314" y="2226"/>
                </a:lnTo>
                <a:lnTo>
                  <a:pt x="1278" y="2226"/>
                </a:lnTo>
                <a:lnTo>
                  <a:pt x="1242" y="2222"/>
                </a:lnTo>
                <a:lnTo>
                  <a:pt x="1204" y="2218"/>
                </a:lnTo>
                <a:lnTo>
                  <a:pt x="1168" y="2212"/>
                </a:lnTo>
                <a:lnTo>
                  <a:pt x="1132" y="2206"/>
                </a:lnTo>
                <a:lnTo>
                  <a:pt x="1132" y="2206"/>
                </a:lnTo>
                <a:close/>
              </a:path>
            </a:pathLst>
          </a:custGeom>
          <a:solidFill>
            <a:schemeClr val="accent1">
              <a:lumMod val="75000"/>
            </a:schemeClr>
          </a:solidFill>
          <a:ln w="38100">
            <a:solidFill>
              <a:schemeClr val="accent6"/>
            </a:solid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a:p>
        </p:txBody>
      </p:sp>
      <p:sp>
        <p:nvSpPr>
          <p:cNvPr id="8" name="1 Título">
            <a:extLst>
              <a:ext uri="{FF2B5EF4-FFF2-40B4-BE49-F238E27FC236}">
                <a16:creationId xmlns:a16="http://schemas.microsoft.com/office/drawing/2014/main" id="{ED170EF4-23BE-3248-B894-E69F4518982E}"/>
              </a:ext>
            </a:extLst>
          </p:cNvPr>
          <p:cNvSpPr txBox="1">
            <a:spLocks/>
          </p:cNvSpPr>
          <p:nvPr/>
        </p:nvSpPr>
        <p:spPr>
          <a:xfrm>
            <a:off x="5648228" y="1420038"/>
            <a:ext cx="2242530" cy="89659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err="1">
                <a:solidFill>
                  <a:schemeClr val="bg1"/>
                </a:solidFill>
                <a:effectLst>
                  <a:innerShdw blurRad="63500" dist="50800" dir="13500000">
                    <a:prstClr val="black">
                      <a:alpha val="50000"/>
                    </a:prstClr>
                  </a:innerShdw>
                </a:effectLst>
                <a:ea typeface="+mj-ea"/>
                <a:cs typeface="+mj-cs"/>
              </a:rPr>
              <a:t>Changement</a:t>
            </a:r>
            <a:r>
              <a:rPr lang="en-US" b="1" dirty="0">
                <a:solidFill>
                  <a:schemeClr val="bg1"/>
                </a:solidFill>
                <a:effectLst>
                  <a:innerShdw blurRad="63500" dist="50800" dir="13500000">
                    <a:prstClr val="black">
                      <a:alpha val="50000"/>
                    </a:prstClr>
                  </a:innerShdw>
                </a:effectLst>
                <a:ea typeface="+mj-ea"/>
                <a:cs typeface="+mj-cs"/>
              </a:rPr>
              <a:t> </a:t>
            </a:r>
            <a:r>
              <a:rPr lang="en-US" b="1" dirty="0" err="1">
                <a:solidFill>
                  <a:schemeClr val="bg1"/>
                </a:solidFill>
                <a:effectLst>
                  <a:innerShdw blurRad="63500" dist="50800" dir="13500000">
                    <a:prstClr val="black">
                      <a:alpha val="50000"/>
                    </a:prstClr>
                  </a:innerShdw>
                </a:effectLst>
                <a:ea typeface="+mj-ea"/>
                <a:cs typeface="+mj-cs"/>
              </a:rPr>
              <a:t>environnement</a:t>
            </a:r>
            <a:endParaRPr lang="en-US" b="1" dirty="0">
              <a:solidFill>
                <a:schemeClr val="bg1"/>
              </a:solidFill>
              <a:effectLst>
                <a:innerShdw blurRad="63500" dist="50800" dir="13500000">
                  <a:prstClr val="black">
                    <a:alpha val="50000"/>
                  </a:prstClr>
                </a:innerShdw>
              </a:effectLst>
              <a:ea typeface="+mj-ea"/>
              <a:cs typeface="+mj-cs"/>
            </a:endParaRPr>
          </a:p>
        </p:txBody>
      </p:sp>
      <p:sp>
        <p:nvSpPr>
          <p:cNvPr id="9" name="1 Título">
            <a:extLst>
              <a:ext uri="{FF2B5EF4-FFF2-40B4-BE49-F238E27FC236}">
                <a16:creationId xmlns:a16="http://schemas.microsoft.com/office/drawing/2014/main" id="{2BC470F0-06AA-014D-96D7-71BBCFF50051}"/>
              </a:ext>
            </a:extLst>
          </p:cNvPr>
          <p:cNvSpPr txBox="1">
            <a:spLocks/>
          </p:cNvSpPr>
          <p:nvPr/>
        </p:nvSpPr>
        <p:spPr>
          <a:xfrm>
            <a:off x="5297310" y="5049210"/>
            <a:ext cx="1572513" cy="89659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defTabSz="1365244">
              <a:spcBef>
                <a:spcPct val="0"/>
              </a:spcBef>
              <a:defRPr/>
            </a:pPr>
            <a:endParaRPr lang="en-US" sz="2250" dirty="0">
              <a:solidFill>
                <a:schemeClr val="bg1"/>
              </a:solidFill>
              <a:effectLst>
                <a:innerShdw blurRad="63500" dist="50800" dir="13500000">
                  <a:prstClr val="black">
                    <a:alpha val="50000"/>
                  </a:prstClr>
                </a:innerShdw>
              </a:effectLst>
            </a:endParaRPr>
          </a:p>
        </p:txBody>
      </p:sp>
      <p:sp>
        <p:nvSpPr>
          <p:cNvPr id="10" name="1 Título">
            <a:extLst>
              <a:ext uri="{FF2B5EF4-FFF2-40B4-BE49-F238E27FC236}">
                <a16:creationId xmlns:a16="http://schemas.microsoft.com/office/drawing/2014/main" id="{DB1DB196-7296-EB4A-88A2-9CB7BE113F71}"/>
              </a:ext>
            </a:extLst>
          </p:cNvPr>
          <p:cNvSpPr txBox="1">
            <a:spLocks/>
          </p:cNvSpPr>
          <p:nvPr/>
        </p:nvSpPr>
        <p:spPr>
          <a:xfrm>
            <a:off x="3438874" y="3661704"/>
            <a:ext cx="1525651" cy="122792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b="1" dirty="0" err="1">
                <a:solidFill>
                  <a:schemeClr val="bg1"/>
                </a:solidFill>
                <a:effectLst>
                  <a:innerShdw blurRad="63500" dist="50800" dir="13500000">
                    <a:prstClr val="black">
                      <a:alpha val="50000"/>
                    </a:prstClr>
                  </a:innerShdw>
                </a:effectLst>
              </a:rPr>
              <a:t>Réponse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immune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individuelle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spécifique</a:t>
            </a:r>
            <a:endParaRPr lang="en-US" b="1" dirty="0">
              <a:solidFill>
                <a:schemeClr val="bg1"/>
              </a:solidFill>
              <a:effectLst>
                <a:innerShdw blurRad="63500" dist="50800" dir="13500000">
                  <a:prstClr val="black">
                    <a:alpha val="50000"/>
                  </a:prstClr>
                </a:innerShdw>
              </a:effectLst>
            </a:endParaRPr>
          </a:p>
        </p:txBody>
      </p:sp>
      <p:sp>
        <p:nvSpPr>
          <p:cNvPr id="11" name="1 Título">
            <a:extLst>
              <a:ext uri="{FF2B5EF4-FFF2-40B4-BE49-F238E27FC236}">
                <a16:creationId xmlns:a16="http://schemas.microsoft.com/office/drawing/2014/main" id="{77AACF08-5EDE-FC4B-8693-CCB8F1BC3C16}"/>
              </a:ext>
            </a:extLst>
          </p:cNvPr>
          <p:cNvSpPr txBox="1">
            <a:spLocks/>
          </p:cNvSpPr>
          <p:nvPr/>
        </p:nvSpPr>
        <p:spPr>
          <a:xfrm>
            <a:off x="3698354" y="1426696"/>
            <a:ext cx="1600522" cy="85118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b="1" dirty="0" err="1">
                <a:solidFill>
                  <a:schemeClr val="bg1"/>
                </a:solidFill>
                <a:effectLst>
                  <a:innerShdw blurRad="63500" dist="50800" dir="13500000">
                    <a:prstClr val="black">
                      <a:alpha val="50000"/>
                    </a:prstClr>
                  </a:innerShdw>
                </a:effectLst>
              </a:rPr>
              <a:t>Adaptation</a:t>
            </a:r>
            <a:r>
              <a:rPr lang="es-ES" b="1" dirty="0">
                <a:solidFill>
                  <a:schemeClr val="bg1"/>
                </a:solidFill>
                <a:effectLst>
                  <a:innerShdw blurRad="63500" dist="50800" dir="13500000">
                    <a:prstClr val="black">
                      <a:alpha val="50000"/>
                    </a:prstClr>
                  </a:innerShdw>
                </a:effectLst>
              </a:rPr>
              <a:t> des </a:t>
            </a:r>
            <a:r>
              <a:rPr lang="es-ES" b="1" dirty="0" err="1">
                <a:solidFill>
                  <a:schemeClr val="bg1"/>
                </a:solidFill>
                <a:effectLst>
                  <a:innerShdw blurRad="63500" dist="50800" dir="13500000">
                    <a:prstClr val="black">
                      <a:alpha val="50000"/>
                    </a:prstClr>
                  </a:innerShdw>
                </a:effectLst>
              </a:rPr>
              <a:t>pathogènes</a:t>
            </a:r>
            <a:endParaRPr lang="en-US" b="1" dirty="0">
              <a:solidFill>
                <a:schemeClr val="bg1"/>
              </a:solidFill>
              <a:effectLst>
                <a:innerShdw blurRad="63500" dist="50800" dir="13500000">
                  <a:prstClr val="black">
                    <a:alpha val="50000"/>
                  </a:prstClr>
                </a:innerShdw>
              </a:effectLst>
            </a:endParaRPr>
          </a:p>
        </p:txBody>
      </p:sp>
      <p:sp>
        <p:nvSpPr>
          <p:cNvPr id="24" name="ZoneTexte 23">
            <a:extLst>
              <a:ext uri="{FF2B5EF4-FFF2-40B4-BE49-F238E27FC236}">
                <a16:creationId xmlns:a16="http://schemas.microsoft.com/office/drawing/2014/main" id="{63A630BB-025A-C646-834E-51299BFA7A19}"/>
              </a:ext>
            </a:extLst>
          </p:cNvPr>
          <p:cNvSpPr txBox="1"/>
          <p:nvPr/>
        </p:nvSpPr>
        <p:spPr>
          <a:xfrm>
            <a:off x="437415" y="470808"/>
            <a:ext cx="2953053" cy="461665"/>
          </a:xfrm>
          <a:prstGeom prst="rect">
            <a:avLst/>
          </a:prstGeom>
          <a:noFill/>
        </p:spPr>
        <p:txBody>
          <a:bodyPr wrap="none" rtlCol="0">
            <a:spAutoFit/>
          </a:bodyPr>
          <a:lstStyle/>
          <a:p>
            <a:r>
              <a:rPr lang="fr-FR" sz="2400" dirty="0">
                <a:solidFill>
                  <a:schemeClr val="accent1">
                    <a:lumMod val="50000"/>
                  </a:schemeClr>
                </a:solidFill>
                <a:latin typeface="Roboto" panose="02000000000000000000" pitchFamily="2" charset="0"/>
                <a:ea typeface="Roboto" panose="02000000000000000000" pitchFamily="2" charset="0"/>
              </a:rPr>
              <a:t>Concept One </a:t>
            </a:r>
            <a:r>
              <a:rPr lang="fr-FR" sz="2400" dirty="0" err="1">
                <a:solidFill>
                  <a:schemeClr val="accent1">
                    <a:lumMod val="50000"/>
                  </a:schemeClr>
                </a:solidFill>
                <a:latin typeface="Roboto" panose="02000000000000000000" pitchFamily="2" charset="0"/>
                <a:ea typeface="Roboto" panose="02000000000000000000" pitchFamily="2" charset="0"/>
              </a:rPr>
              <a:t>health</a:t>
            </a:r>
            <a:r>
              <a:rPr lang="fr-FR" sz="2400" dirty="0">
                <a:solidFill>
                  <a:schemeClr val="accent1">
                    <a:lumMod val="50000"/>
                  </a:schemeClr>
                </a:solidFill>
                <a:latin typeface="Roboto" panose="02000000000000000000" pitchFamily="2" charset="0"/>
                <a:ea typeface="Roboto" panose="02000000000000000000" pitchFamily="2" charset="0"/>
              </a:rPr>
              <a:t> </a:t>
            </a:r>
          </a:p>
        </p:txBody>
      </p:sp>
      <p:sp>
        <p:nvSpPr>
          <p:cNvPr id="12" name="1 Título">
            <a:extLst>
              <a:ext uri="{FF2B5EF4-FFF2-40B4-BE49-F238E27FC236}">
                <a16:creationId xmlns:a16="http://schemas.microsoft.com/office/drawing/2014/main" id="{A61E5E0E-5C0C-B341-845D-D7C5A9C64002}"/>
              </a:ext>
            </a:extLst>
          </p:cNvPr>
          <p:cNvSpPr txBox="1">
            <a:spLocks/>
          </p:cNvSpPr>
          <p:nvPr/>
        </p:nvSpPr>
        <p:spPr>
          <a:xfrm>
            <a:off x="4980071" y="2650348"/>
            <a:ext cx="1860116" cy="133408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sz="2000" b="1" dirty="0" err="1">
                <a:solidFill>
                  <a:srgbClr val="002060"/>
                </a:solidFill>
                <a:effectLst>
                  <a:outerShdw blurRad="50800" dist="38100" dir="2700000" algn="tl" rotWithShape="0">
                    <a:prstClr val="black">
                      <a:alpha val="40000"/>
                    </a:prstClr>
                  </a:outerShdw>
                </a:effectLst>
                <a:ea typeface="+mj-ea"/>
                <a:cs typeface="+mj-cs"/>
              </a:rPr>
              <a:t>Emergence</a:t>
            </a:r>
            <a:r>
              <a:rPr lang="es-ES" sz="2000" b="1" dirty="0">
                <a:solidFill>
                  <a:srgbClr val="002060"/>
                </a:solidFill>
                <a:effectLst>
                  <a:outerShdw blurRad="50800" dist="38100" dir="2700000" algn="tl" rotWithShape="0">
                    <a:prstClr val="black">
                      <a:alpha val="40000"/>
                    </a:prstClr>
                  </a:outerShdw>
                </a:effectLst>
                <a:ea typeface="+mj-ea"/>
                <a:cs typeface="+mj-cs"/>
              </a:rPr>
              <a:t> </a:t>
            </a:r>
          </a:p>
          <a:p>
            <a:pPr algn="ctr" defTabSz="1365244">
              <a:spcBef>
                <a:spcPct val="0"/>
              </a:spcBef>
              <a:defRPr/>
            </a:pPr>
            <a:r>
              <a:rPr lang="es-ES" sz="2000" b="1" dirty="0" err="1">
                <a:solidFill>
                  <a:srgbClr val="002060"/>
                </a:solidFill>
                <a:effectLst>
                  <a:outerShdw blurRad="50800" dist="38100" dir="2700000" algn="tl" rotWithShape="0">
                    <a:prstClr val="black">
                      <a:alpha val="40000"/>
                    </a:prstClr>
                  </a:outerShdw>
                </a:effectLst>
                <a:ea typeface="+mj-ea"/>
                <a:cs typeface="+mj-cs"/>
              </a:rPr>
              <a:t>Evolution</a:t>
            </a:r>
            <a:r>
              <a:rPr lang="es-ES" sz="2000" b="1" dirty="0">
                <a:solidFill>
                  <a:srgbClr val="002060"/>
                </a:solidFill>
                <a:effectLst>
                  <a:outerShdw blurRad="50800" dist="38100" dir="2700000" algn="tl" rotWithShape="0">
                    <a:prstClr val="black">
                      <a:alpha val="40000"/>
                    </a:prstClr>
                  </a:outerShdw>
                </a:effectLst>
                <a:ea typeface="+mj-ea"/>
                <a:cs typeface="+mj-cs"/>
              </a:rPr>
              <a:t> des </a:t>
            </a:r>
            <a:r>
              <a:rPr lang="es-ES" sz="2000" b="1" dirty="0" err="1">
                <a:solidFill>
                  <a:srgbClr val="002060"/>
                </a:solidFill>
                <a:effectLst>
                  <a:outerShdw blurRad="50800" dist="38100" dir="2700000" algn="tl" rotWithShape="0">
                    <a:prstClr val="black">
                      <a:alpha val="40000"/>
                    </a:prstClr>
                  </a:outerShdw>
                </a:effectLst>
                <a:ea typeface="+mj-ea"/>
                <a:cs typeface="+mj-cs"/>
              </a:rPr>
              <a:t>maladies</a:t>
            </a:r>
            <a:r>
              <a:rPr lang="es-ES" sz="2000" b="1" dirty="0">
                <a:solidFill>
                  <a:srgbClr val="002060"/>
                </a:solidFill>
                <a:effectLst>
                  <a:outerShdw blurRad="50800" dist="38100" dir="2700000" algn="tl" rotWithShape="0">
                    <a:prstClr val="black">
                      <a:alpha val="40000"/>
                    </a:prstClr>
                  </a:outerShdw>
                </a:effectLst>
                <a:ea typeface="+mj-ea"/>
                <a:cs typeface="+mj-cs"/>
              </a:rPr>
              <a:t> </a:t>
            </a:r>
            <a:r>
              <a:rPr lang="es-ES" sz="2000" b="1" dirty="0" err="1">
                <a:solidFill>
                  <a:srgbClr val="002060"/>
                </a:solidFill>
                <a:effectLst>
                  <a:outerShdw blurRad="50800" dist="38100" dir="2700000" algn="tl" rotWithShape="0">
                    <a:prstClr val="black">
                      <a:alpha val="40000"/>
                    </a:prstClr>
                  </a:outerShdw>
                </a:effectLst>
                <a:ea typeface="+mj-ea"/>
                <a:cs typeface="+mj-cs"/>
              </a:rPr>
              <a:t>infectieuses</a:t>
            </a:r>
            <a:endParaRPr lang="en-US" sz="2000" b="1" dirty="0">
              <a:solidFill>
                <a:srgbClr val="002060"/>
              </a:solidFill>
              <a:effectLst>
                <a:outerShdw blurRad="50800" dist="38100" dir="2700000" algn="tl" rotWithShape="0">
                  <a:prstClr val="black">
                    <a:alpha val="40000"/>
                  </a:prstClr>
                </a:outerShdw>
              </a:effectLst>
              <a:ea typeface="+mj-ea"/>
              <a:cs typeface="+mj-cs"/>
            </a:endParaRPr>
          </a:p>
        </p:txBody>
      </p:sp>
      <p:sp>
        <p:nvSpPr>
          <p:cNvPr id="13" name="Titre 1">
            <a:extLst>
              <a:ext uri="{FF2B5EF4-FFF2-40B4-BE49-F238E27FC236}">
                <a16:creationId xmlns:a16="http://schemas.microsoft.com/office/drawing/2014/main" id="{5992D549-D05B-8049-A4CB-1653A4777E83}"/>
              </a:ext>
            </a:extLst>
          </p:cNvPr>
          <p:cNvSpPr>
            <a:spLocks noGrp="1"/>
          </p:cNvSpPr>
          <p:nvPr>
            <p:ph type="ctrTitle"/>
          </p:nvPr>
        </p:nvSpPr>
        <p:spPr>
          <a:xfrm>
            <a:off x="6330897" y="6337630"/>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14" name="Connecteur droit avec flèche 13">
            <a:extLst>
              <a:ext uri="{FF2B5EF4-FFF2-40B4-BE49-F238E27FC236}">
                <a16:creationId xmlns:a16="http://schemas.microsoft.com/office/drawing/2014/main" id="{DD4B7C49-49D7-9E49-B0CA-4BCBEB79909E}"/>
              </a:ext>
            </a:extLst>
          </p:cNvPr>
          <p:cNvCxnSpPr>
            <a:cxnSpLocks/>
          </p:cNvCxnSpPr>
          <p:nvPr/>
        </p:nvCxnSpPr>
        <p:spPr>
          <a:xfrm>
            <a:off x="406666" y="6337630"/>
            <a:ext cx="11379871" cy="0"/>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43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CFA0F6B-BE2B-7442-9024-84DEFB40BE64}"/>
              </a:ext>
            </a:extLst>
          </p:cNvPr>
          <p:cNvSpPr>
            <a:spLocks/>
          </p:cNvSpPr>
          <p:nvPr/>
        </p:nvSpPr>
        <p:spPr bwMode="auto">
          <a:xfrm>
            <a:off x="3436201" y="3312470"/>
            <a:ext cx="3205888" cy="1663751"/>
          </a:xfrm>
          <a:custGeom>
            <a:avLst/>
            <a:gdLst>
              <a:gd name="T0" fmla="*/ 2234 w 2416"/>
              <a:gd name="T1" fmla="*/ 758 h 1260"/>
              <a:gd name="T2" fmla="*/ 2122 w 2416"/>
              <a:gd name="T3" fmla="*/ 878 h 1260"/>
              <a:gd name="T4" fmla="*/ 1992 w 2416"/>
              <a:gd name="T5" fmla="*/ 972 h 1260"/>
              <a:gd name="T6" fmla="*/ 1848 w 2416"/>
              <a:gd name="T7" fmla="*/ 1040 h 1260"/>
              <a:gd name="T8" fmla="*/ 1696 w 2416"/>
              <a:gd name="T9" fmla="*/ 1080 h 1260"/>
              <a:gd name="T10" fmla="*/ 1538 w 2416"/>
              <a:gd name="T11" fmla="*/ 1092 h 1260"/>
              <a:gd name="T12" fmla="*/ 1378 w 2416"/>
              <a:gd name="T13" fmla="*/ 1074 h 1260"/>
              <a:gd name="T14" fmla="*/ 1224 w 2416"/>
              <a:gd name="T15" fmla="*/ 1026 h 1260"/>
              <a:gd name="T16" fmla="*/ 1130 w 2416"/>
              <a:gd name="T17" fmla="*/ 1014 h 1260"/>
              <a:gd name="T18" fmla="*/ 1046 w 2416"/>
              <a:gd name="T19" fmla="*/ 1104 h 1260"/>
              <a:gd name="T20" fmla="*/ 950 w 2416"/>
              <a:gd name="T21" fmla="*/ 1174 h 1260"/>
              <a:gd name="T22" fmla="*/ 842 w 2416"/>
              <a:gd name="T23" fmla="*/ 1224 h 1260"/>
              <a:gd name="T24" fmla="*/ 728 w 2416"/>
              <a:gd name="T25" fmla="*/ 1252 h 1260"/>
              <a:gd name="T26" fmla="*/ 610 w 2416"/>
              <a:gd name="T27" fmla="*/ 1260 h 1260"/>
              <a:gd name="T28" fmla="*/ 492 w 2416"/>
              <a:gd name="T29" fmla="*/ 1246 h 1260"/>
              <a:gd name="T30" fmla="*/ 376 w 2416"/>
              <a:gd name="T31" fmla="*/ 1208 h 1260"/>
              <a:gd name="T32" fmla="*/ 294 w 2416"/>
              <a:gd name="T33" fmla="*/ 1164 h 1260"/>
              <a:gd name="T34" fmla="*/ 194 w 2416"/>
              <a:gd name="T35" fmla="*/ 1084 h 1260"/>
              <a:gd name="T36" fmla="*/ 114 w 2416"/>
              <a:gd name="T37" fmla="*/ 990 h 1260"/>
              <a:gd name="T38" fmla="*/ 54 w 2416"/>
              <a:gd name="T39" fmla="*/ 884 h 1260"/>
              <a:gd name="T40" fmla="*/ 16 w 2416"/>
              <a:gd name="T41" fmla="*/ 770 h 1260"/>
              <a:gd name="T42" fmla="*/ 0 w 2416"/>
              <a:gd name="T43" fmla="*/ 650 h 1260"/>
              <a:gd name="T44" fmla="*/ 8 w 2416"/>
              <a:gd name="T45" fmla="*/ 528 h 1260"/>
              <a:gd name="T46" fmla="*/ 40 w 2416"/>
              <a:gd name="T47" fmla="*/ 408 h 1260"/>
              <a:gd name="T48" fmla="*/ 98 w 2416"/>
              <a:gd name="T49" fmla="*/ 294 h 1260"/>
              <a:gd name="T50" fmla="*/ 186 w 2416"/>
              <a:gd name="T51" fmla="*/ 184 h 1260"/>
              <a:gd name="T52" fmla="*/ 332 w 2416"/>
              <a:gd name="T53" fmla="*/ 76 h 1260"/>
              <a:gd name="T54" fmla="*/ 500 w 2416"/>
              <a:gd name="T55" fmla="*/ 14 h 1260"/>
              <a:gd name="T56" fmla="*/ 678 w 2416"/>
              <a:gd name="T57" fmla="*/ 2 h 1260"/>
              <a:gd name="T58" fmla="*/ 722 w 2416"/>
              <a:gd name="T59" fmla="*/ 6 h 1260"/>
              <a:gd name="T60" fmla="*/ 764 w 2416"/>
              <a:gd name="T61" fmla="*/ 192 h 1260"/>
              <a:gd name="T62" fmla="*/ 844 w 2416"/>
              <a:gd name="T63" fmla="*/ 366 h 1260"/>
              <a:gd name="T64" fmla="*/ 964 w 2416"/>
              <a:gd name="T65" fmla="*/ 520 h 1260"/>
              <a:gd name="T66" fmla="*/ 1120 w 2416"/>
              <a:gd name="T67" fmla="*/ 646 h 1260"/>
              <a:gd name="T68" fmla="*/ 1236 w 2416"/>
              <a:gd name="T69" fmla="*/ 708 h 1260"/>
              <a:gd name="T70" fmla="*/ 1398 w 2416"/>
              <a:gd name="T71" fmla="*/ 760 h 1260"/>
              <a:gd name="T72" fmla="*/ 1564 w 2416"/>
              <a:gd name="T73" fmla="*/ 780 h 1260"/>
              <a:gd name="T74" fmla="*/ 1728 w 2416"/>
              <a:gd name="T75" fmla="*/ 766 h 1260"/>
              <a:gd name="T76" fmla="*/ 1888 w 2416"/>
              <a:gd name="T77" fmla="*/ 722 h 1260"/>
              <a:gd name="T78" fmla="*/ 2036 w 2416"/>
              <a:gd name="T79" fmla="*/ 648 h 1260"/>
              <a:gd name="T80" fmla="*/ 2170 w 2416"/>
              <a:gd name="T81" fmla="*/ 546 h 1260"/>
              <a:gd name="T82" fmla="*/ 2284 w 2416"/>
              <a:gd name="T83" fmla="*/ 414 h 1260"/>
              <a:gd name="T84" fmla="*/ 2340 w 2416"/>
              <a:gd name="T85" fmla="*/ 322 h 1260"/>
              <a:gd name="T86" fmla="*/ 2412 w 2416"/>
              <a:gd name="T87" fmla="*/ 144 h 1260"/>
              <a:gd name="T88" fmla="*/ 2416 w 2416"/>
              <a:gd name="T89" fmla="*/ 248 h 1260"/>
              <a:gd name="T90" fmla="*/ 2402 w 2416"/>
              <a:gd name="T91" fmla="*/ 388 h 1260"/>
              <a:gd name="T92" fmla="*/ 2364 w 2416"/>
              <a:gd name="T93" fmla="*/ 526 h 1260"/>
              <a:gd name="T94" fmla="*/ 2302 w 2416"/>
              <a:gd name="T95" fmla="*/ 65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6" h="1260">
                <a:moveTo>
                  <a:pt x="2282" y="690"/>
                </a:moveTo>
                <a:lnTo>
                  <a:pt x="2282" y="690"/>
                </a:lnTo>
                <a:lnTo>
                  <a:pt x="2258" y="726"/>
                </a:lnTo>
                <a:lnTo>
                  <a:pt x="2234" y="758"/>
                </a:lnTo>
                <a:lnTo>
                  <a:pt x="2208" y="792"/>
                </a:lnTo>
                <a:lnTo>
                  <a:pt x="2180" y="822"/>
                </a:lnTo>
                <a:lnTo>
                  <a:pt x="2152" y="850"/>
                </a:lnTo>
                <a:lnTo>
                  <a:pt x="2122" y="878"/>
                </a:lnTo>
                <a:lnTo>
                  <a:pt x="2090" y="904"/>
                </a:lnTo>
                <a:lnTo>
                  <a:pt x="2058" y="928"/>
                </a:lnTo>
                <a:lnTo>
                  <a:pt x="2026" y="952"/>
                </a:lnTo>
                <a:lnTo>
                  <a:pt x="1992" y="972"/>
                </a:lnTo>
                <a:lnTo>
                  <a:pt x="1956" y="992"/>
                </a:lnTo>
                <a:lnTo>
                  <a:pt x="1920" y="1010"/>
                </a:lnTo>
                <a:lnTo>
                  <a:pt x="1884" y="1026"/>
                </a:lnTo>
                <a:lnTo>
                  <a:pt x="1848" y="1040"/>
                </a:lnTo>
                <a:lnTo>
                  <a:pt x="1810" y="1052"/>
                </a:lnTo>
                <a:lnTo>
                  <a:pt x="1772" y="1064"/>
                </a:lnTo>
                <a:lnTo>
                  <a:pt x="1734" y="1072"/>
                </a:lnTo>
                <a:lnTo>
                  <a:pt x="1696" y="1080"/>
                </a:lnTo>
                <a:lnTo>
                  <a:pt x="1656" y="1086"/>
                </a:lnTo>
                <a:lnTo>
                  <a:pt x="1616" y="1090"/>
                </a:lnTo>
                <a:lnTo>
                  <a:pt x="1576" y="1092"/>
                </a:lnTo>
                <a:lnTo>
                  <a:pt x="1538" y="1092"/>
                </a:lnTo>
                <a:lnTo>
                  <a:pt x="1498" y="1090"/>
                </a:lnTo>
                <a:lnTo>
                  <a:pt x="1458" y="1086"/>
                </a:lnTo>
                <a:lnTo>
                  <a:pt x="1418" y="1080"/>
                </a:lnTo>
                <a:lnTo>
                  <a:pt x="1378" y="1074"/>
                </a:lnTo>
                <a:lnTo>
                  <a:pt x="1340" y="1064"/>
                </a:lnTo>
                <a:lnTo>
                  <a:pt x="1300" y="1054"/>
                </a:lnTo>
                <a:lnTo>
                  <a:pt x="1262" y="1040"/>
                </a:lnTo>
                <a:lnTo>
                  <a:pt x="1224" y="1026"/>
                </a:lnTo>
                <a:lnTo>
                  <a:pt x="1186" y="1008"/>
                </a:lnTo>
                <a:lnTo>
                  <a:pt x="1148" y="990"/>
                </a:lnTo>
                <a:lnTo>
                  <a:pt x="1148" y="990"/>
                </a:lnTo>
                <a:lnTo>
                  <a:pt x="1130" y="1014"/>
                </a:lnTo>
                <a:lnTo>
                  <a:pt x="1110" y="1038"/>
                </a:lnTo>
                <a:lnTo>
                  <a:pt x="1090" y="1062"/>
                </a:lnTo>
                <a:lnTo>
                  <a:pt x="1068" y="1084"/>
                </a:lnTo>
                <a:lnTo>
                  <a:pt x="1046" y="1104"/>
                </a:lnTo>
                <a:lnTo>
                  <a:pt x="1022" y="1124"/>
                </a:lnTo>
                <a:lnTo>
                  <a:pt x="1000" y="1142"/>
                </a:lnTo>
                <a:lnTo>
                  <a:pt x="974" y="1158"/>
                </a:lnTo>
                <a:lnTo>
                  <a:pt x="950" y="1174"/>
                </a:lnTo>
                <a:lnTo>
                  <a:pt x="924" y="1188"/>
                </a:lnTo>
                <a:lnTo>
                  <a:pt x="896" y="1202"/>
                </a:lnTo>
                <a:lnTo>
                  <a:pt x="870" y="1214"/>
                </a:lnTo>
                <a:lnTo>
                  <a:pt x="842" y="1224"/>
                </a:lnTo>
                <a:lnTo>
                  <a:pt x="814" y="1234"/>
                </a:lnTo>
                <a:lnTo>
                  <a:pt x="786" y="1242"/>
                </a:lnTo>
                <a:lnTo>
                  <a:pt x="756" y="1248"/>
                </a:lnTo>
                <a:lnTo>
                  <a:pt x="728" y="1252"/>
                </a:lnTo>
                <a:lnTo>
                  <a:pt x="698" y="1256"/>
                </a:lnTo>
                <a:lnTo>
                  <a:pt x="670" y="1260"/>
                </a:lnTo>
                <a:lnTo>
                  <a:pt x="640" y="1260"/>
                </a:lnTo>
                <a:lnTo>
                  <a:pt x="610" y="1260"/>
                </a:lnTo>
                <a:lnTo>
                  <a:pt x="580" y="1258"/>
                </a:lnTo>
                <a:lnTo>
                  <a:pt x="552" y="1256"/>
                </a:lnTo>
                <a:lnTo>
                  <a:pt x="522" y="1252"/>
                </a:lnTo>
                <a:lnTo>
                  <a:pt x="492" y="1246"/>
                </a:lnTo>
                <a:lnTo>
                  <a:pt x="464" y="1238"/>
                </a:lnTo>
                <a:lnTo>
                  <a:pt x="434" y="1230"/>
                </a:lnTo>
                <a:lnTo>
                  <a:pt x="406" y="1218"/>
                </a:lnTo>
                <a:lnTo>
                  <a:pt x="376" y="1208"/>
                </a:lnTo>
                <a:lnTo>
                  <a:pt x="348" y="1194"/>
                </a:lnTo>
                <a:lnTo>
                  <a:pt x="322" y="1180"/>
                </a:lnTo>
                <a:lnTo>
                  <a:pt x="294" y="1164"/>
                </a:lnTo>
                <a:lnTo>
                  <a:pt x="294" y="1164"/>
                </a:lnTo>
                <a:lnTo>
                  <a:pt x="268" y="1146"/>
                </a:lnTo>
                <a:lnTo>
                  <a:pt x="242" y="1126"/>
                </a:lnTo>
                <a:lnTo>
                  <a:pt x="216" y="1106"/>
                </a:lnTo>
                <a:lnTo>
                  <a:pt x="194" y="1084"/>
                </a:lnTo>
                <a:lnTo>
                  <a:pt x="172" y="1062"/>
                </a:lnTo>
                <a:lnTo>
                  <a:pt x="150" y="1040"/>
                </a:lnTo>
                <a:lnTo>
                  <a:pt x="132" y="1016"/>
                </a:lnTo>
                <a:lnTo>
                  <a:pt x="114" y="990"/>
                </a:lnTo>
                <a:lnTo>
                  <a:pt x="96" y="964"/>
                </a:lnTo>
                <a:lnTo>
                  <a:pt x="80" y="938"/>
                </a:lnTo>
                <a:lnTo>
                  <a:pt x="66" y="912"/>
                </a:lnTo>
                <a:lnTo>
                  <a:pt x="54" y="884"/>
                </a:lnTo>
                <a:lnTo>
                  <a:pt x="42" y="856"/>
                </a:lnTo>
                <a:lnTo>
                  <a:pt x="32" y="828"/>
                </a:lnTo>
                <a:lnTo>
                  <a:pt x="24" y="798"/>
                </a:lnTo>
                <a:lnTo>
                  <a:pt x="16" y="770"/>
                </a:lnTo>
                <a:lnTo>
                  <a:pt x="10" y="740"/>
                </a:lnTo>
                <a:lnTo>
                  <a:pt x="6" y="710"/>
                </a:lnTo>
                <a:lnTo>
                  <a:pt x="2" y="680"/>
                </a:lnTo>
                <a:lnTo>
                  <a:pt x="0" y="650"/>
                </a:lnTo>
                <a:lnTo>
                  <a:pt x="0" y="618"/>
                </a:lnTo>
                <a:lnTo>
                  <a:pt x="2" y="588"/>
                </a:lnTo>
                <a:lnTo>
                  <a:pt x="4" y="558"/>
                </a:lnTo>
                <a:lnTo>
                  <a:pt x="8" y="528"/>
                </a:lnTo>
                <a:lnTo>
                  <a:pt x="14" y="498"/>
                </a:lnTo>
                <a:lnTo>
                  <a:pt x="22" y="468"/>
                </a:lnTo>
                <a:lnTo>
                  <a:pt x="30" y="438"/>
                </a:lnTo>
                <a:lnTo>
                  <a:pt x="40" y="408"/>
                </a:lnTo>
                <a:lnTo>
                  <a:pt x="52" y="378"/>
                </a:lnTo>
                <a:lnTo>
                  <a:pt x="66" y="350"/>
                </a:lnTo>
                <a:lnTo>
                  <a:pt x="82" y="322"/>
                </a:lnTo>
                <a:lnTo>
                  <a:pt x="98" y="294"/>
                </a:lnTo>
                <a:lnTo>
                  <a:pt x="98" y="294"/>
                </a:lnTo>
                <a:lnTo>
                  <a:pt x="124" y="254"/>
                </a:lnTo>
                <a:lnTo>
                  <a:pt x="154" y="218"/>
                </a:lnTo>
                <a:lnTo>
                  <a:pt x="186" y="184"/>
                </a:lnTo>
                <a:lnTo>
                  <a:pt x="220" y="152"/>
                </a:lnTo>
                <a:lnTo>
                  <a:pt x="256" y="124"/>
                </a:lnTo>
                <a:lnTo>
                  <a:pt x="292" y="98"/>
                </a:lnTo>
                <a:lnTo>
                  <a:pt x="332" y="76"/>
                </a:lnTo>
                <a:lnTo>
                  <a:pt x="372" y="56"/>
                </a:lnTo>
                <a:lnTo>
                  <a:pt x="414" y="38"/>
                </a:lnTo>
                <a:lnTo>
                  <a:pt x="456" y="24"/>
                </a:lnTo>
                <a:lnTo>
                  <a:pt x="500" y="14"/>
                </a:lnTo>
                <a:lnTo>
                  <a:pt x="544" y="6"/>
                </a:lnTo>
                <a:lnTo>
                  <a:pt x="588" y="2"/>
                </a:lnTo>
                <a:lnTo>
                  <a:pt x="632" y="0"/>
                </a:lnTo>
                <a:lnTo>
                  <a:pt x="678" y="2"/>
                </a:lnTo>
                <a:lnTo>
                  <a:pt x="722" y="6"/>
                </a:lnTo>
                <a:lnTo>
                  <a:pt x="722" y="6"/>
                </a:lnTo>
                <a:lnTo>
                  <a:pt x="722" y="6"/>
                </a:lnTo>
                <a:lnTo>
                  <a:pt x="722" y="6"/>
                </a:lnTo>
                <a:lnTo>
                  <a:pt x="730" y="54"/>
                </a:lnTo>
                <a:lnTo>
                  <a:pt x="738" y="100"/>
                </a:lnTo>
                <a:lnTo>
                  <a:pt x="750" y="146"/>
                </a:lnTo>
                <a:lnTo>
                  <a:pt x="764" y="192"/>
                </a:lnTo>
                <a:lnTo>
                  <a:pt x="780" y="238"/>
                </a:lnTo>
                <a:lnTo>
                  <a:pt x="798" y="282"/>
                </a:lnTo>
                <a:lnTo>
                  <a:pt x="820" y="324"/>
                </a:lnTo>
                <a:lnTo>
                  <a:pt x="844" y="366"/>
                </a:lnTo>
                <a:lnTo>
                  <a:pt x="870" y="406"/>
                </a:lnTo>
                <a:lnTo>
                  <a:pt x="898" y="446"/>
                </a:lnTo>
                <a:lnTo>
                  <a:pt x="930" y="484"/>
                </a:lnTo>
                <a:lnTo>
                  <a:pt x="964" y="520"/>
                </a:lnTo>
                <a:lnTo>
                  <a:pt x="1000" y="554"/>
                </a:lnTo>
                <a:lnTo>
                  <a:pt x="1038" y="588"/>
                </a:lnTo>
                <a:lnTo>
                  <a:pt x="1078" y="618"/>
                </a:lnTo>
                <a:lnTo>
                  <a:pt x="1120" y="646"/>
                </a:lnTo>
                <a:lnTo>
                  <a:pt x="1120" y="646"/>
                </a:lnTo>
                <a:lnTo>
                  <a:pt x="1158" y="670"/>
                </a:lnTo>
                <a:lnTo>
                  <a:pt x="1196" y="690"/>
                </a:lnTo>
                <a:lnTo>
                  <a:pt x="1236" y="708"/>
                </a:lnTo>
                <a:lnTo>
                  <a:pt x="1276" y="724"/>
                </a:lnTo>
                <a:lnTo>
                  <a:pt x="1316" y="738"/>
                </a:lnTo>
                <a:lnTo>
                  <a:pt x="1358" y="750"/>
                </a:lnTo>
                <a:lnTo>
                  <a:pt x="1398" y="760"/>
                </a:lnTo>
                <a:lnTo>
                  <a:pt x="1440" y="768"/>
                </a:lnTo>
                <a:lnTo>
                  <a:pt x="1480" y="774"/>
                </a:lnTo>
                <a:lnTo>
                  <a:pt x="1522" y="778"/>
                </a:lnTo>
                <a:lnTo>
                  <a:pt x="1564" y="780"/>
                </a:lnTo>
                <a:lnTo>
                  <a:pt x="1606" y="780"/>
                </a:lnTo>
                <a:lnTo>
                  <a:pt x="1646" y="776"/>
                </a:lnTo>
                <a:lnTo>
                  <a:pt x="1688" y="772"/>
                </a:lnTo>
                <a:lnTo>
                  <a:pt x="1728" y="766"/>
                </a:lnTo>
                <a:lnTo>
                  <a:pt x="1770" y="758"/>
                </a:lnTo>
                <a:lnTo>
                  <a:pt x="1810" y="748"/>
                </a:lnTo>
                <a:lnTo>
                  <a:pt x="1848" y="736"/>
                </a:lnTo>
                <a:lnTo>
                  <a:pt x="1888" y="722"/>
                </a:lnTo>
                <a:lnTo>
                  <a:pt x="1926" y="706"/>
                </a:lnTo>
                <a:lnTo>
                  <a:pt x="1964" y="690"/>
                </a:lnTo>
                <a:lnTo>
                  <a:pt x="2000" y="670"/>
                </a:lnTo>
                <a:lnTo>
                  <a:pt x="2036" y="648"/>
                </a:lnTo>
                <a:lnTo>
                  <a:pt x="2072" y="626"/>
                </a:lnTo>
                <a:lnTo>
                  <a:pt x="2106" y="600"/>
                </a:lnTo>
                <a:lnTo>
                  <a:pt x="2138" y="574"/>
                </a:lnTo>
                <a:lnTo>
                  <a:pt x="2170" y="546"/>
                </a:lnTo>
                <a:lnTo>
                  <a:pt x="2200" y="516"/>
                </a:lnTo>
                <a:lnTo>
                  <a:pt x="2230" y="484"/>
                </a:lnTo>
                <a:lnTo>
                  <a:pt x="2256" y="450"/>
                </a:lnTo>
                <a:lnTo>
                  <a:pt x="2284" y="414"/>
                </a:lnTo>
                <a:lnTo>
                  <a:pt x="2308" y="378"/>
                </a:lnTo>
                <a:lnTo>
                  <a:pt x="2308" y="378"/>
                </a:lnTo>
                <a:lnTo>
                  <a:pt x="2324" y="350"/>
                </a:lnTo>
                <a:lnTo>
                  <a:pt x="2340" y="322"/>
                </a:lnTo>
                <a:lnTo>
                  <a:pt x="2356" y="292"/>
                </a:lnTo>
                <a:lnTo>
                  <a:pt x="2368" y="262"/>
                </a:lnTo>
                <a:lnTo>
                  <a:pt x="2392" y="204"/>
                </a:lnTo>
                <a:lnTo>
                  <a:pt x="2412" y="144"/>
                </a:lnTo>
                <a:lnTo>
                  <a:pt x="2412" y="144"/>
                </a:lnTo>
                <a:lnTo>
                  <a:pt x="2414" y="178"/>
                </a:lnTo>
                <a:lnTo>
                  <a:pt x="2416" y="212"/>
                </a:lnTo>
                <a:lnTo>
                  <a:pt x="2416" y="248"/>
                </a:lnTo>
                <a:lnTo>
                  <a:pt x="2414" y="282"/>
                </a:lnTo>
                <a:lnTo>
                  <a:pt x="2412" y="318"/>
                </a:lnTo>
                <a:lnTo>
                  <a:pt x="2406" y="352"/>
                </a:lnTo>
                <a:lnTo>
                  <a:pt x="2402" y="388"/>
                </a:lnTo>
                <a:lnTo>
                  <a:pt x="2394" y="422"/>
                </a:lnTo>
                <a:lnTo>
                  <a:pt x="2386" y="456"/>
                </a:lnTo>
                <a:lnTo>
                  <a:pt x="2376" y="492"/>
                </a:lnTo>
                <a:lnTo>
                  <a:pt x="2364" y="526"/>
                </a:lnTo>
                <a:lnTo>
                  <a:pt x="2350" y="560"/>
                </a:lnTo>
                <a:lnTo>
                  <a:pt x="2336" y="592"/>
                </a:lnTo>
                <a:lnTo>
                  <a:pt x="2320" y="626"/>
                </a:lnTo>
                <a:lnTo>
                  <a:pt x="2302" y="658"/>
                </a:lnTo>
                <a:lnTo>
                  <a:pt x="2282" y="690"/>
                </a:lnTo>
                <a:lnTo>
                  <a:pt x="2282" y="690"/>
                </a:lnTo>
                <a:close/>
              </a:path>
            </a:pathLst>
          </a:custGeom>
          <a:solidFill>
            <a:schemeClr val="accent1"/>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4" name="Freeform 5">
            <a:extLst>
              <a:ext uri="{FF2B5EF4-FFF2-40B4-BE49-F238E27FC236}">
                <a16:creationId xmlns:a16="http://schemas.microsoft.com/office/drawing/2014/main" id="{615EB1A1-27E8-3646-9D6D-CEA611C12998}"/>
              </a:ext>
            </a:extLst>
          </p:cNvPr>
          <p:cNvSpPr>
            <a:spLocks/>
          </p:cNvSpPr>
          <p:nvPr/>
        </p:nvSpPr>
        <p:spPr bwMode="auto">
          <a:xfrm>
            <a:off x="4886762" y="1059349"/>
            <a:ext cx="2730844" cy="2630312"/>
          </a:xfrm>
          <a:custGeom>
            <a:avLst/>
            <a:gdLst>
              <a:gd name="T0" fmla="*/ 1684 w 2058"/>
              <a:gd name="T1" fmla="*/ 1208 h 1992"/>
              <a:gd name="T2" fmla="*/ 1550 w 2058"/>
              <a:gd name="T3" fmla="*/ 1072 h 1992"/>
              <a:gd name="T4" fmla="*/ 1388 w 2058"/>
              <a:gd name="T5" fmla="*/ 968 h 1992"/>
              <a:gd name="T6" fmla="*/ 1206 w 2058"/>
              <a:gd name="T7" fmla="*/ 900 h 1992"/>
              <a:gd name="T8" fmla="*/ 1006 w 2058"/>
              <a:gd name="T9" fmla="*/ 878 h 1992"/>
              <a:gd name="T10" fmla="*/ 874 w 2058"/>
              <a:gd name="T11" fmla="*/ 888 h 1992"/>
              <a:gd name="T12" fmla="*/ 710 w 2058"/>
              <a:gd name="T13" fmla="*/ 930 h 1992"/>
              <a:gd name="T14" fmla="*/ 560 w 2058"/>
              <a:gd name="T15" fmla="*/ 1002 h 1992"/>
              <a:gd name="T16" fmla="*/ 426 w 2058"/>
              <a:gd name="T17" fmla="*/ 1102 h 1992"/>
              <a:gd name="T18" fmla="*/ 316 w 2058"/>
              <a:gd name="T19" fmla="*/ 1224 h 1992"/>
              <a:gd name="T20" fmla="*/ 230 w 2058"/>
              <a:gd name="T21" fmla="*/ 1366 h 1992"/>
              <a:gd name="T22" fmla="*/ 172 w 2058"/>
              <a:gd name="T23" fmla="*/ 1524 h 1992"/>
              <a:gd name="T24" fmla="*/ 146 w 2058"/>
              <a:gd name="T25" fmla="*/ 1694 h 1992"/>
              <a:gd name="T26" fmla="*/ 146 w 2058"/>
              <a:gd name="T27" fmla="*/ 1804 h 1992"/>
              <a:gd name="T28" fmla="*/ 182 w 2058"/>
              <a:gd name="T29" fmla="*/ 1992 h 1992"/>
              <a:gd name="T30" fmla="*/ 124 w 2058"/>
              <a:gd name="T31" fmla="*/ 1906 h 1992"/>
              <a:gd name="T32" fmla="*/ 60 w 2058"/>
              <a:gd name="T33" fmla="*/ 1780 h 1992"/>
              <a:gd name="T34" fmla="*/ 18 w 2058"/>
              <a:gd name="T35" fmla="*/ 1644 h 1992"/>
              <a:gd name="T36" fmla="*/ 0 w 2058"/>
              <a:gd name="T37" fmla="*/ 1498 h 1992"/>
              <a:gd name="T38" fmla="*/ 4 w 2058"/>
              <a:gd name="T39" fmla="*/ 1378 h 1992"/>
              <a:gd name="T40" fmla="*/ 34 w 2058"/>
              <a:gd name="T41" fmla="*/ 1216 h 1992"/>
              <a:gd name="T42" fmla="*/ 94 w 2058"/>
              <a:gd name="T43" fmla="*/ 1068 h 1992"/>
              <a:gd name="T44" fmla="*/ 180 w 2058"/>
              <a:gd name="T45" fmla="*/ 934 h 1992"/>
              <a:gd name="T46" fmla="*/ 288 w 2058"/>
              <a:gd name="T47" fmla="*/ 818 h 1992"/>
              <a:gd name="T48" fmla="*/ 416 w 2058"/>
              <a:gd name="T49" fmla="*/ 724 h 1992"/>
              <a:gd name="T50" fmla="*/ 558 w 2058"/>
              <a:gd name="T51" fmla="*/ 654 h 1992"/>
              <a:gd name="T52" fmla="*/ 716 w 2058"/>
              <a:gd name="T53" fmla="*/ 612 h 1992"/>
              <a:gd name="T54" fmla="*/ 800 w 2058"/>
              <a:gd name="T55" fmla="*/ 572 h 1992"/>
              <a:gd name="T56" fmla="*/ 824 w 2058"/>
              <a:gd name="T57" fmla="*/ 452 h 1992"/>
              <a:gd name="T58" fmla="*/ 868 w 2058"/>
              <a:gd name="T59" fmla="*/ 340 h 1992"/>
              <a:gd name="T60" fmla="*/ 932 w 2058"/>
              <a:gd name="T61" fmla="*/ 242 h 1992"/>
              <a:gd name="T62" fmla="*/ 1014 w 2058"/>
              <a:gd name="T63" fmla="*/ 156 h 1992"/>
              <a:gd name="T64" fmla="*/ 1108 w 2058"/>
              <a:gd name="T65" fmla="*/ 86 h 1992"/>
              <a:gd name="T66" fmla="*/ 1216 w 2058"/>
              <a:gd name="T67" fmla="*/ 36 h 1992"/>
              <a:gd name="T68" fmla="*/ 1334 w 2058"/>
              <a:gd name="T69" fmla="*/ 6 h 1992"/>
              <a:gd name="T70" fmla="*/ 1428 w 2058"/>
              <a:gd name="T71" fmla="*/ 0 h 1992"/>
              <a:gd name="T72" fmla="*/ 1554 w 2058"/>
              <a:gd name="T73" fmla="*/ 12 h 1992"/>
              <a:gd name="T74" fmla="*/ 1674 w 2058"/>
              <a:gd name="T75" fmla="*/ 50 h 1992"/>
              <a:gd name="T76" fmla="*/ 1780 w 2058"/>
              <a:gd name="T77" fmla="*/ 108 h 1992"/>
              <a:gd name="T78" fmla="*/ 1874 w 2058"/>
              <a:gd name="T79" fmla="*/ 184 h 1992"/>
              <a:gd name="T80" fmla="*/ 1950 w 2058"/>
              <a:gd name="T81" fmla="*/ 278 h 1992"/>
              <a:gd name="T82" fmla="*/ 2008 w 2058"/>
              <a:gd name="T83" fmla="*/ 384 h 1992"/>
              <a:gd name="T84" fmla="*/ 2046 w 2058"/>
              <a:gd name="T85" fmla="*/ 504 h 1992"/>
              <a:gd name="T86" fmla="*/ 2058 w 2058"/>
              <a:gd name="T87" fmla="*/ 630 h 1992"/>
              <a:gd name="T88" fmla="*/ 2042 w 2058"/>
              <a:gd name="T89" fmla="*/ 770 h 1992"/>
              <a:gd name="T90" fmla="*/ 1976 w 2058"/>
              <a:gd name="T91" fmla="*/ 940 h 1992"/>
              <a:gd name="T92" fmla="*/ 1868 w 2058"/>
              <a:gd name="T93" fmla="*/ 1082 h 1992"/>
              <a:gd name="T94" fmla="*/ 1724 w 2058"/>
              <a:gd name="T95" fmla="*/ 1186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8" h="1992">
                <a:moveTo>
                  <a:pt x="1684" y="1206"/>
                </a:moveTo>
                <a:lnTo>
                  <a:pt x="1684" y="1206"/>
                </a:lnTo>
                <a:lnTo>
                  <a:pt x="1684" y="1208"/>
                </a:lnTo>
                <a:lnTo>
                  <a:pt x="1684" y="1208"/>
                </a:lnTo>
                <a:lnTo>
                  <a:pt x="1652" y="1170"/>
                </a:lnTo>
                <a:lnTo>
                  <a:pt x="1620" y="1136"/>
                </a:lnTo>
                <a:lnTo>
                  <a:pt x="1586" y="1102"/>
                </a:lnTo>
                <a:lnTo>
                  <a:pt x="1550" y="1072"/>
                </a:lnTo>
                <a:lnTo>
                  <a:pt x="1512" y="1042"/>
                </a:lnTo>
                <a:lnTo>
                  <a:pt x="1472" y="1014"/>
                </a:lnTo>
                <a:lnTo>
                  <a:pt x="1432" y="990"/>
                </a:lnTo>
                <a:lnTo>
                  <a:pt x="1388" y="968"/>
                </a:lnTo>
                <a:lnTo>
                  <a:pt x="1344" y="946"/>
                </a:lnTo>
                <a:lnTo>
                  <a:pt x="1300" y="930"/>
                </a:lnTo>
                <a:lnTo>
                  <a:pt x="1252" y="914"/>
                </a:lnTo>
                <a:lnTo>
                  <a:pt x="1206" y="900"/>
                </a:lnTo>
                <a:lnTo>
                  <a:pt x="1156" y="890"/>
                </a:lnTo>
                <a:lnTo>
                  <a:pt x="1108" y="884"/>
                </a:lnTo>
                <a:lnTo>
                  <a:pt x="1056" y="880"/>
                </a:lnTo>
                <a:lnTo>
                  <a:pt x="1006" y="878"/>
                </a:lnTo>
                <a:lnTo>
                  <a:pt x="1006" y="878"/>
                </a:lnTo>
                <a:lnTo>
                  <a:pt x="962" y="878"/>
                </a:lnTo>
                <a:lnTo>
                  <a:pt x="918" y="882"/>
                </a:lnTo>
                <a:lnTo>
                  <a:pt x="874" y="888"/>
                </a:lnTo>
                <a:lnTo>
                  <a:pt x="832" y="896"/>
                </a:lnTo>
                <a:lnTo>
                  <a:pt x="790" y="904"/>
                </a:lnTo>
                <a:lnTo>
                  <a:pt x="750" y="916"/>
                </a:lnTo>
                <a:lnTo>
                  <a:pt x="710" y="930"/>
                </a:lnTo>
                <a:lnTo>
                  <a:pt x="670" y="946"/>
                </a:lnTo>
                <a:lnTo>
                  <a:pt x="632" y="962"/>
                </a:lnTo>
                <a:lnTo>
                  <a:pt x="596" y="982"/>
                </a:lnTo>
                <a:lnTo>
                  <a:pt x="560" y="1002"/>
                </a:lnTo>
                <a:lnTo>
                  <a:pt x="524" y="1024"/>
                </a:lnTo>
                <a:lnTo>
                  <a:pt x="490" y="1048"/>
                </a:lnTo>
                <a:lnTo>
                  <a:pt x="458" y="1074"/>
                </a:lnTo>
                <a:lnTo>
                  <a:pt x="426" y="1102"/>
                </a:lnTo>
                <a:lnTo>
                  <a:pt x="396" y="1130"/>
                </a:lnTo>
                <a:lnTo>
                  <a:pt x="368" y="1160"/>
                </a:lnTo>
                <a:lnTo>
                  <a:pt x="342" y="1190"/>
                </a:lnTo>
                <a:lnTo>
                  <a:pt x="316" y="1224"/>
                </a:lnTo>
                <a:lnTo>
                  <a:pt x="292" y="1258"/>
                </a:lnTo>
                <a:lnTo>
                  <a:pt x="270" y="1292"/>
                </a:lnTo>
                <a:lnTo>
                  <a:pt x="248" y="1328"/>
                </a:lnTo>
                <a:lnTo>
                  <a:pt x="230" y="1366"/>
                </a:lnTo>
                <a:lnTo>
                  <a:pt x="212" y="1404"/>
                </a:lnTo>
                <a:lnTo>
                  <a:pt x="196" y="1442"/>
                </a:lnTo>
                <a:lnTo>
                  <a:pt x="184" y="1482"/>
                </a:lnTo>
                <a:lnTo>
                  <a:pt x="172" y="1524"/>
                </a:lnTo>
                <a:lnTo>
                  <a:pt x="162" y="1566"/>
                </a:lnTo>
                <a:lnTo>
                  <a:pt x="154" y="1608"/>
                </a:lnTo>
                <a:lnTo>
                  <a:pt x="148" y="1650"/>
                </a:lnTo>
                <a:lnTo>
                  <a:pt x="146" y="1694"/>
                </a:lnTo>
                <a:lnTo>
                  <a:pt x="144" y="1738"/>
                </a:lnTo>
                <a:lnTo>
                  <a:pt x="144" y="1738"/>
                </a:lnTo>
                <a:lnTo>
                  <a:pt x="146" y="1772"/>
                </a:lnTo>
                <a:lnTo>
                  <a:pt x="146" y="1804"/>
                </a:lnTo>
                <a:lnTo>
                  <a:pt x="150" y="1836"/>
                </a:lnTo>
                <a:lnTo>
                  <a:pt x="154" y="1868"/>
                </a:lnTo>
                <a:lnTo>
                  <a:pt x="166" y="1932"/>
                </a:lnTo>
                <a:lnTo>
                  <a:pt x="182" y="1992"/>
                </a:lnTo>
                <a:lnTo>
                  <a:pt x="182" y="1992"/>
                </a:lnTo>
                <a:lnTo>
                  <a:pt x="162" y="1964"/>
                </a:lnTo>
                <a:lnTo>
                  <a:pt x="142" y="1936"/>
                </a:lnTo>
                <a:lnTo>
                  <a:pt x="124" y="1906"/>
                </a:lnTo>
                <a:lnTo>
                  <a:pt x="106" y="1876"/>
                </a:lnTo>
                <a:lnTo>
                  <a:pt x="90" y="1844"/>
                </a:lnTo>
                <a:lnTo>
                  <a:pt x="74" y="1814"/>
                </a:lnTo>
                <a:lnTo>
                  <a:pt x="60" y="1780"/>
                </a:lnTo>
                <a:lnTo>
                  <a:pt x="48" y="1748"/>
                </a:lnTo>
                <a:lnTo>
                  <a:pt x="36" y="1714"/>
                </a:lnTo>
                <a:lnTo>
                  <a:pt x="28" y="1680"/>
                </a:lnTo>
                <a:lnTo>
                  <a:pt x="18" y="1644"/>
                </a:lnTo>
                <a:lnTo>
                  <a:pt x="12" y="1608"/>
                </a:lnTo>
                <a:lnTo>
                  <a:pt x="6" y="1572"/>
                </a:lnTo>
                <a:lnTo>
                  <a:pt x="2" y="1536"/>
                </a:lnTo>
                <a:lnTo>
                  <a:pt x="0" y="1498"/>
                </a:lnTo>
                <a:lnTo>
                  <a:pt x="0" y="1462"/>
                </a:lnTo>
                <a:lnTo>
                  <a:pt x="0" y="1462"/>
                </a:lnTo>
                <a:lnTo>
                  <a:pt x="0" y="1420"/>
                </a:lnTo>
                <a:lnTo>
                  <a:pt x="4" y="1378"/>
                </a:lnTo>
                <a:lnTo>
                  <a:pt x="8" y="1336"/>
                </a:lnTo>
                <a:lnTo>
                  <a:pt x="16" y="1296"/>
                </a:lnTo>
                <a:lnTo>
                  <a:pt x="24" y="1256"/>
                </a:lnTo>
                <a:lnTo>
                  <a:pt x="34" y="1216"/>
                </a:lnTo>
                <a:lnTo>
                  <a:pt x="48" y="1178"/>
                </a:lnTo>
                <a:lnTo>
                  <a:pt x="62" y="1140"/>
                </a:lnTo>
                <a:lnTo>
                  <a:pt x="78" y="1104"/>
                </a:lnTo>
                <a:lnTo>
                  <a:pt x="94" y="1068"/>
                </a:lnTo>
                <a:lnTo>
                  <a:pt x="114" y="1032"/>
                </a:lnTo>
                <a:lnTo>
                  <a:pt x="134" y="998"/>
                </a:lnTo>
                <a:lnTo>
                  <a:pt x="156" y="966"/>
                </a:lnTo>
                <a:lnTo>
                  <a:pt x="180" y="934"/>
                </a:lnTo>
                <a:lnTo>
                  <a:pt x="206" y="902"/>
                </a:lnTo>
                <a:lnTo>
                  <a:pt x="232" y="874"/>
                </a:lnTo>
                <a:lnTo>
                  <a:pt x="260" y="846"/>
                </a:lnTo>
                <a:lnTo>
                  <a:pt x="288" y="818"/>
                </a:lnTo>
                <a:lnTo>
                  <a:pt x="318" y="792"/>
                </a:lnTo>
                <a:lnTo>
                  <a:pt x="350" y="768"/>
                </a:lnTo>
                <a:lnTo>
                  <a:pt x="382" y="746"/>
                </a:lnTo>
                <a:lnTo>
                  <a:pt x="416" y="724"/>
                </a:lnTo>
                <a:lnTo>
                  <a:pt x="450" y="704"/>
                </a:lnTo>
                <a:lnTo>
                  <a:pt x="486" y="686"/>
                </a:lnTo>
                <a:lnTo>
                  <a:pt x="522" y="670"/>
                </a:lnTo>
                <a:lnTo>
                  <a:pt x="558" y="654"/>
                </a:lnTo>
                <a:lnTo>
                  <a:pt x="596" y="642"/>
                </a:lnTo>
                <a:lnTo>
                  <a:pt x="636" y="630"/>
                </a:lnTo>
                <a:lnTo>
                  <a:pt x="676" y="620"/>
                </a:lnTo>
                <a:lnTo>
                  <a:pt x="716" y="612"/>
                </a:lnTo>
                <a:lnTo>
                  <a:pt x="756" y="606"/>
                </a:lnTo>
                <a:lnTo>
                  <a:pt x="798" y="602"/>
                </a:lnTo>
                <a:lnTo>
                  <a:pt x="798" y="602"/>
                </a:lnTo>
                <a:lnTo>
                  <a:pt x="800" y="572"/>
                </a:lnTo>
                <a:lnTo>
                  <a:pt x="804" y="540"/>
                </a:lnTo>
                <a:lnTo>
                  <a:pt x="810" y="510"/>
                </a:lnTo>
                <a:lnTo>
                  <a:pt x="816" y="480"/>
                </a:lnTo>
                <a:lnTo>
                  <a:pt x="824" y="452"/>
                </a:lnTo>
                <a:lnTo>
                  <a:pt x="832" y="422"/>
                </a:lnTo>
                <a:lnTo>
                  <a:pt x="844" y="394"/>
                </a:lnTo>
                <a:lnTo>
                  <a:pt x="856" y="368"/>
                </a:lnTo>
                <a:lnTo>
                  <a:pt x="868" y="340"/>
                </a:lnTo>
                <a:lnTo>
                  <a:pt x="882" y="314"/>
                </a:lnTo>
                <a:lnTo>
                  <a:pt x="898" y="290"/>
                </a:lnTo>
                <a:lnTo>
                  <a:pt x="914" y="264"/>
                </a:lnTo>
                <a:lnTo>
                  <a:pt x="932" y="242"/>
                </a:lnTo>
                <a:lnTo>
                  <a:pt x="952" y="218"/>
                </a:lnTo>
                <a:lnTo>
                  <a:pt x="970" y="196"/>
                </a:lnTo>
                <a:lnTo>
                  <a:pt x="992" y="176"/>
                </a:lnTo>
                <a:lnTo>
                  <a:pt x="1014" y="156"/>
                </a:lnTo>
                <a:lnTo>
                  <a:pt x="1036" y="136"/>
                </a:lnTo>
                <a:lnTo>
                  <a:pt x="1060" y="120"/>
                </a:lnTo>
                <a:lnTo>
                  <a:pt x="1084" y="102"/>
                </a:lnTo>
                <a:lnTo>
                  <a:pt x="1108" y="86"/>
                </a:lnTo>
                <a:lnTo>
                  <a:pt x="1134" y="72"/>
                </a:lnTo>
                <a:lnTo>
                  <a:pt x="1162" y="60"/>
                </a:lnTo>
                <a:lnTo>
                  <a:pt x="1188" y="48"/>
                </a:lnTo>
                <a:lnTo>
                  <a:pt x="1216" y="36"/>
                </a:lnTo>
                <a:lnTo>
                  <a:pt x="1246" y="26"/>
                </a:lnTo>
                <a:lnTo>
                  <a:pt x="1274" y="18"/>
                </a:lnTo>
                <a:lnTo>
                  <a:pt x="1304" y="12"/>
                </a:lnTo>
                <a:lnTo>
                  <a:pt x="1334" y="6"/>
                </a:lnTo>
                <a:lnTo>
                  <a:pt x="1366" y="4"/>
                </a:lnTo>
                <a:lnTo>
                  <a:pt x="1396" y="0"/>
                </a:lnTo>
                <a:lnTo>
                  <a:pt x="1428" y="0"/>
                </a:lnTo>
                <a:lnTo>
                  <a:pt x="1428" y="0"/>
                </a:lnTo>
                <a:lnTo>
                  <a:pt x="1460" y="0"/>
                </a:lnTo>
                <a:lnTo>
                  <a:pt x="1492" y="4"/>
                </a:lnTo>
                <a:lnTo>
                  <a:pt x="1524" y="8"/>
                </a:lnTo>
                <a:lnTo>
                  <a:pt x="1554" y="12"/>
                </a:lnTo>
                <a:lnTo>
                  <a:pt x="1586" y="20"/>
                </a:lnTo>
                <a:lnTo>
                  <a:pt x="1616" y="28"/>
                </a:lnTo>
                <a:lnTo>
                  <a:pt x="1644" y="38"/>
                </a:lnTo>
                <a:lnTo>
                  <a:pt x="1674" y="50"/>
                </a:lnTo>
                <a:lnTo>
                  <a:pt x="1702" y="62"/>
                </a:lnTo>
                <a:lnTo>
                  <a:pt x="1728" y="76"/>
                </a:lnTo>
                <a:lnTo>
                  <a:pt x="1754" y="92"/>
                </a:lnTo>
                <a:lnTo>
                  <a:pt x="1780" y="108"/>
                </a:lnTo>
                <a:lnTo>
                  <a:pt x="1804" y="126"/>
                </a:lnTo>
                <a:lnTo>
                  <a:pt x="1828" y="144"/>
                </a:lnTo>
                <a:lnTo>
                  <a:pt x="1852" y="164"/>
                </a:lnTo>
                <a:lnTo>
                  <a:pt x="1874" y="184"/>
                </a:lnTo>
                <a:lnTo>
                  <a:pt x="1894" y="206"/>
                </a:lnTo>
                <a:lnTo>
                  <a:pt x="1914" y="230"/>
                </a:lnTo>
                <a:lnTo>
                  <a:pt x="1932" y="254"/>
                </a:lnTo>
                <a:lnTo>
                  <a:pt x="1950" y="278"/>
                </a:lnTo>
                <a:lnTo>
                  <a:pt x="1966" y="304"/>
                </a:lnTo>
                <a:lnTo>
                  <a:pt x="1982" y="330"/>
                </a:lnTo>
                <a:lnTo>
                  <a:pt x="1996" y="356"/>
                </a:lnTo>
                <a:lnTo>
                  <a:pt x="2008" y="384"/>
                </a:lnTo>
                <a:lnTo>
                  <a:pt x="2020" y="414"/>
                </a:lnTo>
                <a:lnTo>
                  <a:pt x="2030" y="442"/>
                </a:lnTo>
                <a:lnTo>
                  <a:pt x="2038" y="472"/>
                </a:lnTo>
                <a:lnTo>
                  <a:pt x="2046" y="504"/>
                </a:lnTo>
                <a:lnTo>
                  <a:pt x="2050" y="534"/>
                </a:lnTo>
                <a:lnTo>
                  <a:pt x="2054" y="566"/>
                </a:lnTo>
                <a:lnTo>
                  <a:pt x="2058" y="598"/>
                </a:lnTo>
                <a:lnTo>
                  <a:pt x="2058" y="630"/>
                </a:lnTo>
                <a:lnTo>
                  <a:pt x="2058" y="630"/>
                </a:lnTo>
                <a:lnTo>
                  <a:pt x="2056" y="678"/>
                </a:lnTo>
                <a:lnTo>
                  <a:pt x="2050" y="724"/>
                </a:lnTo>
                <a:lnTo>
                  <a:pt x="2042" y="770"/>
                </a:lnTo>
                <a:lnTo>
                  <a:pt x="2030" y="814"/>
                </a:lnTo>
                <a:lnTo>
                  <a:pt x="2016" y="858"/>
                </a:lnTo>
                <a:lnTo>
                  <a:pt x="1998" y="900"/>
                </a:lnTo>
                <a:lnTo>
                  <a:pt x="1976" y="940"/>
                </a:lnTo>
                <a:lnTo>
                  <a:pt x="1954" y="978"/>
                </a:lnTo>
                <a:lnTo>
                  <a:pt x="1928" y="1014"/>
                </a:lnTo>
                <a:lnTo>
                  <a:pt x="1898" y="1048"/>
                </a:lnTo>
                <a:lnTo>
                  <a:pt x="1868" y="1082"/>
                </a:lnTo>
                <a:lnTo>
                  <a:pt x="1834" y="1112"/>
                </a:lnTo>
                <a:lnTo>
                  <a:pt x="1800" y="1138"/>
                </a:lnTo>
                <a:lnTo>
                  <a:pt x="1762" y="1164"/>
                </a:lnTo>
                <a:lnTo>
                  <a:pt x="1724" y="1186"/>
                </a:lnTo>
                <a:lnTo>
                  <a:pt x="1684" y="1206"/>
                </a:lnTo>
                <a:lnTo>
                  <a:pt x="1684" y="1206"/>
                </a:lnTo>
                <a:close/>
              </a:path>
            </a:pathLst>
          </a:custGeom>
          <a:solidFill>
            <a:schemeClr val="accent6">
              <a:lumMod val="75000"/>
            </a:schemeClr>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a:p>
        </p:txBody>
      </p:sp>
      <p:sp>
        <p:nvSpPr>
          <p:cNvPr id="6" name="Freeform 9">
            <a:extLst>
              <a:ext uri="{FF2B5EF4-FFF2-40B4-BE49-F238E27FC236}">
                <a16:creationId xmlns:a16="http://schemas.microsoft.com/office/drawing/2014/main" id="{7C1F968C-14D3-B640-8A97-56B3F2BAE377}"/>
              </a:ext>
            </a:extLst>
          </p:cNvPr>
          <p:cNvSpPr>
            <a:spLocks/>
          </p:cNvSpPr>
          <p:nvPr/>
        </p:nvSpPr>
        <p:spPr bwMode="auto">
          <a:xfrm>
            <a:off x="3783023" y="1277613"/>
            <a:ext cx="2242530" cy="2939294"/>
          </a:xfrm>
          <a:custGeom>
            <a:avLst/>
            <a:gdLst>
              <a:gd name="T0" fmla="*/ 1050 w 1690"/>
              <a:gd name="T1" fmla="*/ 2184 h 2226"/>
              <a:gd name="T2" fmla="*/ 900 w 1690"/>
              <a:gd name="T3" fmla="*/ 2118 h 2226"/>
              <a:gd name="T4" fmla="*/ 768 w 1690"/>
              <a:gd name="T5" fmla="*/ 2026 h 2226"/>
              <a:gd name="T6" fmla="*/ 656 w 1690"/>
              <a:gd name="T7" fmla="*/ 1914 h 2226"/>
              <a:gd name="T8" fmla="*/ 566 w 1690"/>
              <a:gd name="T9" fmla="*/ 1784 h 2226"/>
              <a:gd name="T10" fmla="*/ 502 w 1690"/>
              <a:gd name="T11" fmla="*/ 1640 h 2226"/>
              <a:gd name="T12" fmla="*/ 466 w 1690"/>
              <a:gd name="T13" fmla="*/ 1484 h 2226"/>
              <a:gd name="T14" fmla="*/ 458 w 1690"/>
              <a:gd name="T15" fmla="*/ 1322 h 2226"/>
              <a:gd name="T16" fmla="*/ 436 w 1690"/>
              <a:gd name="T17" fmla="*/ 1230 h 2226"/>
              <a:gd name="T18" fmla="*/ 324 w 1690"/>
              <a:gd name="T19" fmla="*/ 1182 h 2226"/>
              <a:gd name="T20" fmla="*/ 226 w 1690"/>
              <a:gd name="T21" fmla="*/ 1114 h 2226"/>
              <a:gd name="T22" fmla="*/ 142 w 1690"/>
              <a:gd name="T23" fmla="*/ 1030 h 2226"/>
              <a:gd name="T24" fmla="*/ 76 w 1690"/>
              <a:gd name="T25" fmla="*/ 932 h 2226"/>
              <a:gd name="T26" fmla="*/ 30 w 1690"/>
              <a:gd name="T27" fmla="*/ 824 h 2226"/>
              <a:gd name="T28" fmla="*/ 4 w 1690"/>
              <a:gd name="T29" fmla="*/ 708 h 2226"/>
              <a:gd name="T30" fmla="*/ 0 w 1690"/>
              <a:gd name="T31" fmla="*/ 586 h 2226"/>
              <a:gd name="T32" fmla="*/ 14 w 1690"/>
              <a:gd name="T33" fmla="*/ 494 h 2226"/>
              <a:gd name="T34" fmla="*/ 54 w 1690"/>
              <a:gd name="T35" fmla="*/ 372 h 2226"/>
              <a:gd name="T36" fmla="*/ 116 w 1690"/>
              <a:gd name="T37" fmla="*/ 266 h 2226"/>
              <a:gd name="T38" fmla="*/ 196 w 1690"/>
              <a:gd name="T39" fmla="*/ 174 h 2226"/>
              <a:gd name="T40" fmla="*/ 290 w 1690"/>
              <a:gd name="T41" fmla="*/ 100 h 2226"/>
              <a:gd name="T42" fmla="*/ 398 w 1690"/>
              <a:gd name="T43" fmla="*/ 44 h 2226"/>
              <a:gd name="T44" fmla="*/ 516 w 1690"/>
              <a:gd name="T45" fmla="*/ 10 h 2226"/>
              <a:gd name="T46" fmla="*/ 640 w 1690"/>
              <a:gd name="T47" fmla="*/ 0 h 2226"/>
              <a:gd name="T48" fmla="*/ 766 w 1690"/>
              <a:gd name="T49" fmla="*/ 16 h 2226"/>
              <a:gd name="T50" fmla="*/ 900 w 1690"/>
              <a:gd name="T51" fmla="*/ 62 h 2226"/>
              <a:gd name="T52" fmla="*/ 1050 w 1690"/>
              <a:gd name="T53" fmla="*/ 162 h 2226"/>
              <a:gd name="T54" fmla="*/ 1164 w 1690"/>
              <a:gd name="T55" fmla="*/ 298 h 2226"/>
              <a:gd name="T56" fmla="*/ 1236 w 1690"/>
              <a:gd name="T57" fmla="*/ 462 h 2226"/>
              <a:gd name="T58" fmla="*/ 1248 w 1690"/>
              <a:gd name="T59" fmla="*/ 506 h 2226"/>
              <a:gd name="T60" fmla="*/ 1086 w 1690"/>
              <a:gd name="T61" fmla="*/ 608 h 2226"/>
              <a:gd name="T62" fmla="*/ 950 w 1690"/>
              <a:gd name="T63" fmla="*/ 742 h 2226"/>
              <a:gd name="T64" fmla="*/ 846 w 1690"/>
              <a:gd name="T65" fmla="*/ 906 h 2226"/>
              <a:gd name="T66" fmla="*/ 780 w 1690"/>
              <a:gd name="T67" fmla="*/ 1096 h 2226"/>
              <a:gd name="T68" fmla="*/ 760 w 1690"/>
              <a:gd name="T69" fmla="*/ 1226 h 2226"/>
              <a:gd name="T70" fmla="*/ 766 w 1690"/>
              <a:gd name="T71" fmla="*/ 1396 h 2226"/>
              <a:gd name="T72" fmla="*/ 804 w 1690"/>
              <a:gd name="T73" fmla="*/ 1560 h 2226"/>
              <a:gd name="T74" fmla="*/ 872 w 1690"/>
              <a:gd name="T75" fmla="*/ 1710 h 2226"/>
              <a:gd name="T76" fmla="*/ 968 w 1690"/>
              <a:gd name="T77" fmla="*/ 1846 h 2226"/>
              <a:gd name="T78" fmla="*/ 1088 w 1690"/>
              <a:gd name="T79" fmla="*/ 1960 h 2226"/>
              <a:gd name="T80" fmla="*/ 1230 w 1690"/>
              <a:gd name="T81" fmla="*/ 2050 h 2226"/>
              <a:gd name="T82" fmla="*/ 1390 w 1690"/>
              <a:gd name="T83" fmla="*/ 2114 h 2226"/>
              <a:gd name="T84" fmla="*/ 1498 w 1690"/>
              <a:gd name="T85" fmla="*/ 2136 h 2226"/>
              <a:gd name="T86" fmla="*/ 1690 w 1690"/>
              <a:gd name="T87" fmla="*/ 2142 h 2226"/>
              <a:gd name="T88" fmla="*/ 1592 w 1690"/>
              <a:gd name="T89" fmla="*/ 2182 h 2226"/>
              <a:gd name="T90" fmla="*/ 1456 w 1690"/>
              <a:gd name="T91" fmla="*/ 2214 h 2226"/>
              <a:gd name="T92" fmla="*/ 1314 w 1690"/>
              <a:gd name="T93" fmla="*/ 2226 h 2226"/>
              <a:gd name="T94" fmla="*/ 1168 w 1690"/>
              <a:gd name="T95" fmla="*/ 2212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2226">
                <a:moveTo>
                  <a:pt x="1132" y="2206"/>
                </a:moveTo>
                <a:lnTo>
                  <a:pt x="1132" y="2206"/>
                </a:lnTo>
                <a:lnTo>
                  <a:pt x="1090" y="2196"/>
                </a:lnTo>
                <a:lnTo>
                  <a:pt x="1050" y="2184"/>
                </a:lnTo>
                <a:lnTo>
                  <a:pt x="1010" y="2170"/>
                </a:lnTo>
                <a:lnTo>
                  <a:pt x="972" y="2154"/>
                </a:lnTo>
                <a:lnTo>
                  <a:pt x="936" y="2136"/>
                </a:lnTo>
                <a:lnTo>
                  <a:pt x="900" y="2118"/>
                </a:lnTo>
                <a:lnTo>
                  <a:pt x="864" y="2098"/>
                </a:lnTo>
                <a:lnTo>
                  <a:pt x="830" y="2076"/>
                </a:lnTo>
                <a:lnTo>
                  <a:pt x="798" y="2052"/>
                </a:lnTo>
                <a:lnTo>
                  <a:pt x="768" y="2026"/>
                </a:lnTo>
                <a:lnTo>
                  <a:pt x="738" y="2000"/>
                </a:lnTo>
                <a:lnTo>
                  <a:pt x="708" y="1974"/>
                </a:lnTo>
                <a:lnTo>
                  <a:pt x="682" y="1944"/>
                </a:lnTo>
                <a:lnTo>
                  <a:pt x="656" y="1914"/>
                </a:lnTo>
                <a:lnTo>
                  <a:pt x="630" y="1884"/>
                </a:lnTo>
                <a:lnTo>
                  <a:pt x="608" y="1852"/>
                </a:lnTo>
                <a:lnTo>
                  <a:pt x="586" y="1818"/>
                </a:lnTo>
                <a:lnTo>
                  <a:pt x="566" y="1784"/>
                </a:lnTo>
                <a:lnTo>
                  <a:pt x="548" y="1750"/>
                </a:lnTo>
                <a:lnTo>
                  <a:pt x="530" y="1714"/>
                </a:lnTo>
                <a:lnTo>
                  <a:pt x="516" y="1676"/>
                </a:lnTo>
                <a:lnTo>
                  <a:pt x="502" y="1640"/>
                </a:lnTo>
                <a:lnTo>
                  <a:pt x="490" y="1602"/>
                </a:lnTo>
                <a:lnTo>
                  <a:pt x="480" y="1564"/>
                </a:lnTo>
                <a:lnTo>
                  <a:pt x="472" y="1524"/>
                </a:lnTo>
                <a:lnTo>
                  <a:pt x="466" y="1484"/>
                </a:lnTo>
                <a:lnTo>
                  <a:pt x="460" y="1444"/>
                </a:lnTo>
                <a:lnTo>
                  <a:pt x="458" y="1404"/>
                </a:lnTo>
                <a:lnTo>
                  <a:pt x="456" y="1362"/>
                </a:lnTo>
                <a:lnTo>
                  <a:pt x="458" y="1322"/>
                </a:lnTo>
                <a:lnTo>
                  <a:pt x="462" y="1280"/>
                </a:lnTo>
                <a:lnTo>
                  <a:pt x="466" y="1240"/>
                </a:lnTo>
                <a:lnTo>
                  <a:pt x="466" y="1240"/>
                </a:lnTo>
                <a:lnTo>
                  <a:pt x="436" y="1230"/>
                </a:lnTo>
                <a:lnTo>
                  <a:pt x="406" y="1220"/>
                </a:lnTo>
                <a:lnTo>
                  <a:pt x="378" y="1208"/>
                </a:lnTo>
                <a:lnTo>
                  <a:pt x="350" y="1196"/>
                </a:lnTo>
                <a:lnTo>
                  <a:pt x="324" y="1182"/>
                </a:lnTo>
                <a:lnTo>
                  <a:pt x="298" y="1166"/>
                </a:lnTo>
                <a:lnTo>
                  <a:pt x="272" y="1150"/>
                </a:lnTo>
                <a:lnTo>
                  <a:pt x="248" y="1132"/>
                </a:lnTo>
                <a:lnTo>
                  <a:pt x="226" y="1114"/>
                </a:lnTo>
                <a:lnTo>
                  <a:pt x="202" y="1094"/>
                </a:lnTo>
                <a:lnTo>
                  <a:pt x="182" y="1074"/>
                </a:lnTo>
                <a:lnTo>
                  <a:pt x="162" y="1052"/>
                </a:lnTo>
                <a:lnTo>
                  <a:pt x="142" y="1030"/>
                </a:lnTo>
                <a:lnTo>
                  <a:pt x="124" y="1006"/>
                </a:lnTo>
                <a:lnTo>
                  <a:pt x="106" y="982"/>
                </a:lnTo>
                <a:lnTo>
                  <a:pt x="92" y="958"/>
                </a:lnTo>
                <a:lnTo>
                  <a:pt x="76" y="932"/>
                </a:lnTo>
                <a:lnTo>
                  <a:pt x="62" y="906"/>
                </a:lnTo>
                <a:lnTo>
                  <a:pt x="50" y="880"/>
                </a:lnTo>
                <a:lnTo>
                  <a:pt x="40" y="852"/>
                </a:lnTo>
                <a:lnTo>
                  <a:pt x="30" y="824"/>
                </a:lnTo>
                <a:lnTo>
                  <a:pt x="22" y="796"/>
                </a:lnTo>
                <a:lnTo>
                  <a:pt x="14" y="768"/>
                </a:lnTo>
                <a:lnTo>
                  <a:pt x="8" y="738"/>
                </a:lnTo>
                <a:lnTo>
                  <a:pt x="4" y="708"/>
                </a:lnTo>
                <a:lnTo>
                  <a:pt x="0" y="678"/>
                </a:lnTo>
                <a:lnTo>
                  <a:pt x="0" y="648"/>
                </a:lnTo>
                <a:lnTo>
                  <a:pt x="0" y="618"/>
                </a:lnTo>
                <a:lnTo>
                  <a:pt x="0" y="586"/>
                </a:lnTo>
                <a:lnTo>
                  <a:pt x="4" y="556"/>
                </a:lnTo>
                <a:lnTo>
                  <a:pt x="8" y="526"/>
                </a:lnTo>
                <a:lnTo>
                  <a:pt x="14" y="494"/>
                </a:lnTo>
                <a:lnTo>
                  <a:pt x="14" y="494"/>
                </a:lnTo>
                <a:lnTo>
                  <a:pt x="22" y="462"/>
                </a:lnTo>
                <a:lnTo>
                  <a:pt x="32" y="432"/>
                </a:lnTo>
                <a:lnTo>
                  <a:pt x="42" y="402"/>
                </a:lnTo>
                <a:lnTo>
                  <a:pt x="54" y="372"/>
                </a:lnTo>
                <a:lnTo>
                  <a:pt x="68" y="344"/>
                </a:lnTo>
                <a:lnTo>
                  <a:pt x="82" y="318"/>
                </a:lnTo>
                <a:lnTo>
                  <a:pt x="98" y="290"/>
                </a:lnTo>
                <a:lnTo>
                  <a:pt x="116" y="266"/>
                </a:lnTo>
                <a:lnTo>
                  <a:pt x="134" y="240"/>
                </a:lnTo>
                <a:lnTo>
                  <a:pt x="154" y="218"/>
                </a:lnTo>
                <a:lnTo>
                  <a:pt x="174" y="194"/>
                </a:lnTo>
                <a:lnTo>
                  <a:pt x="196" y="174"/>
                </a:lnTo>
                <a:lnTo>
                  <a:pt x="218" y="154"/>
                </a:lnTo>
                <a:lnTo>
                  <a:pt x="242" y="134"/>
                </a:lnTo>
                <a:lnTo>
                  <a:pt x="266" y="116"/>
                </a:lnTo>
                <a:lnTo>
                  <a:pt x="290" y="100"/>
                </a:lnTo>
                <a:lnTo>
                  <a:pt x="316" y="84"/>
                </a:lnTo>
                <a:lnTo>
                  <a:pt x="344" y="70"/>
                </a:lnTo>
                <a:lnTo>
                  <a:pt x="370" y="56"/>
                </a:lnTo>
                <a:lnTo>
                  <a:pt x="398" y="44"/>
                </a:lnTo>
                <a:lnTo>
                  <a:pt x="428" y="34"/>
                </a:lnTo>
                <a:lnTo>
                  <a:pt x="456" y="24"/>
                </a:lnTo>
                <a:lnTo>
                  <a:pt x="486" y="16"/>
                </a:lnTo>
                <a:lnTo>
                  <a:pt x="516" y="10"/>
                </a:lnTo>
                <a:lnTo>
                  <a:pt x="546" y="6"/>
                </a:lnTo>
                <a:lnTo>
                  <a:pt x="576" y="2"/>
                </a:lnTo>
                <a:lnTo>
                  <a:pt x="608" y="0"/>
                </a:lnTo>
                <a:lnTo>
                  <a:pt x="640" y="0"/>
                </a:lnTo>
                <a:lnTo>
                  <a:pt x="670" y="2"/>
                </a:lnTo>
                <a:lnTo>
                  <a:pt x="702" y="4"/>
                </a:lnTo>
                <a:lnTo>
                  <a:pt x="734" y="10"/>
                </a:lnTo>
                <a:lnTo>
                  <a:pt x="766" y="16"/>
                </a:lnTo>
                <a:lnTo>
                  <a:pt x="766" y="16"/>
                </a:lnTo>
                <a:lnTo>
                  <a:pt x="812" y="28"/>
                </a:lnTo>
                <a:lnTo>
                  <a:pt x="856" y="42"/>
                </a:lnTo>
                <a:lnTo>
                  <a:pt x="900" y="62"/>
                </a:lnTo>
                <a:lnTo>
                  <a:pt x="940" y="82"/>
                </a:lnTo>
                <a:lnTo>
                  <a:pt x="980" y="106"/>
                </a:lnTo>
                <a:lnTo>
                  <a:pt x="1016" y="132"/>
                </a:lnTo>
                <a:lnTo>
                  <a:pt x="1050" y="162"/>
                </a:lnTo>
                <a:lnTo>
                  <a:pt x="1082" y="192"/>
                </a:lnTo>
                <a:lnTo>
                  <a:pt x="1112" y="226"/>
                </a:lnTo>
                <a:lnTo>
                  <a:pt x="1140" y="262"/>
                </a:lnTo>
                <a:lnTo>
                  <a:pt x="1164" y="298"/>
                </a:lnTo>
                <a:lnTo>
                  <a:pt x="1188" y="338"/>
                </a:lnTo>
                <a:lnTo>
                  <a:pt x="1206" y="378"/>
                </a:lnTo>
                <a:lnTo>
                  <a:pt x="1224" y="420"/>
                </a:lnTo>
                <a:lnTo>
                  <a:pt x="1236" y="462"/>
                </a:lnTo>
                <a:lnTo>
                  <a:pt x="1248" y="506"/>
                </a:lnTo>
                <a:lnTo>
                  <a:pt x="1248" y="506"/>
                </a:lnTo>
                <a:lnTo>
                  <a:pt x="1248" y="506"/>
                </a:lnTo>
                <a:lnTo>
                  <a:pt x="1248" y="506"/>
                </a:lnTo>
                <a:lnTo>
                  <a:pt x="1206" y="528"/>
                </a:lnTo>
                <a:lnTo>
                  <a:pt x="1164" y="552"/>
                </a:lnTo>
                <a:lnTo>
                  <a:pt x="1124" y="578"/>
                </a:lnTo>
                <a:lnTo>
                  <a:pt x="1086" y="608"/>
                </a:lnTo>
                <a:lnTo>
                  <a:pt x="1050" y="638"/>
                </a:lnTo>
                <a:lnTo>
                  <a:pt x="1014" y="670"/>
                </a:lnTo>
                <a:lnTo>
                  <a:pt x="982" y="706"/>
                </a:lnTo>
                <a:lnTo>
                  <a:pt x="950" y="742"/>
                </a:lnTo>
                <a:lnTo>
                  <a:pt x="920" y="780"/>
                </a:lnTo>
                <a:lnTo>
                  <a:pt x="894" y="820"/>
                </a:lnTo>
                <a:lnTo>
                  <a:pt x="868" y="862"/>
                </a:lnTo>
                <a:lnTo>
                  <a:pt x="846" y="906"/>
                </a:lnTo>
                <a:lnTo>
                  <a:pt x="826" y="952"/>
                </a:lnTo>
                <a:lnTo>
                  <a:pt x="808" y="998"/>
                </a:lnTo>
                <a:lnTo>
                  <a:pt x="792" y="1046"/>
                </a:lnTo>
                <a:lnTo>
                  <a:pt x="780" y="1096"/>
                </a:lnTo>
                <a:lnTo>
                  <a:pt x="780" y="1096"/>
                </a:lnTo>
                <a:lnTo>
                  <a:pt x="770" y="1140"/>
                </a:lnTo>
                <a:lnTo>
                  <a:pt x="764" y="1184"/>
                </a:lnTo>
                <a:lnTo>
                  <a:pt x="760" y="1226"/>
                </a:lnTo>
                <a:lnTo>
                  <a:pt x="758" y="1270"/>
                </a:lnTo>
                <a:lnTo>
                  <a:pt x="760" y="1312"/>
                </a:lnTo>
                <a:lnTo>
                  <a:pt x="762" y="1354"/>
                </a:lnTo>
                <a:lnTo>
                  <a:pt x="766" y="1396"/>
                </a:lnTo>
                <a:lnTo>
                  <a:pt x="772" y="1438"/>
                </a:lnTo>
                <a:lnTo>
                  <a:pt x="782" y="1480"/>
                </a:lnTo>
                <a:lnTo>
                  <a:pt x="792" y="1520"/>
                </a:lnTo>
                <a:lnTo>
                  <a:pt x="804" y="1560"/>
                </a:lnTo>
                <a:lnTo>
                  <a:pt x="818" y="1598"/>
                </a:lnTo>
                <a:lnTo>
                  <a:pt x="834" y="1636"/>
                </a:lnTo>
                <a:lnTo>
                  <a:pt x="852" y="1674"/>
                </a:lnTo>
                <a:lnTo>
                  <a:pt x="872" y="1710"/>
                </a:lnTo>
                <a:lnTo>
                  <a:pt x="894" y="1746"/>
                </a:lnTo>
                <a:lnTo>
                  <a:pt x="916" y="1780"/>
                </a:lnTo>
                <a:lnTo>
                  <a:pt x="942" y="1814"/>
                </a:lnTo>
                <a:lnTo>
                  <a:pt x="968" y="1846"/>
                </a:lnTo>
                <a:lnTo>
                  <a:pt x="996" y="1876"/>
                </a:lnTo>
                <a:lnTo>
                  <a:pt x="1024" y="1906"/>
                </a:lnTo>
                <a:lnTo>
                  <a:pt x="1056" y="1934"/>
                </a:lnTo>
                <a:lnTo>
                  <a:pt x="1088" y="1960"/>
                </a:lnTo>
                <a:lnTo>
                  <a:pt x="1120" y="1986"/>
                </a:lnTo>
                <a:lnTo>
                  <a:pt x="1156" y="2008"/>
                </a:lnTo>
                <a:lnTo>
                  <a:pt x="1192" y="2030"/>
                </a:lnTo>
                <a:lnTo>
                  <a:pt x="1230" y="2050"/>
                </a:lnTo>
                <a:lnTo>
                  <a:pt x="1268" y="2070"/>
                </a:lnTo>
                <a:lnTo>
                  <a:pt x="1308" y="2086"/>
                </a:lnTo>
                <a:lnTo>
                  <a:pt x="1348" y="2100"/>
                </a:lnTo>
                <a:lnTo>
                  <a:pt x="1390" y="2114"/>
                </a:lnTo>
                <a:lnTo>
                  <a:pt x="1434" y="2124"/>
                </a:lnTo>
                <a:lnTo>
                  <a:pt x="1434" y="2124"/>
                </a:lnTo>
                <a:lnTo>
                  <a:pt x="1466" y="2130"/>
                </a:lnTo>
                <a:lnTo>
                  <a:pt x="1498" y="2136"/>
                </a:lnTo>
                <a:lnTo>
                  <a:pt x="1530" y="2140"/>
                </a:lnTo>
                <a:lnTo>
                  <a:pt x="1562" y="2142"/>
                </a:lnTo>
                <a:lnTo>
                  <a:pt x="1626" y="2144"/>
                </a:lnTo>
                <a:lnTo>
                  <a:pt x="1690" y="2142"/>
                </a:lnTo>
                <a:lnTo>
                  <a:pt x="1690" y="2142"/>
                </a:lnTo>
                <a:lnTo>
                  <a:pt x="1658" y="2156"/>
                </a:lnTo>
                <a:lnTo>
                  <a:pt x="1626" y="2170"/>
                </a:lnTo>
                <a:lnTo>
                  <a:pt x="1592" y="2182"/>
                </a:lnTo>
                <a:lnTo>
                  <a:pt x="1560" y="2192"/>
                </a:lnTo>
                <a:lnTo>
                  <a:pt x="1526" y="2200"/>
                </a:lnTo>
                <a:lnTo>
                  <a:pt x="1490" y="2208"/>
                </a:lnTo>
                <a:lnTo>
                  <a:pt x="1456" y="2214"/>
                </a:lnTo>
                <a:lnTo>
                  <a:pt x="1422" y="2220"/>
                </a:lnTo>
                <a:lnTo>
                  <a:pt x="1386" y="2224"/>
                </a:lnTo>
                <a:lnTo>
                  <a:pt x="1350" y="2226"/>
                </a:lnTo>
                <a:lnTo>
                  <a:pt x="1314" y="2226"/>
                </a:lnTo>
                <a:lnTo>
                  <a:pt x="1278" y="2226"/>
                </a:lnTo>
                <a:lnTo>
                  <a:pt x="1242" y="2222"/>
                </a:lnTo>
                <a:lnTo>
                  <a:pt x="1204" y="2218"/>
                </a:lnTo>
                <a:lnTo>
                  <a:pt x="1168" y="2212"/>
                </a:lnTo>
                <a:lnTo>
                  <a:pt x="1132" y="2206"/>
                </a:lnTo>
                <a:lnTo>
                  <a:pt x="1132" y="2206"/>
                </a:lnTo>
                <a:close/>
              </a:path>
            </a:pathLst>
          </a:custGeom>
          <a:solidFill>
            <a:schemeClr val="accent1">
              <a:lumMod val="75000"/>
            </a:schemeClr>
          </a:solidFill>
          <a:ln w="38100">
            <a:solidFill>
              <a:schemeClr val="accent6"/>
            </a:solid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a:p>
        </p:txBody>
      </p:sp>
      <p:sp>
        <p:nvSpPr>
          <p:cNvPr id="8" name="1 Título">
            <a:extLst>
              <a:ext uri="{FF2B5EF4-FFF2-40B4-BE49-F238E27FC236}">
                <a16:creationId xmlns:a16="http://schemas.microsoft.com/office/drawing/2014/main" id="{ED170EF4-23BE-3248-B894-E69F4518982E}"/>
              </a:ext>
            </a:extLst>
          </p:cNvPr>
          <p:cNvSpPr txBox="1">
            <a:spLocks/>
          </p:cNvSpPr>
          <p:nvPr/>
        </p:nvSpPr>
        <p:spPr>
          <a:xfrm>
            <a:off x="5648228" y="1420038"/>
            <a:ext cx="2242530" cy="89659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err="1">
                <a:solidFill>
                  <a:schemeClr val="bg1"/>
                </a:solidFill>
                <a:effectLst>
                  <a:innerShdw blurRad="63500" dist="50800" dir="13500000">
                    <a:prstClr val="black">
                      <a:alpha val="50000"/>
                    </a:prstClr>
                  </a:innerShdw>
                </a:effectLst>
                <a:ea typeface="+mj-ea"/>
                <a:cs typeface="+mj-cs"/>
              </a:rPr>
              <a:t>Changement</a:t>
            </a:r>
            <a:r>
              <a:rPr lang="en-US" b="1" dirty="0">
                <a:solidFill>
                  <a:schemeClr val="bg1"/>
                </a:solidFill>
                <a:effectLst>
                  <a:innerShdw blurRad="63500" dist="50800" dir="13500000">
                    <a:prstClr val="black">
                      <a:alpha val="50000"/>
                    </a:prstClr>
                  </a:innerShdw>
                </a:effectLst>
                <a:ea typeface="+mj-ea"/>
                <a:cs typeface="+mj-cs"/>
              </a:rPr>
              <a:t> </a:t>
            </a:r>
            <a:r>
              <a:rPr lang="en-US" b="1" dirty="0" err="1">
                <a:solidFill>
                  <a:schemeClr val="bg1"/>
                </a:solidFill>
                <a:effectLst>
                  <a:innerShdw blurRad="63500" dist="50800" dir="13500000">
                    <a:prstClr val="black">
                      <a:alpha val="50000"/>
                    </a:prstClr>
                  </a:innerShdw>
                </a:effectLst>
                <a:ea typeface="+mj-ea"/>
                <a:cs typeface="+mj-cs"/>
              </a:rPr>
              <a:t>environnement</a:t>
            </a:r>
            <a:endParaRPr lang="en-US" b="1" dirty="0">
              <a:solidFill>
                <a:schemeClr val="bg1"/>
              </a:solidFill>
              <a:effectLst>
                <a:innerShdw blurRad="63500" dist="50800" dir="13500000">
                  <a:prstClr val="black">
                    <a:alpha val="50000"/>
                  </a:prstClr>
                </a:innerShdw>
              </a:effectLst>
              <a:ea typeface="+mj-ea"/>
              <a:cs typeface="+mj-cs"/>
            </a:endParaRPr>
          </a:p>
        </p:txBody>
      </p:sp>
      <p:sp>
        <p:nvSpPr>
          <p:cNvPr id="9" name="1 Título">
            <a:extLst>
              <a:ext uri="{FF2B5EF4-FFF2-40B4-BE49-F238E27FC236}">
                <a16:creationId xmlns:a16="http://schemas.microsoft.com/office/drawing/2014/main" id="{2BC470F0-06AA-014D-96D7-71BBCFF50051}"/>
              </a:ext>
            </a:extLst>
          </p:cNvPr>
          <p:cNvSpPr txBox="1">
            <a:spLocks/>
          </p:cNvSpPr>
          <p:nvPr/>
        </p:nvSpPr>
        <p:spPr>
          <a:xfrm>
            <a:off x="5297310" y="5049210"/>
            <a:ext cx="1572513" cy="89659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defTabSz="1365244">
              <a:spcBef>
                <a:spcPct val="0"/>
              </a:spcBef>
              <a:defRPr/>
            </a:pPr>
            <a:endParaRPr lang="en-US" sz="2250" dirty="0">
              <a:solidFill>
                <a:schemeClr val="bg1"/>
              </a:solidFill>
              <a:effectLst>
                <a:innerShdw blurRad="63500" dist="50800" dir="13500000">
                  <a:prstClr val="black">
                    <a:alpha val="50000"/>
                  </a:prstClr>
                </a:innerShdw>
              </a:effectLst>
            </a:endParaRPr>
          </a:p>
        </p:txBody>
      </p:sp>
      <p:sp>
        <p:nvSpPr>
          <p:cNvPr id="11" name="1 Título">
            <a:extLst>
              <a:ext uri="{FF2B5EF4-FFF2-40B4-BE49-F238E27FC236}">
                <a16:creationId xmlns:a16="http://schemas.microsoft.com/office/drawing/2014/main" id="{77AACF08-5EDE-FC4B-8693-CCB8F1BC3C16}"/>
              </a:ext>
            </a:extLst>
          </p:cNvPr>
          <p:cNvSpPr txBox="1">
            <a:spLocks/>
          </p:cNvSpPr>
          <p:nvPr/>
        </p:nvSpPr>
        <p:spPr>
          <a:xfrm>
            <a:off x="3698354" y="1426696"/>
            <a:ext cx="1600522" cy="85118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b="1" dirty="0" err="1">
                <a:solidFill>
                  <a:schemeClr val="bg1"/>
                </a:solidFill>
                <a:effectLst>
                  <a:innerShdw blurRad="63500" dist="50800" dir="13500000">
                    <a:prstClr val="black">
                      <a:alpha val="50000"/>
                    </a:prstClr>
                  </a:innerShdw>
                </a:effectLst>
              </a:rPr>
              <a:t>Adaptation</a:t>
            </a:r>
            <a:r>
              <a:rPr lang="es-ES" b="1" dirty="0">
                <a:solidFill>
                  <a:schemeClr val="bg1"/>
                </a:solidFill>
                <a:effectLst>
                  <a:innerShdw blurRad="63500" dist="50800" dir="13500000">
                    <a:prstClr val="black">
                      <a:alpha val="50000"/>
                    </a:prstClr>
                  </a:innerShdw>
                </a:effectLst>
              </a:rPr>
              <a:t> des </a:t>
            </a:r>
            <a:r>
              <a:rPr lang="es-ES" b="1" dirty="0" err="1">
                <a:solidFill>
                  <a:schemeClr val="bg1"/>
                </a:solidFill>
                <a:effectLst>
                  <a:innerShdw blurRad="63500" dist="50800" dir="13500000">
                    <a:prstClr val="black">
                      <a:alpha val="50000"/>
                    </a:prstClr>
                  </a:innerShdw>
                </a:effectLst>
              </a:rPr>
              <a:t>pathogènes</a:t>
            </a:r>
            <a:endParaRPr lang="en-US" b="1" dirty="0">
              <a:solidFill>
                <a:schemeClr val="bg1"/>
              </a:solidFill>
              <a:effectLst>
                <a:innerShdw blurRad="63500" dist="50800" dir="13500000">
                  <a:prstClr val="black">
                    <a:alpha val="50000"/>
                  </a:prstClr>
                </a:innerShdw>
              </a:effectLst>
            </a:endParaRPr>
          </a:p>
        </p:txBody>
      </p:sp>
      <p:sp>
        <p:nvSpPr>
          <p:cNvPr id="24" name="ZoneTexte 23">
            <a:extLst>
              <a:ext uri="{FF2B5EF4-FFF2-40B4-BE49-F238E27FC236}">
                <a16:creationId xmlns:a16="http://schemas.microsoft.com/office/drawing/2014/main" id="{63A630BB-025A-C646-834E-51299BFA7A19}"/>
              </a:ext>
            </a:extLst>
          </p:cNvPr>
          <p:cNvSpPr txBox="1"/>
          <p:nvPr/>
        </p:nvSpPr>
        <p:spPr>
          <a:xfrm>
            <a:off x="437415" y="470808"/>
            <a:ext cx="2953053" cy="461665"/>
          </a:xfrm>
          <a:prstGeom prst="rect">
            <a:avLst/>
          </a:prstGeom>
          <a:noFill/>
        </p:spPr>
        <p:txBody>
          <a:bodyPr wrap="none" rtlCol="0">
            <a:spAutoFit/>
          </a:bodyPr>
          <a:lstStyle/>
          <a:p>
            <a:r>
              <a:rPr lang="fr-FR" sz="2400" dirty="0">
                <a:solidFill>
                  <a:schemeClr val="accent1">
                    <a:lumMod val="50000"/>
                  </a:schemeClr>
                </a:solidFill>
                <a:latin typeface="Roboto" panose="02000000000000000000" pitchFamily="2" charset="0"/>
                <a:ea typeface="Roboto" panose="02000000000000000000" pitchFamily="2" charset="0"/>
              </a:rPr>
              <a:t>Concept One </a:t>
            </a:r>
            <a:r>
              <a:rPr lang="fr-FR" sz="2400" dirty="0" err="1">
                <a:solidFill>
                  <a:schemeClr val="accent1">
                    <a:lumMod val="50000"/>
                  </a:schemeClr>
                </a:solidFill>
                <a:latin typeface="Roboto" panose="02000000000000000000" pitchFamily="2" charset="0"/>
                <a:ea typeface="Roboto" panose="02000000000000000000" pitchFamily="2" charset="0"/>
              </a:rPr>
              <a:t>health</a:t>
            </a:r>
            <a:r>
              <a:rPr lang="fr-FR" sz="2400" dirty="0">
                <a:solidFill>
                  <a:schemeClr val="accent1">
                    <a:lumMod val="50000"/>
                  </a:schemeClr>
                </a:solidFill>
                <a:latin typeface="Roboto" panose="02000000000000000000" pitchFamily="2" charset="0"/>
                <a:ea typeface="Roboto" panose="02000000000000000000" pitchFamily="2" charset="0"/>
              </a:rPr>
              <a:t> </a:t>
            </a:r>
          </a:p>
        </p:txBody>
      </p:sp>
      <p:sp>
        <p:nvSpPr>
          <p:cNvPr id="21" name="Flèche droite rayée 20">
            <a:extLst>
              <a:ext uri="{FF2B5EF4-FFF2-40B4-BE49-F238E27FC236}">
                <a16:creationId xmlns:a16="http://schemas.microsoft.com/office/drawing/2014/main" id="{10F91A8E-B806-1D4E-8582-18838CAA5FE2}"/>
              </a:ext>
            </a:extLst>
          </p:cNvPr>
          <p:cNvSpPr/>
          <p:nvPr/>
        </p:nvSpPr>
        <p:spPr>
          <a:xfrm rot="2666370">
            <a:off x="5407752" y="4154245"/>
            <a:ext cx="2815516" cy="406972"/>
          </a:xfrm>
          <a:prstGeom prst="stripedRightArrow">
            <a:avLst>
              <a:gd name="adj1" fmla="val 100000"/>
              <a:gd name="adj2" fmla="val 58031"/>
            </a:avLst>
          </a:prstGeom>
          <a:solidFill>
            <a:schemeClr val="accent2">
              <a:lumMod val="60000"/>
              <a:lumOff val="40000"/>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Flèche droite rayée 21">
            <a:extLst>
              <a:ext uri="{FF2B5EF4-FFF2-40B4-BE49-F238E27FC236}">
                <a16:creationId xmlns:a16="http://schemas.microsoft.com/office/drawing/2014/main" id="{B7EE12CC-F71A-094B-B9C7-678D05559C90}"/>
              </a:ext>
            </a:extLst>
          </p:cNvPr>
          <p:cNvSpPr/>
          <p:nvPr/>
        </p:nvSpPr>
        <p:spPr>
          <a:xfrm rot="2666370">
            <a:off x="5291000" y="4038028"/>
            <a:ext cx="2815516" cy="406972"/>
          </a:xfrm>
          <a:prstGeom prst="stripedRightArrow">
            <a:avLst>
              <a:gd name="adj1" fmla="val 100000"/>
              <a:gd name="adj2" fmla="val 58031"/>
            </a:avLst>
          </a:prstGeom>
          <a:solidFill>
            <a:schemeClr val="accent2">
              <a:lumMod val="60000"/>
              <a:lumOff val="40000"/>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Flèche droite rayée 22">
            <a:extLst>
              <a:ext uri="{FF2B5EF4-FFF2-40B4-BE49-F238E27FC236}">
                <a16:creationId xmlns:a16="http://schemas.microsoft.com/office/drawing/2014/main" id="{4ED3890F-61B4-9649-A259-619B662D74DE}"/>
              </a:ext>
            </a:extLst>
          </p:cNvPr>
          <p:cNvSpPr/>
          <p:nvPr/>
        </p:nvSpPr>
        <p:spPr>
          <a:xfrm rot="2666370">
            <a:off x="3105059" y="3057139"/>
            <a:ext cx="5203274" cy="406972"/>
          </a:xfrm>
          <a:prstGeom prst="stripedRightArrow">
            <a:avLst>
              <a:gd name="adj1" fmla="val 100000"/>
              <a:gd name="adj2" fmla="val 58031"/>
            </a:avLst>
          </a:prstGeom>
          <a:solidFill>
            <a:schemeClr val="accent1">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reeform 6">
            <a:extLst>
              <a:ext uri="{FF2B5EF4-FFF2-40B4-BE49-F238E27FC236}">
                <a16:creationId xmlns:a16="http://schemas.microsoft.com/office/drawing/2014/main" id="{D24D8034-B248-6A41-83CF-C854213A3933}"/>
              </a:ext>
            </a:extLst>
          </p:cNvPr>
          <p:cNvSpPr>
            <a:spLocks/>
          </p:cNvSpPr>
          <p:nvPr/>
        </p:nvSpPr>
        <p:spPr bwMode="auto">
          <a:xfrm>
            <a:off x="5517503" y="2374505"/>
            <a:ext cx="3065233" cy="2345097"/>
          </a:xfrm>
          <a:custGeom>
            <a:avLst/>
            <a:gdLst>
              <a:gd name="T0" fmla="*/ 1782 w 2310"/>
              <a:gd name="T1" fmla="*/ 1766 h 1776"/>
              <a:gd name="T2" fmla="*/ 1600 w 2310"/>
              <a:gd name="T3" fmla="*/ 1770 h 1776"/>
              <a:gd name="T4" fmla="*/ 1428 w 2310"/>
              <a:gd name="T5" fmla="*/ 1722 h 1776"/>
              <a:gd name="T6" fmla="*/ 1276 w 2310"/>
              <a:gd name="T7" fmla="*/ 1628 h 1776"/>
              <a:gd name="T8" fmla="*/ 1210 w 2310"/>
              <a:gd name="T9" fmla="*/ 1566 h 1776"/>
              <a:gd name="T10" fmla="*/ 1280 w 2310"/>
              <a:gd name="T11" fmla="*/ 1442 h 1776"/>
              <a:gd name="T12" fmla="*/ 1338 w 2310"/>
              <a:gd name="T13" fmla="*/ 1260 h 1776"/>
              <a:gd name="T14" fmla="*/ 1356 w 2310"/>
              <a:gd name="T15" fmla="*/ 1066 h 1776"/>
              <a:gd name="T16" fmla="*/ 1328 w 2310"/>
              <a:gd name="T17" fmla="*/ 868 h 1776"/>
              <a:gd name="T18" fmla="*/ 1282 w 2310"/>
              <a:gd name="T19" fmla="*/ 738 h 1776"/>
              <a:gd name="T20" fmla="*/ 1198 w 2310"/>
              <a:gd name="T21" fmla="*/ 588 h 1776"/>
              <a:gd name="T22" fmla="*/ 1088 w 2310"/>
              <a:gd name="T23" fmla="*/ 462 h 1776"/>
              <a:gd name="T24" fmla="*/ 958 w 2310"/>
              <a:gd name="T25" fmla="*/ 360 h 1776"/>
              <a:gd name="T26" fmla="*/ 812 w 2310"/>
              <a:gd name="T27" fmla="*/ 284 h 1776"/>
              <a:gd name="T28" fmla="*/ 652 w 2310"/>
              <a:gd name="T29" fmla="*/ 238 h 1776"/>
              <a:gd name="T30" fmla="*/ 484 w 2310"/>
              <a:gd name="T31" fmla="*/ 224 h 1776"/>
              <a:gd name="T32" fmla="*/ 314 w 2310"/>
              <a:gd name="T33" fmla="*/ 244 h 1776"/>
              <a:gd name="T34" fmla="*/ 198 w 2310"/>
              <a:gd name="T35" fmla="*/ 278 h 1776"/>
              <a:gd name="T36" fmla="*/ 52 w 2310"/>
              <a:gd name="T37" fmla="*/ 346 h 1776"/>
              <a:gd name="T38" fmla="*/ 40 w 2310"/>
              <a:gd name="T39" fmla="*/ 324 h 1776"/>
              <a:gd name="T40" fmla="*/ 136 w 2310"/>
              <a:gd name="T41" fmla="*/ 222 h 1776"/>
              <a:gd name="T42" fmla="*/ 250 w 2310"/>
              <a:gd name="T43" fmla="*/ 136 h 1776"/>
              <a:gd name="T44" fmla="*/ 378 w 2310"/>
              <a:gd name="T45" fmla="*/ 68 h 1776"/>
              <a:gd name="T46" fmla="*/ 488 w 2310"/>
              <a:gd name="T47" fmla="*/ 30 h 1776"/>
              <a:gd name="T48" fmla="*/ 652 w 2310"/>
              <a:gd name="T49" fmla="*/ 2 h 1776"/>
              <a:gd name="T50" fmla="*/ 814 w 2310"/>
              <a:gd name="T51" fmla="*/ 6 h 1776"/>
              <a:gd name="T52" fmla="*/ 968 w 2310"/>
              <a:gd name="T53" fmla="*/ 40 h 1776"/>
              <a:gd name="T54" fmla="*/ 1114 w 2310"/>
              <a:gd name="T55" fmla="*/ 100 h 1776"/>
              <a:gd name="T56" fmla="*/ 1248 w 2310"/>
              <a:gd name="T57" fmla="*/ 186 h 1776"/>
              <a:gd name="T58" fmla="*/ 1362 w 2310"/>
              <a:gd name="T59" fmla="*/ 296 h 1776"/>
              <a:gd name="T60" fmla="*/ 1458 w 2310"/>
              <a:gd name="T61" fmla="*/ 426 h 1776"/>
              <a:gd name="T62" fmla="*/ 1512 w 2310"/>
              <a:gd name="T63" fmla="*/ 538 h 1776"/>
              <a:gd name="T64" fmla="*/ 1634 w 2310"/>
              <a:gd name="T65" fmla="*/ 516 h 1776"/>
              <a:gd name="T66" fmla="*/ 1754 w 2310"/>
              <a:gd name="T67" fmla="*/ 520 h 1776"/>
              <a:gd name="T68" fmla="*/ 1870 w 2310"/>
              <a:gd name="T69" fmla="*/ 544 h 1776"/>
              <a:gd name="T70" fmla="*/ 1978 w 2310"/>
              <a:gd name="T71" fmla="*/ 590 h 1776"/>
              <a:gd name="T72" fmla="*/ 2076 w 2310"/>
              <a:gd name="T73" fmla="*/ 654 h 1776"/>
              <a:gd name="T74" fmla="*/ 2160 w 2310"/>
              <a:gd name="T75" fmla="*/ 738 h 1776"/>
              <a:gd name="T76" fmla="*/ 2230 w 2310"/>
              <a:gd name="T77" fmla="*/ 836 h 1776"/>
              <a:gd name="T78" fmla="*/ 2280 w 2310"/>
              <a:gd name="T79" fmla="*/ 950 h 1776"/>
              <a:gd name="T80" fmla="*/ 2302 w 2310"/>
              <a:gd name="T81" fmla="*/ 1044 h 1776"/>
              <a:gd name="T82" fmla="*/ 2310 w 2310"/>
              <a:gd name="T83" fmla="*/ 1168 h 1776"/>
              <a:gd name="T84" fmla="*/ 2294 w 2310"/>
              <a:gd name="T85" fmla="*/ 1290 h 1776"/>
              <a:gd name="T86" fmla="*/ 2254 w 2310"/>
              <a:gd name="T87" fmla="*/ 1404 h 1776"/>
              <a:gd name="T88" fmla="*/ 2194 w 2310"/>
              <a:gd name="T89" fmla="*/ 1508 h 1776"/>
              <a:gd name="T90" fmla="*/ 2116 w 2310"/>
              <a:gd name="T91" fmla="*/ 1600 h 1776"/>
              <a:gd name="T92" fmla="*/ 2018 w 2310"/>
              <a:gd name="T93" fmla="*/ 1676 h 1776"/>
              <a:gd name="T94" fmla="*/ 1906 w 2310"/>
              <a:gd name="T95" fmla="*/ 1734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0" h="1776">
                <a:moveTo>
                  <a:pt x="1874" y="1744"/>
                </a:moveTo>
                <a:lnTo>
                  <a:pt x="1874" y="1744"/>
                </a:lnTo>
                <a:lnTo>
                  <a:pt x="1828" y="1758"/>
                </a:lnTo>
                <a:lnTo>
                  <a:pt x="1782" y="1766"/>
                </a:lnTo>
                <a:lnTo>
                  <a:pt x="1736" y="1772"/>
                </a:lnTo>
                <a:lnTo>
                  <a:pt x="1690" y="1776"/>
                </a:lnTo>
                <a:lnTo>
                  <a:pt x="1644" y="1774"/>
                </a:lnTo>
                <a:lnTo>
                  <a:pt x="1600" y="1770"/>
                </a:lnTo>
                <a:lnTo>
                  <a:pt x="1556" y="1762"/>
                </a:lnTo>
                <a:lnTo>
                  <a:pt x="1512" y="1752"/>
                </a:lnTo>
                <a:lnTo>
                  <a:pt x="1468" y="1738"/>
                </a:lnTo>
                <a:lnTo>
                  <a:pt x="1428" y="1722"/>
                </a:lnTo>
                <a:lnTo>
                  <a:pt x="1388" y="1702"/>
                </a:lnTo>
                <a:lnTo>
                  <a:pt x="1348" y="1680"/>
                </a:lnTo>
                <a:lnTo>
                  <a:pt x="1312" y="1656"/>
                </a:lnTo>
                <a:lnTo>
                  <a:pt x="1276" y="1628"/>
                </a:lnTo>
                <a:lnTo>
                  <a:pt x="1242" y="1598"/>
                </a:lnTo>
                <a:lnTo>
                  <a:pt x="1210" y="1566"/>
                </a:lnTo>
                <a:lnTo>
                  <a:pt x="1210" y="1566"/>
                </a:lnTo>
                <a:lnTo>
                  <a:pt x="1210" y="1566"/>
                </a:lnTo>
                <a:lnTo>
                  <a:pt x="1210" y="1566"/>
                </a:lnTo>
                <a:lnTo>
                  <a:pt x="1236" y="1526"/>
                </a:lnTo>
                <a:lnTo>
                  <a:pt x="1258" y="1484"/>
                </a:lnTo>
                <a:lnTo>
                  <a:pt x="1280" y="1442"/>
                </a:lnTo>
                <a:lnTo>
                  <a:pt x="1298" y="1396"/>
                </a:lnTo>
                <a:lnTo>
                  <a:pt x="1314" y="1352"/>
                </a:lnTo>
                <a:lnTo>
                  <a:pt x="1328" y="1306"/>
                </a:lnTo>
                <a:lnTo>
                  <a:pt x="1338" y="1260"/>
                </a:lnTo>
                <a:lnTo>
                  <a:pt x="1348" y="1212"/>
                </a:lnTo>
                <a:lnTo>
                  <a:pt x="1354" y="1164"/>
                </a:lnTo>
                <a:lnTo>
                  <a:pt x="1356" y="1116"/>
                </a:lnTo>
                <a:lnTo>
                  <a:pt x="1356" y="1066"/>
                </a:lnTo>
                <a:lnTo>
                  <a:pt x="1354" y="1016"/>
                </a:lnTo>
                <a:lnTo>
                  <a:pt x="1348" y="968"/>
                </a:lnTo>
                <a:lnTo>
                  <a:pt x="1340" y="918"/>
                </a:lnTo>
                <a:lnTo>
                  <a:pt x="1328" y="868"/>
                </a:lnTo>
                <a:lnTo>
                  <a:pt x="1314" y="820"/>
                </a:lnTo>
                <a:lnTo>
                  <a:pt x="1314" y="820"/>
                </a:lnTo>
                <a:lnTo>
                  <a:pt x="1300" y="778"/>
                </a:lnTo>
                <a:lnTo>
                  <a:pt x="1282" y="738"/>
                </a:lnTo>
                <a:lnTo>
                  <a:pt x="1264" y="698"/>
                </a:lnTo>
                <a:lnTo>
                  <a:pt x="1244" y="660"/>
                </a:lnTo>
                <a:lnTo>
                  <a:pt x="1222" y="624"/>
                </a:lnTo>
                <a:lnTo>
                  <a:pt x="1198" y="588"/>
                </a:lnTo>
                <a:lnTo>
                  <a:pt x="1174" y="554"/>
                </a:lnTo>
                <a:lnTo>
                  <a:pt x="1146" y="522"/>
                </a:lnTo>
                <a:lnTo>
                  <a:pt x="1118" y="490"/>
                </a:lnTo>
                <a:lnTo>
                  <a:pt x="1088" y="462"/>
                </a:lnTo>
                <a:lnTo>
                  <a:pt x="1058" y="434"/>
                </a:lnTo>
                <a:lnTo>
                  <a:pt x="1026" y="408"/>
                </a:lnTo>
                <a:lnTo>
                  <a:pt x="992" y="382"/>
                </a:lnTo>
                <a:lnTo>
                  <a:pt x="958" y="360"/>
                </a:lnTo>
                <a:lnTo>
                  <a:pt x="922" y="338"/>
                </a:lnTo>
                <a:lnTo>
                  <a:pt x="886" y="318"/>
                </a:lnTo>
                <a:lnTo>
                  <a:pt x="850" y="300"/>
                </a:lnTo>
                <a:lnTo>
                  <a:pt x="812" y="284"/>
                </a:lnTo>
                <a:lnTo>
                  <a:pt x="772" y="270"/>
                </a:lnTo>
                <a:lnTo>
                  <a:pt x="732" y="258"/>
                </a:lnTo>
                <a:lnTo>
                  <a:pt x="692" y="248"/>
                </a:lnTo>
                <a:lnTo>
                  <a:pt x="652" y="238"/>
                </a:lnTo>
                <a:lnTo>
                  <a:pt x="610" y="232"/>
                </a:lnTo>
                <a:lnTo>
                  <a:pt x="570" y="228"/>
                </a:lnTo>
                <a:lnTo>
                  <a:pt x="528" y="224"/>
                </a:lnTo>
                <a:lnTo>
                  <a:pt x="484" y="224"/>
                </a:lnTo>
                <a:lnTo>
                  <a:pt x="442" y="226"/>
                </a:lnTo>
                <a:lnTo>
                  <a:pt x="400" y="230"/>
                </a:lnTo>
                <a:lnTo>
                  <a:pt x="358" y="236"/>
                </a:lnTo>
                <a:lnTo>
                  <a:pt x="314" y="244"/>
                </a:lnTo>
                <a:lnTo>
                  <a:pt x="272" y="254"/>
                </a:lnTo>
                <a:lnTo>
                  <a:pt x="230" y="266"/>
                </a:lnTo>
                <a:lnTo>
                  <a:pt x="230" y="266"/>
                </a:lnTo>
                <a:lnTo>
                  <a:pt x="198" y="278"/>
                </a:lnTo>
                <a:lnTo>
                  <a:pt x="168" y="290"/>
                </a:lnTo>
                <a:lnTo>
                  <a:pt x="138" y="302"/>
                </a:lnTo>
                <a:lnTo>
                  <a:pt x="108" y="316"/>
                </a:lnTo>
                <a:lnTo>
                  <a:pt x="52" y="346"/>
                </a:lnTo>
                <a:lnTo>
                  <a:pt x="0" y="382"/>
                </a:lnTo>
                <a:lnTo>
                  <a:pt x="0" y="382"/>
                </a:lnTo>
                <a:lnTo>
                  <a:pt x="20" y="352"/>
                </a:lnTo>
                <a:lnTo>
                  <a:pt x="40" y="324"/>
                </a:lnTo>
                <a:lnTo>
                  <a:pt x="64" y="298"/>
                </a:lnTo>
                <a:lnTo>
                  <a:pt x="86" y="272"/>
                </a:lnTo>
                <a:lnTo>
                  <a:pt x="112" y="246"/>
                </a:lnTo>
                <a:lnTo>
                  <a:pt x="136" y="222"/>
                </a:lnTo>
                <a:lnTo>
                  <a:pt x="164" y="200"/>
                </a:lnTo>
                <a:lnTo>
                  <a:pt x="192" y="178"/>
                </a:lnTo>
                <a:lnTo>
                  <a:pt x="220" y="156"/>
                </a:lnTo>
                <a:lnTo>
                  <a:pt x="250" y="136"/>
                </a:lnTo>
                <a:lnTo>
                  <a:pt x="280" y="118"/>
                </a:lnTo>
                <a:lnTo>
                  <a:pt x="312" y="100"/>
                </a:lnTo>
                <a:lnTo>
                  <a:pt x="344" y="84"/>
                </a:lnTo>
                <a:lnTo>
                  <a:pt x="378" y="68"/>
                </a:lnTo>
                <a:lnTo>
                  <a:pt x="412" y="56"/>
                </a:lnTo>
                <a:lnTo>
                  <a:pt x="448" y="42"/>
                </a:lnTo>
                <a:lnTo>
                  <a:pt x="448" y="42"/>
                </a:lnTo>
                <a:lnTo>
                  <a:pt x="488" y="30"/>
                </a:lnTo>
                <a:lnTo>
                  <a:pt x="530" y="20"/>
                </a:lnTo>
                <a:lnTo>
                  <a:pt x="570" y="12"/>
                </a:lnTo>
                <a:lnTo>
                  <a:pt x="612" y="6"/>
                </a:lnTo>
                <a:lnTo>
                  <a:pt x="652" y="2"/>
                </a:lnTo>
                <a:lnTo>
                  <a:pt x="692" y="0"/>
                </a:lnTo>
                <a:lnTo>
                  <a:pt x="734" y="0"/>
                </a:lnTo>
                <a:lnTo>
                  <a:pt x="774" y="2"/>
                </a:lnTo>
                <a:lnTo>
                  <a:pt x="814" y="6"/>
                </a:lnTo>
                <a:lnTo>
                  <a:pt x="852" y="12"/>
                </a:lnTo>
                <a:lnTo>
                  <a:pt x="892" y="20"/>
                </a:lnTo>
                <a:lnTo>
                  <a:pt x="930" y="28"/>
                </a:lnTo>
                <a:lnTo>
                  <a:pt x="968" y="40"/>
                </a:lnTo>
                <a:lnTo>
                  <a:pt x="1006" y="52"/>
                </a:lnTo>
                <a:lnTo>
                  <a:pt x="1044" y="66"/>
                </a:lnTo>
                <a:lnTo>
                  <a:pt x="1080" y="82"/>
                </a:lnTo>
                <a:lnTo>
                  <a:pt x="1114" y="100"/>
                </a:lnTo>
                <a:lnTo>
                  <a:pt x="1150" y="118"/>
                </a:lnTo>
                <a:lnTo>
                  <a:pt x="1182" y="140"/>
                </a:lnTo>
                <a:lnTo>
                  <a:pt x="1216" y="162"/>
                </a:lnTo>
                <a:lnTo>
                  <a:pt x="1248" y="186"/>
                </a:lnTo>
                <a:lnTo>
                  <a:pt x="1278" y="210"/>
                </a:lnTo>
                <a:lnTo>
                  <a:pt x="1308" y="238"/>
                </a:lnTo>
                <a:lnTo>
                  <a:pt x="1336" y="266"/>
                </a:lnTo>
                <a:lnTo>
                  <a:pt x="1362" y="296"/>
                </a:lnTo>
                <a:lnTo>
                  <a:pt x="1388" y="326"/>
                </a:lnTo>
                <a:lnTo>
                  <a:pt x="1412" y="358"/>
                </a:lnTo>
                <a:lnTo>
                  <a:pt x="1436" y="392"/>
                </a:lnTo>
                <a:lnTo>
                  <a:pt x="1458" y="426"/>
                </a:lnTo>
                <a:lnTo>
                  <a:pt x="1476" y="462"/>
                </a:lnTo>
                <a:lnTo>
                  <a:pt x="1496" y="500"/>
                </a:lnTo>
                <a:lnTo>
                  <a:pt x="1512" y="538"/>
                </a:lnTo>
                <a:lnTo>
                  <a:pt x="1512" y="538"/>
                </a:lnTo>
                <a:lnTo>
                  <a:pt x="1542" y="530"/>
                </a:lnTo>
                <a:lnTo>
                  <a:pt x="1572" y="524"/>
                </a:lnTo>
                <a:lnTo>
                  <a:pt x="1604" y="520"/>
                </a:lnTo>
                <a:lnTo>
                  <a:pt x="1634" y="516"/>
                </a:lnTo>
                <a:lnTo>
                  <a:pt x="1664" y="514"/>
                </a:lnTo>
                <a:lnTo>
                  <a:pt x="1694" y="514"/>
                </a:lnTo>
                <a:lnTo>
                  <a:pt x="1724" y="516"/>
                </a:lnTo>
                <a:lnTo>
                  <a:pt x="1754" y="520"/>
                </a:lnTo>
                <a:lnTo>
                  <a:pt x="1782" y="524"/>
                </a:lnTo>
                <a:lnTo>
                  <a:pt x="1812" y="528"/>
                </a:lnTo>
                <a:lnTo>
                  <a:pt x="1840" y="536"/>
                </a:lnTo>
                <a:lnTo>
                  <a:pt x="1870" y="544"/>
                </a:lnTo>
                <a:lnTo>
                  <a:pt x="1898" y="554"/>
                </a:lnTo>
                <a:lnTo>
                  <a:pt x="1924" y="564"/>
                </a:lnTo>
                <a:lnTo>
                  <a:pt x="1952" y="576"/>
                </a:lnTo>
                <a:lnTo>
                  <a:pt x="1978" y="590"/>
                </a:lnTo>
                <a:lnTo>
                  <a:pt x="2004" y="604"/>
                </a:lnTo>
                <a:lnTo>
                  <a:pt x="2028" y="620"/>
                </a:lnTo>
                <a:lnTo>
                  <a:pt x="2052" y="636"/>
                </a:lnTo>
                <a:lnTo>
                  <a:pt x="2076" y="654"/>
                </a:lnTo>
                <a:lnTo>
                  <a:pt x="2098" y="674"/>
                </a:lnTo>
                <a:lnTo>
                  <a:pt x="2120" y="694"/>
                </a:lnTo>
                <a:lnTo>
                  <a:pt x="2142" y="716"/>
                </a:lnTo>
                <a:lnTo>
                  <a:pt x="2160" y="738"/>
                </a:lnTo>
                <a:lnTo>
                  <a:pt x="2180" y="760"/>
                </a:lnTo>
                <a:lnTo>
                  <a:pt x="2198" y="784"/>
                </a:lnTo>
                <a:lnTo>
                  <a:pt x="2214" y="810"/>
                </a:lnTo>
                <a:lnTo>
                  <a:pt x="2230" y="836"/>
                </a:lnTo>
                <a:lnTo>
                  <a:pt x="2244" y="864"/>
                </a:lnTo>
                <a:lnTo>
                  <a:pt x="2258" y="892"/>
                </a:lnTo>
                <a:lnTo>
                  <a:pt x="2270" y="920"/>
                </a:lnTo>
                <a:lnTo>
                  <a:pt x="2280" y="950"/>
                </a:lnTo>
                <a:lnTo>
                  <a:pt x="2280" y="950"/>
                </a:lnTo>
                <a:lnTo>
                  <a:pt x="2288" y="982"/>
                </a:lnTo>
                <a:lnTo>
                  <a:pt x="2296" y="1012"/>
                </a:lnTo>
                <a:lnTo>
                  <a:pt x="2302" y="1044"/>
                </a:lnTo>
                <a:lnTo>
                  <a:pt x="2306" y="1076"/>
                </a:lnTo>
                <a:lnTo>
                  <a:pt x="2310" y="1106"/>
                </a:lnTo>
                <a:lnTo>
                  <a:pt x="2310" y="1138"/>
                </a:lnTo>
                <a:lnTo>
                  <a:pt x="2310" y="1168"/>
                </a:lnTo>
                <a:lnTo>
                  <a:pt x="2308" y="1198"/>
                </a:lnTo>
                <a:lnTo>
                  <a:pt x="2304" y="1230"/>
                </a:lnTo>
                <a:lnTo>
                  <a:pt x="2300" y="1260"/>
                </a:lnTo>
                <a:lnTo>
                  <a:pt x="2294" y="1290"/>
                </a:lnTo>
                <a:lnTo>
                  <a:pt x="2286" y="1318"/>
                </a:lnTo>
                <a:lnTo>
                  <a:pt x="2276" y="1348"/>
                </a:lnTo>
                <a:lnTo>
                  <a:pt x="2266" y="1376"/>
                </a:lnTo>
                <a:lnTo>
                  <a:pt x="2254" y="1404"/>
                </a:lnTo>
                <a:lnTo>
                  <a:pt x="2242" y="1432"/>
                </a:lnTo>
                <a:lnTo>
                  <a:pt x="2228" y="1458"/>
                </a:lnTo>
                <a:lnTo>
                  <a:pt x="2212" y="1484"/>
                </a:lnTo>
                <a:lnTo>
                  <a:pt x="2194" y="1508"/>
                </a:lnTo>
                <a:lnTo>
                  <a:pt x="2176" y="1534"/>
                </a:lnTo>
                <a:lnTo>
                  <a:pt x="2158" y="1556"/>
                </a:lnTo>
                <a:lnTo>
                  <a:pt x="2136" y="1580"/>
                </a:lnTo>
                <a:lnTo>
                  <a:pt x="2116" y="1600"/>
                </a:lnTo>
                <a:lnTo>
                  <a:pt x="2092" y="1622"/>
                </a:lnTo>
                <a:lnTo>
                  <a:pt x="2070" y="1642"/>
                </a:lnTo>
                <a:lnTo>
                  <a:pt x="2044" y="1660"/>
                </a:lnTo>
                <a:lnTo>
                  <a:pt x="2018" y="1676"/>
                </a:lnTo>
                <a:lnTo>
                  <a:pt x="1992" y="1692"/>
                </a:lnTo>
                <a:lnTo>
                  <a:pt x="1964" y="1708"/>
                </a:lnTo>
                <a:lnTo>
                  <a:pt x="1936" y="1722"/>
                </a:lnTo>
                <a:lnTo>
                  <a:pt x="1906" y="1734"/>
                </a:lnTo>
                <a:lnTo>
                  <a:pt x="1874" y="1744"/>
                </a:lnTo>
                <a:lnTo>
                  <a:pt x="1874" y="1744"/>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26" name="Freeform 7">
            <a:extLst>
              <a:ext uri="{FF2B5EF4-FFF2-40B4-BE49-F238E27FC236}">
                <a16:creationId xmlns:a16="http://schemas.microsoft.com/office/drawing/2014/main" id="{875E0CE6-56B1-9F45-88D2-056A8588659B}"/>
              </a:ext>
            </a:extLst>
          </p:cNvPr>
          <p:cNvSpPr>
            <a:spLocks/>
          </p:cNvSpPr>
          <p:nvPr/>
        </p:nvSpPr>
        <p:spPr bwMode="auto">
          <a:xfrm rot="21374256">
            <a:off x="5226458" y="2809310"/>
            <a:ext cx="2051450" cy="3221866"/>
          </a:xfrm>
          <a:custGeom>
            <a:avLst/>
            <a:gdLst>
              <a:gd name="T0" fmla="*/ 1210 w 1546"/>
              <a:gd name="T1" fmla="*/ 1564 h 2440"/>
              <a:gd name="T2" fmla="*/ 1246 w 1546"/>
              <a:gd name="T3" fmla="*/ 1680 h 2440"/>
              <a:gd name="T4" fmla="*/ 1260 w 1546"/>
              <a:gd name="T5" fmla="*/ 1798 h 2440"/>
              <a:gd name="T6" fmla="*/ 1252 w 1546"/>
              <a:gd name="T7" fmla="*/ 1916 h 2440"/>
              <a:gd name="T8" fmla="*/ 1222 w 1546"/>
              <a:gd name="T9" fmla="*/ 2030 h 2440"/>
              <a:gd name="T10" fmla="*/ 1170 w 1546"/>
              <a:gd name="T11" fmla="*/ 2136 h 2440"/>
              <a:gd name="T12" fmla="*/ 1098 w 1546"/>
              <a:gd name="T13" fmla="*/ 2232 h 2440"/>
              <a:gd name="T14" fmla="*/ 1008 w 1546"/>
              <a:gd name="T15" fmla="*/ 2314 h 2440"/>
              <a:gd name="T16" fmla="*/ 928 w 1546"/>
              <a:gd name="T17" fmla="*/ 2366 h 2440"/>
              <a:gd name="T18" fmla="*/ 812 w 1546"/>
              <a:gd name="T19" fmla="*/ 2414 h 2440"/>
              <a:gd name="T20" fmla="*/ 690 w 1546"/>
              <a:gd name="T21" fmla="*/ 2438 h 2440"/>
              <a:gd name="T22" fmla="*/ 570 w 1546"/>
              <a:gd name="T23" fmla="*/ 2438 h 2440"/>
              <a:gd name="T24" fmla="*/ 450 w 1546"/>
              <a:gd name="T25" fmla="*/ 2414 h 2440"/>
              <a:gd name="T26" fmla="*/ 338 w 1546"/>
              <a:gd name="T27" fmla="*/ 2368 h 2440"/>
              <a:gd name="T28" fmla="*/ 236 w 1546"/>
              <a:gd name="T29" fmla="*/ 2302 h 2440"/>
              <a:gd name="T30" fmla="*/ 148 w 1546"/>
              <a:gd name="T31" fmla="*/ 2214 h 2440"/>
              <a:gd name="T32" fmla="*/ 92 w 1546"/>
              <a:gd name="T33" fmla="*/ 2136 h 2440"/>
              <a:gd name="T34" fmla="*/ 20 w 1546"/>
              <a:gd name="T35" fmla="*/ 1964 h 2440"/>
              <a:gd name="T36" fmla="*/ 0 w 1546"/>
              <a:gd name="T37" fmla="*/ 1784 h 2440"/>
              <a:gd name="T38" fmla="*/ 34 w 1546"/>
              <a:gd name="T39" fmla="*/ 1610 h 2440"/>
              <a:gd name="T40" fmla="*/ 114 w 1546"/>
              <a:gd name="T41" fmla="*/ 1450 h 2440"/>
              <a:gd name="T42" fmla="*/ 158 w 1546"/>
              <a:gd name="T43" fmla="*/ 1464 h 2440"/>
              <a:gd name="T44" fmla="*/ 346 w 1546"/>
              <a:gd name="T45" fmla="*/ 1502 h 2440"/>
              <a:gd name="T46" fmla="*/ 538 w 1546"/>
              <a:gd name="T47" fmla="*/ 1496 h 2440"/>
              <a:gd name="T48" fmla="*/ 728 w 1546"/>
              <a:gd name="T49" fmla="*/ 1446 h 2440"/>
              <a:gd name="T50" fmla="*/ 864 w 1546"/>
              <a:gd name="T51" fmla="*/ 1380 h 2440"/>
              <a:gd name="T52" fmla="*/ 1002 w 1546"/>
              <a:gd name="T53" fmla="*/ 1276 h 2440"/>
              <a:gd name="T54" fmla="*/ 1116 w 1546"/>
              <a:gd name="T55" fmla="*/ 1148 h 2440"/>
              <a:gd name="T56" fmla="*/ 1200 w 1546"/>
              <a:gd name="T57" fmla="*/ 1004 h 2440"/>
              <a:gd name="T58" fmla="*/ 1254 w 1546"/>
              <a:gd name="T59" fmla="*/ 848 h 2440"/>
              <a:gd name="T60" fmla="*/ 1278 w 1546"/>
              <a:gd name="T61" fmla="*/ 686 h 2440"/>
              <a:gd name="T62" fmla="*/ 1270 w 1546"/>
              <a:gd name="T63" fmla="*/ 520 h 2440"/>
              <a:gd name="T64" fmla="*/ 1230 w 1546"/>
              <a:gd name="T65" fmla="*/ 354 h 2440"/>
              <a:gd name="T66" fmla="*/ 1154 w 1546"/>
              <a:gd name="T67" fmla="*/ 198 h 2440"/>
              <a:gd name="T68" fmla="*/ 1100 w 1546"/>
              <a:gd name="T69" fmla="*/ 116 h 2440"/>
              <a:gd name="T70" fmla="*/ 990 w 1546"/>
              <a:gd name="T71" fmla="*/ 0 h 2440"/>
              <a:gd name="T72" fmla="*/ 1116 w 1546"/>
              <a:gd name="T73" fmla="*/ 60 h 2440"/>
              <a:gd name="T74" fmla="*/ 1232 w 1546"/>
              <a:gd name="T75" fmla="*/ 140 h 2440"/>
              <a:gd name="T76" fmla="*/ 1336 w 1546"/>
              <a:gd name="T77" fmla="*/ 240 h 2440"/>
              <a:gd name="T78" fmla="*/ 1422 w 1546"/>
              <a:gd name="T79" fmla="*/ 360 h 2440"/>
              <a:gd name="T80" fmla="*/ 1480 w 1546"/>
              <a:gd name="T81" fmla="*/ 472 h 2440"/>
              <a:gd name="T82" fmla="*/ 1528 w 1546"/>
              <a:gd name="T83" fmla="*/ 628 h 2440"/>
              <a:gd name="T84" fmla="*/ 1546 w 1546"/>
              <a:gd name="T85" fmla="*/ 786 h 2440"/>
              <a:gd name="T86" fmla="*/ 1536 w 1546"/>
              <a:gd name="T87" fmla="*/ 944 h 2440"/>
              <a:gd name="T88" fmla="*/ 1496 w 1546"/>
              <a:gd name="T89" fmla="*/ 1096 h 2440"/>
              <a:gd name="T90" fmla="*/ 1428 w 1546"/>
              <a:gd name="T91" fmla="*/ 1240 h 2440"/>
              <a:gd name="T92" fmla="*/ 1336 w 1546"/>
              <a:gd name="T93" fmla="*/ 1370 h 2440"/>
              <a:gd name="T94" fmla="*/ 1216 w 1546"/>
              <a:gd name="T95" fmla="*/ 148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6" h="2440">
                <a:moveTo>
                  <a:pt x="1184" y="1508"/>
                </a:moveTo>
                <a:lnTo>
                  <a:pt x="1184" y="1508"/>
                </a:lnTo>
                <a:lnTo>
                  <a:pt x="1198" y="1536"/>
                </a:lnTo>
                <a:lnTo>
                  <a:pt x="1210" y="1564"/>
                </a:lnTo>
                <a:lnTo>
                  <a:pt x="1222" y="1592"/>
                </a:lnTo>
                <a:lnTo>
                  <a:pt x="1232" y="1622"/>
                </a:lnTo>
                <a:lnTo>
                  <a:pt x="1240" y="1650"/>
                </a:lnTo>
                <a:lnTo>
                  <a:pt x="1246" y="1680"/>
                </a:lnTo>
                <a:lnTo>
                  <a:pt x="1252" y="1710"/>
                </a:lnTo>
                <a:lnTo>
                  <a:pt x="1256" y="1738"/>
                </a:lnTo>
                <a:lnTo>
                  <a:pt x="1260" y="1768"/>
                </a:lnTo>
                <a:lnTo>
                  <a:pt x="1260" y="1798"/>
                </a:lnTo>
                <a:lnTo>
                  <a:pt x="1260" y="1828"/>
                </a:lnTo>
                <a:lnTo>
                  <a:pt x="1258" y="1858"/>
                </a:lnTo>
                <a:lnTo>
                  <a:pt x="1256" y="1886"/>
                </a:lnTo>
                <a:lnTo>
                  <a:pt x="1252" y="1916"/>
                </a:lnTo>
                <a:lnTo>
                  <a:pt x="1246" y="1944"/>
                </a:lnTo>
                <a:lnTo>
                  <a:pt x="1240" y="1974"/>
                </a:lnTo>
                <a:lnTo>
                  <a:pt x="1230" y="2002"/>
                </a:lnTo>
                <a:lnTo>
                  <a:pt x="1222" y="2030"/>
                </a:lnTo>
                <a:lnTo>
                  <a:pt x="1210" y="2056"/>
                </a:lnTo>
                <a:lnTo>
                  <a:pt x="1198" y="2084"/>
                </a:lnTo>
                <a:lnTo>
                  <a:pt x="1184" y="2110"/>
                </a:lnTo>
                <a:lnTo>
                  <a:pt x="1170" y="2136"/>
                </a:lnTo>
                <a:lnTo>
                  <a:pt x="1154" y="2160"/>
                </a:lnTo>
                <a:lnTo>
                  <a:pt x="1136" y="2186"/>
                </a:lnTo>
                <a:lnTo>
                  <a:pt x="1118" y="2208"/>
                </a:lnTo>
                <a:lnTo>
                  <a:pt x="1098" y="2232"/>
                </a:lnTo>
                <a:lnTo>
                  <a:pt x="1078" y="2254"/>
                </a:lnTo>
                <a:lnTo>
                  <a:pt x="1056" y="2274"/>
                </a:lnTo>
                <a:lnTo>
                  <a:pt x="1034" y="2296"/>
                </a:lnTo>
                <a:lnTo>
                  <a:pt x="1008" y="2314"/>
                </a:lnTo>
                <a:lnTo>
                  <a:pt x="984" y="2332"/>
                </a:lnTo>
                <a:lnTo>
                  <a:pt x="956" y="2350"/>
                </a:lnTo>
                <a:lnTo>
                  <a:pt x="956" y="2350"/>
                </a:lnTo>
                <a:lnTo>
                  <a:pt x="928" y="2366"/>
                </a:lnTo>
                <a:lnTo>
                  <a:pt x="900" y="2380"/>
                </a:lnTo>
                <a:lnTo>
                  <a:pt x="870" y="2392"/>
                </a:lnTo>
                <a:lnTo>
                  <a:pt x="842" y="2404"/>
                </a:lnTo>
                <a:lnTo>
                  <a:pt x="812" y="2414"/>
                </a:lnTo>
                <a:lnTo>
                  <a:pt x="782" y="2422"/>
                </a:lnTo>
                <a:lnTo>
                  <a:pt x="752" y="2428"/>
                </a:lnTo>
                <a:lnTo>
                  <a:pt x="722" y="2434"/>
                </a:lnTo>
                <a:lnTo>
                  <a:pt x="690" y="2438"/>
                </a:lnTo>
                <a:lnTo>
                  <a:pt x="660" y="2440"/>
                </a:lnTo>
                <a:lnTo>
                  <a:pt x="630" y="2440"/>
                </a:lnTo>
                <a:lnTo>
                  <a:pt x="600" y="2440"/>
                </a:lnTo>
                <a:lnTo>
                  <a:pt x="570" y="2438"/>
                </a:lnTo>
                <a:lnTo>
                  <a:pt x="540" y="2434"/>
                </a:lnTo>
                <a:lnTo>
                  <a:pt x="510" y="2428"/>
                </a:lnTo>
                <a:lnTo>
                  <a:pt x="480" y="2422"/>
                </a:lnTo>
                <a:lnTo>
                  <a:pt x="450" y="2414"/>
                </a:lnTo>
                <a:lnTo>
                  <a:pt x="422" y="2404"/>
                </a:lnTo>
                <a:lnTo>
                  <a:pt x="394" y="2394"/>
                </a:lnTo>
                <a:lnTo>
                  <a:pt x="366" y="2382"/>
                </a:lnTo>
                <a:lnTo>
                  <a:pt x="338" y="2368"/>
                </a:lnTo>
                <a:lnTo>
                  <a:pt x="312" y="2354"/>
                </a:lnTo>
                <a:lnTo>
                  <a:pt x="286" y="2338"/>
                </a:lnTo>
                <a:lnTo>
                  <a:pt x="260" y="2320"/>
                </a:lnTo>
                <a:lnTo>
                  <a:pt x="236" y="2302"/>
                </a:lnTo>
                <a:lnTo>
                  <a:pt x="212" y="2282"/>
                </a:lnTo>
                <a:lnTo>
                  <a:pt x="190" y="2260"/>
                </a:lnTo>
                <a:lnTo>
                  <a:pt x="168" y="2238"/>
                </a:lnTo>
                <a:lnTo>
                  <a:pt x="148" y="2214"/>
                </a:lnTo>
                <a:lnTo>
                  <a:pt x="128" y="2190"/>
                </a:lnTo>
                <a:lnTo>
                  <a:pt x="108" y="2164"/>
                </a:lnTo>
                <a:lnTo>
                  <a:pt x="92" y="2136"/>
                </a:lnTo>
                <a:lnTo>
                  <a:pt x="92" y="2136"/>
                </a:lnTo>
                <a:lnTo>
                  <a:pt x="68" y="2094"/>
                </a:lnTo>
                <a:lnTo>
                  <a:pt x="48" y="2052"/>
                </a:lnTo>
                <a:lnTo>
                  <a:pt x="32" y="2008"/>
                </a:lnTo>
                <a:lnTo>
                  <a:pt x="20" y="1964"/>
                </a:lnTo>
                <a:lnTo>
                  <a:pt x="10" y="1920"/>
                </a:lnTo>
                <a:lnTo>
                  <a:pt x="4" y="1874"/>
                </a:lnTo>
                <a:lnTo>
                  <a:pt x="0" y="1830"/>
                </a:lnTo>
                <a:lnTo>
                  <a:pt x="0" y="1784"/>
                </a:lnTo>
                <a:lnTo>
                  <a:pt x="4" y="1740"/>
                </a:lnTo>
                <a:lnTo>
                  <a:pt x="10" y="1696"/>
                </a:lnTo>
                <a:lnTo>
                  <a:pt x="20" y="1652"/>
                </a:lnTo>
                <a:lnTo>
                  <a:pt x="34" y="1610"/>
                </a:lnTo>
                <a:lnTo>
                  <a:pt x="48" y="1568"/>
                </a:lnTo>
                <a:lnTo>
                  <a:pt x="68" y="1526"/>
                </a:lnTo>
                <a:lnTo>
                  <a:pt x="90" y="1488"/>
                </a:lnTo>
                <a:lnTo>
                  <a:pt x="114" y="1450"/>
                </a:lnTo>
                <a:lnTo>
                  <a:pt x="114" y="1450"/>
                </a:lnTo>
                <a:lnTo>
                  <a:pt x="112" y="1448"/>
                </a:lnTo>
                <a:lnTo>
                  <a:pt x="112" y="1448"/>
                </a:lnTo>
                <a:lnTo>
                  <a:pt x="158" y="1464"/>
                </a:lnTo>
                <a:lnTo>
                  <a:pt x="204" y="1478"/>
                </a:lnTo>
                <a:lnTo>
                  <a:pt x="250" y="1488"/>
                </a:lnTo>
                <a:lnTo>
                  <a:pt x="298" y="1496"/>
                </a:lnTo>
                <a:lnTo>
                  <a:pt x="346" y="1502"/>
                </a:lnTo>
                <a:lnTo>
                  <a:pt x="394" y="1504"/>
                </a:lnTo>
                <a:lnTo>
                  <a:pt x="442" y="1504"/>
                </a:lnTo>
                <a:lnTo>
                  <a:pt x="490" y="1502"/>
                </a:lnTo>
                <a:lnTo>
                  <a:pt x="538" y="1496"/>
                </a:lnTo>
                <a:lnTo>
                  <a:pt x="586" y="1488"/>
                </a:lnTo>
                <a:lnTo>
                  <a:pt x="634" y="1478"/>
                </a:lnTo>
                <a:lnTo>
                  <a:pt x="680" y="1464"/>
                </a:lnTo>
                <a:lnTo>
                  <a:pt x="728" y="1446"/>
                </a:lnTo>
                <a:lnTo>
                  <a:pt x="774" y="1428"/>
                </a:lnTo>
                <a:lnTo>
                  <a:pt x="818" y="1406"/>
                </a:lnTo>
                <a:lnTo>
                  <a:pt x="864" y="1380"/>
                </a:lnTo>
                <a:lnTo>
                  <a:pt x="864" y="1380"/>
                </a:lnTo>
                <a:lnTo>
                  <a:pt x="900" y="1356"/>
                </a:lnTo>
                <a:lnTo>
                  <a:pt x="936" y="1330"/>
                </a:lnTo>
                <a:lnTo>
                  <a:pt x="970" y="1304"/>
                </a:lnTo>
                <a:lnTo>
                  <a:pt x="1002" y="1276"/>
                </a:lnTo>
                <a:lnTo>
                  <a:pt x="1034" y="1246"/>
                </a:lnTo>
                <a:lnTo>
                  <a:pt x="1062" y="1214"/>
                </a:lnTo>
                <a:lnTo>
                  <a:pt x="1090" y="1182"/>
                </a:lnTo>
                <a:lnTo>
                  <a:pt x="1116" y="1148"/>
                </a:lnTo>
                <a:lnTo>
                  <a:pt x="1138" y="1114"/>
                </a:lnTo>
                <a:lnTo>
                  <a:pt x="1160" y="1078"/>
                </a:lnTo>
                <a:lnTo>
                  <a:pt x="1182" y="1042"/>
                </a:lnTo>
                <a:lnTo>
                  <a:pt x="1200" y="1004"/>
                </a:lnTo>
                <a:lnTo>
                  <a:pt x="1216" y="966"/>
                </a:lnTo>
                <a:lnTo>
                  <a:pt x="1230" y="928"/>
                </a:lnTo>
                <a:lnTo>
                  <a:pt x="1244" y="888"/>
                </a:lnTo>
                <a:lnTo>
                  <a:pt x="1254" y="848"/>
                </a:lnTo>
                <a:lnTo>
                  <a:pt x="1262" y="808"/>
                </a:lnTo>
                <a:lnTo>
                  <a:pt x="1270" y="768"/>
                </a:lnTo>
                <a:lnTo>
                  <a:pt x="1274" y="726"/>
                </a:lnTo>
                <a:lnTo>
                  <a:pt x="1278" y="686"/>
                </a:lnTo>
                <a:lnTo>
                  <a:pt x="1278" y="644"/>
                </a:lnTo>
                <a:lnTo>
                  <a:pt x="1278" y="602"/>
                </a:lnTo>
                <a:lnTo>
                  <a:pt x="1276" y="560"/>
                </a:lnTo>
                <a:lnTo>
                  <a:pt x="1270" y="520"/>
                </a:lnTo>
                <a:lnTo>
                  <a:pt x="1264" y="478"/>
                </a:lnTo>
                <a:lnTo>
                  <a:pt x="1254" y="436"/>
                </a:lnTo>
                <a:lnTo>
                  <a:pt x="1242" y="396"/>
                </a:lnTo>
                <a:lnTo>
                  <a:pt x="1230" y="354"/>
                </a:lnTo>
                <a:lnTo>
                  <a:pt x="1214" y="314"/>
                </a:lnTo>
                <a:lnTo>
                  <a:pt x="1196" y="276"/>
                </a:lnTo>
                <a:lnTo>
                  <a:pt x="1176" y="236"/>
                </a:lnTo>
                <a:lnTo>
                  <a:pt x="1154" y="198"/>
                </a:lnTo>
                <a:lnTo>
                  <a:pt x="1154" y="198"/>
                </a:lnTo>
                <a:lnTo>
                  <a:pt x="1136" y="170"/>
                </a:lnTo>
                <a:lnTo>
                  <a:pt x="1118" y="142"/>
                </a:lnTo>
                <a:lnTo>
                  <a:pt x="1100" y="116"/>
                </a:lnTo>
                <a:lnTo>
                  <a:pt x="1078" y="92"/>
                </a:lnTo>
                <a:lnTo>
                  <a:pt x="1036" y="44"/>
                </a:lnTo>
                <a:lnTo>
                  <a:pt x="990" y="0"/>
                </a:lnTo>
                <a:lnTo>
                  <a:pt x="990" y="0"/>
                </a:lnTo>
                <a:lnTo>
                  <a:pt x="1022" y="12"/>
                </a:lnTo>
                <a:lnTo>
                  <a:pt x="1054" y="28"/>
                </a:lnTo>
                <a:lnTo>
                  <a:pt x="1086" y="42"/>
                </a:lnTo>
                <a:lnTo>
                  <a:pt x="1116" y="60"/>
                </a:lnTo>
                <a:lnTo>
                  <a:pt x="1146" y="78"/>
                </a:lnTo>
                <a:lnTo>
                  <a:pt x="1176" y="98"/>
                </a:lnTo>
                <a:lnTo>
                  <a:pt x="1204" y="118"/>
                </a:lnTo>
                <a:lnTo>
                  <a:pt x="1232" y="140"/>
                </a:lnTo>
                <a:lnTo>
                  <a:pt x="1260" y="164"/>
                </a:lnTo>
                <a:lnTo>
                  <a:pt x="1286" y="188"/>
                </a:lnTo>
                <a:lnTo>
                  <a:pt x="1312" y="214"/>
                </a:lnTo>
                <a:lnTo>
                  <a:pt x="1336" y="240"/>
                </a:lnTo>
                <a:lnTo>
                  <a:pt x="1358" y="268"/>
                </a:lnTo>
                <a:lnTo>
                  <a:pt x="1380" y="298"/>
                </a:lnTo>
                <a:lnTo>
                  <a:pt x="1402" y="328"/>
                </a:lnTo>
                <a:lnTo>
                  <a:pt x="1422" y="360"/>
                </a:lnTo>
                <a:lnTo>
                  <a:pt x="1422" y="360"/>
                </a:lnTo>
                <a:lnTo>
                  <a:pt x="1444" y="396"/>
                </a:lnTo>
                <a:lnTo>
                  <a:pt x="1462" y="434"/>
                </a:lnTo>
                <a:lnTo>
                  <a:pt x="1480" y="472"/>
                </a:lnTo>
                <a:lnTo>
                  <a:pt x="1494" y="510"/>
                </a:lnTo>
                <a:lnTo>
                  <a:pt x="1508" y="548"/>
                </a:lnTo>
                <a:lnTo>
                  <a:pt x="1518" y="588"/>
                </a:lnTo>
                <a:lnTo>
                  <a:pt x="1528" y="628"/>
                </a:lnTo>
                <a:lnTo>
                  <a:pt x="1536" y="666"/>
                </a:lnTo>
                <a:lnTo>
                  <a:pt x="1542" y="706"/>
                </a:lnTo>
                <a:lnTo>
                  <a:pt x="1544" y="746"/>
                </a:lnTo>
                <a:lnTo>
                  <a:pt x="1546" y="786"/>
                </a:lnTo>
                <a:lnTo>
                  <a:pt x="1546" y="826"/>
                </a:lnTo>
                <a:lnTo>
                  <a:pt x="1544" y="866"/>
                </a:lnTo>
                <a:lnTo>
                  <a:pt x="1540" y="904"/>
                </a:lnTo>
                <a:lnTo>
                  <a:pt x="1536" y="944"/>
                </a:lnTo>
                <a:lnTo>
                  <a:pt x="1528" y="982"/>
                </a:lnTo>
                <a:lnTo>
                  <a:pt x="1520" y="1022"/>
                </a:lnTo>
                <a:lnTo>
                  <a:pt x="1508" y="1060"/>
                </a:lnTo>
                <a:lnTo>
                  <a:pt x="1496" y="1096"/>
                </a:lnTo>
                <a:lnTo>
                  <a:pt x="1482" y="1134"/>
                </a:lnTo>
                <a:lnTo>
                  <a:pt x="1466" y="1170"/>
                </a:lnTo>
                <a:lnTo>
                  <a:pt x="1448" y="1206"/>
                </a:lnTo>
                <a:lnTo>
                  <a:pt x="1428" y="1240"/>
                </a:lnTo>
                <a:lnTo>
                  <a:pt x="1408" y="1274"/>
                </a:lnTo>
                <a:lnTo>
                  <a:pt x="1386" y="1308"/>
                </a:lnTo>
                <a:lnTo>
                  <a:pt x="1362" y="1340"/>
                </a:lnTo>
                <a:lnTo>
                  <a:pt x="1336" y="1370"/>
                </a:lnTo>
                <a:lnTo>
                  <a:pt x="1308" y="1400"/>
                </a:lnTo>
                <a:lnTo>
                  <a:pt x="1280" y="1430"/>
                </a:lnTo>
                <a:lnTo>
                  <a:pt x="1248" y="1456"/>
                </a:lnTo>
                <a:lnTo>
                  <a:pt x="1216" y="1482"/>
                </a:lnTo>
                <a:lnTo>
                  <a:pt x="1184" y="1508"/>
                </a:lnTo>
                <a:lnTo>
                  <a:pt x="1184" y="1508"/>
                </a:lnTo>
                <a:close/>
              </a:path>
            </a:pathLst>
          </a:custGeom>
          <a:solidFill>
            <a:schemeClr val="accent2">
              <a:lumMod val="60000"/>
              <a:lumOff val="40000"/>
            </a:schemeClr>
          </a:solidFill>
          <a:ln w="38100">
            <a:solidFill>
              <a:schemeClr val="accent1"/>
            </a:solid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27" name="1 Título">
            <a:extLst>
              <a:ext uri="{FF2B5EF4-FFF2-40B4-BE49-F238E27FC236}">
                <a16:creationId xmlns:a16="http://schemas.microsoft.com/office/drawing/2014/main" id="{61EE8F36-ADDE-D847-84DF-536C44906ADE}"/>
              </a:ext>
            </a:extLst>
          </p:cNvPr>
          <p:cNvSpPr txBox="1">
            <a:spLocks/>
          </p:cNvSpPr>
          <p:nvPr/>
        </p:nvSpPr>
        <p:spPr>
          <a:xfrm>
            <a:off x="5211977" y="4784654"/>
            <a:ext cx="1798794" cy="91414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a:solidFill>
                  <a:schemeClr val="bg1"/>
                </a:solidFill>
                <a:effectLst>
                  <a:innerShdw blurRad="63500" dist="50800" dir="13500000">
                    <a:prstClr val="black">
                      <a:alpha val="50000"/>
                    </a:prstClr>
                  </a:innerShdw>
                </a:effectLst>
              </a:rPr>
              <a:t>Intervention politique et </a:t>
            </a:r>
            <a:r>
              <a:rPr lang="en-US" b="1" dirty="0" err="1">
                <a:solidFill>
                  <a:schemeClr val="bg1"/>
                </a:solidFill>
                <a:effectLst>
                  <a:innerShdw blurRad="63500" dist="50800" dir="13500000">
                    <a:prstClr val="black">
                      <a:alpha val="50000"/>
                    </a:prstClr>
                  </a:innerShdw>
                </a:effectLst>
              </a:rPr>
              <a:t>thérapeutique</a:t>
            </a:r>
            <a:endParaRPr lang="en-US" b="1" dirty="0">
              <a:solidFill>
                <a:schemeClr val="bg1"/>
              </a:solidFill>
              <a:effectLst>
                <a:innerShdw blurRad="63500" dist="50800" dir="13500000">
                  <a:prstClr val="black">
                    <a:alpha val="50000"/>
                  </a:prstClr>
                </a:innerShdw>
              </a:effectLst>
            </a:endParaRPr>
          </a:p>
        </p:txBody>
      </p:sp>
      <p:sp>
        <p:nvSpPr>
          <p:cNvPr id="28" name="1 Título">
            <a:extLst>
              <a:ext uri="{FF2B5EF4-FFF2-40B4-BE49-F238E27FC236}">
                <a16:creationId xmlns:a16="http://schemas.microsoft.com/office/drawing/2014/main" id="{B2DBDB5D-C540-DF41-8EF1-7D74898ADCD5}"/>
              </a:ext>
            </a:extLst>
          </p:cNvPr>
          <p:cNvSpPr txBox="1">
            <a:spLocks/>
          </p:cNvSpPr>
          <p:nvPr/>
        </p:nvSpPr>
        <p:spPr>
          <a:xfrm>
            <a:off x="7188140" y="3499437"/>
            <a:ext cx="1510789" cy="91414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a:solidFill>
                  <a:schemeClr val="bg1"/>
                </a:solidFill>
                <a:effectLst>
                  <a:innerShdw blurRad="63500" dist="50800" dir="13500000">
                    <a:prstClr val="black">
                      <a:alpha val="50000"/>
                    </a:prstClr>
                  </a:innerShdw>
                </a:effectLst>
              </a:rPr>
              <a:t>Adaptation </a:t>
            </a:r>
            <a:r>
              <a:rPr lang="en-US" b="1" dirty="0" err="1">
                <a:solidFill>
                  <a:schemeClr val="bg1"/>
                </a:solidFill>
                <a:effectLst>
                  <a:innerShdw blurRad="63500" dist="50800" dir="13500000">
                    <a:prstClr val="black">
                      <a:alpha val="50000"/>
                    </a:prstClr>
                  </a:innerShdw>
                </a:effectLst>
              </a:rPr>
              <a:t>sociétale</a:t>
            </a:r>
            <a:endParaRPr lang="en-US" b="1" dirty="0">
              <a:solidFill>
                <a:schemeClr val="bg1"/>
              </a:solidFill>
              <a:effectLst>
                <a:innerShdw blurRad="63500" dist="50800" dir="13500000">
                  <a:prstClr val="black">
                    <a:alpha val="50000"/>
                  </a:prstClr>
                </a:innerShdw>
              </a:effectLst>
            </a:endParaRPr>
          </a:p>
        </p:txBody>
      </p:sp>
      <p:sp>
        <p:nvSpPr>
          <p:cNvPr id="12" name="1 Título">
            <a:extLst>
              <a:ext uri="{FF2B5EF4-FFF2-40B4-BE49-F238E27FC236}">
                <a16:creationId xmlns:a16="http://schemas.microsoft.com/office/drawing/2014/main" id="{A61E5E0E-5C0C-B341-845D-D7C5A9C64002}"/>
              </a:ext>
            </a:extLst>
          </p:cNvPr>
          <p:cNvSpPr txBox="1">
            <a:spLocks/>
          </p:cNvSpPr>
          <p:nvPr/>
        </p:nvSpPr>
        <p:spPr>
          <a:xfrm>
            <a:off x="4980071" y="2650348"/>
            <a:ext cx="1860116" cy="133408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sz="2000" b="1" dirty="0" err="1">
                <a:solidFill>
                  <a:srgbClr val="002060"/>
                </a:solidFill>
                <a:effectLst>
                  <a:outerShdw blurRad="50800" dist="38100" dir="2700000" algn="tl" rotWithShape="0">
                    <a:prstClr val="black">
                      <a:alpha val="40000"/>
                    </a:prstClr>
                  </a:outerShdw>
                </a:effectLst>
                <a:ea typeface="+mj-ea"/>
                <a:cs typeface="+mj-cs"/>
              </a:rPr>
              <a:t>Emergence</a:t>
            </a:r>
            <a:r>
              <a:rPr lang="es-ES" sz="2000" b="1" dirty="0">
                <a:solidFill>
                  <a:srgbClr val="002060"/>
                </a:solidFill>
                <a:effectLst>
                  <a:outerShdw blurRad="50800" dist="38100" dir="2700000" algn="tl" rotWithShape="0">
                    <a:prstClr val="black">
                      <a:alpha val="40000"/>
                    </a:prstClr>
                  </a:outerShdw>
                </a:effectLst>
                <a:ea typeface="+mj-ea"/>
                <a:cs typeface="+mj-cs"/>
              </a:rPr>
              <a:t> </a:t>
            </a:r>
          </a:p>
          <a:p>
            <a:pPr algn="ctr" defTabSz="1365244">
              <a:spcBef>
                <a:spcPct val="0"/>
              </a:spcBef>
              <a:defRPr/>
            </a:pPr>
            <a:r>
              <a:rPr lang="es-ES" sz="2000" b="1" dirty="0" err="1">
                <a:solidFill>
                  <a:srgbClr val="002060"/>
                </a:solidFill>
                <a:effectLst>
                  <a:outerShdw blurRad="50800" dist="38100" dir="2700000" algn="tl" rotWithShape="0">
                    <a:prstClr val="black">
                      <a:alpha val="40000"/>
                    </a:prstClr>
                  </a:outerShdw>
                </a:effectLst>
                <a:ea typeface="+mj-ea"/>
                <a:cs typeface="+mj-cs"/>
              </a:rPr>
              <a:t>Evolution</a:t>
            </a:r>
            <a:r>
              <a:rPr lang="es-ES" sz="2000" b="1" dirty="0">
                <a:solidFill>
                  <a:srgbClr val="002060"/>
                </a:solidFill>
                <a:effectLst>
                  <a:outerShdw blurRad="50800" dist="38100" dir="2700000" algn="tl" rotWithShape="0">
                    <a:prstClr val="black">
                      <a:alpha val="40000"/>
                    </a:prstClr>
                  </a:outerShdw>
                </a:effectLst>
                <a:ea typeface="+mj-ea"/>
                <a:cs typeface="+mj-cs"/>
              </a:rPr>
              <a:t> des </a:t>
            </a:r>
            <a:r>
              <a:rPr lang="es-ES" sz="2000" b="1" dirty="0" err="1">
                <a:solidFill>
                  <a:srgbClr val="002060"/>
                </a:solidFill>
                <a:effectLst>
                  <a:outerShdw blurRad="50800" dist="38100" dir="2700000" algn="tl" rotWithShape="0">
                    <a:prstClr val="black">
                      <a:alpha val="40000"/>
                    </a:prstClr>
                  </a:outerShdw>
                </a:effectLst>
                <a:ea typeface="+mj-ea"/>
                <a:cs typeface="+mj-cs"/>
              </a:rPr>
              <a:t>maladies</a:t>
            </a:r>
            <a:r>
              <a:rPr lang="es-ES" sz="2000" b="1" dirty="0">
                <a:solidFill>
                  <a:srgbClr val="002060"/>
                </a:solidFill>
                <a:effectLst>
                  <a:outerShdw blurRad="50800" dist="38100" dir="2700000" algn="tl" rotWithShape="0">
                    <a:prstClr val="black">
                      <a:alpha val="40000"/>
                    </a:prstClr>
                  </a:outerShdw>
                </a:effectLst>
                <a:ea typeface="+mj-ea"/>
                <a:cs typeface="+mj-cs"/>
              </a:rPr>
              <a:t> </a:t>
            </a:r>
            <a:r>
              <a:rPr lang="es-ES" sz="2000" b="1" dirty="0" err="1">
                <a:solidFill>
                  <a:srgbClr val="002060"/>
                </a:solidFill>
                <a:effectLst>
                  <a:outerShdw blurRad="50800" dist="38100" dir="2700000" algn="tl" rotWithShape="0">
                    <a:prstClr val="black">
                      <a:alpha val="40000"/>
                    </a:prstClr>
                  </a:outerShdw>
                </a:effectLst>
                <a:ea typeface="+mj-ea"/>
                <a:cs typeface="+mj-cs"/>
              </a:rPr>
              <a:t>infectieuses</a:t>
            </a:r>
            <a:endParaRPr lang="en-US" sz="2000" b="1" dirty="0">
              <a:solidFill>
                <a:srgbClr val="002060"/>
              </a:solidFill>
              <a:effectLst>
                <a:outerShdw blurRad="50800" dist="38100" dir="2700000" algn="tl" rotWithShape="0">
                  <a:prstClr val="black">
                    <a:alpha val="40000"/>
                  </a:prstClr>
                </a:outerShdw>
              </a:effectLst>
              <a:ea typeface="+mj-ea"/>
              <a:cs typeface="+mj-cs"/>
            </a:endParaRPr>
          </a:p>
        </p:txBody>
      </p:sp>
      <p:sp>
        <p:nvSpPr>
          <p:cNvPr id="20" name="Titre 1">
            <a:extLst>
              <a:ext uri="{FF2B5EF4-FFF2-40B4-BE49-F238E27FC236}">
                <a16:creationId xmlns:a16="http://schemas.microsoft.com/office/drawing/2014/main" id="{1DA9F61F-B145-FB4C-BB2F-11B2EB50E2A9}"/>
              </a:ext>
            </a:extLst>
          </p:cNvPr>
          <p:cNvSpPr>
            <a:spLocks noGrp="1"/>
          </p:cNvSpPr>
          <p:nvPr>
            <p:ph type="ctrTitle"/>
          </p:nvPr>
        </p:nvSpPr>
        <p:spPr>
          <a:xfrm>
            <a:off x="6330897" y="6337630"/>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30" name="Connecteur droit avec flèche 29">
            <a:extLst>
              <a:ext uri="{FF2B5EF4-FFF2-40B4-BE49-F238E27FC236}">
                <a16:creationId xmlns:a16="http://schemas.microsoft.com/office/drawing/2014/main" id="{8F3EFF98-C1C0-274C-9A0A-3D1E0CF81C07}"/>
              </a:ext>
            </a:extLst>
          </p:cNvPr>
          <p:cNvCxnSpPr>
            <a:cxnSpLocks/>
          </p:cNvCxnSpPr>
          <p:nvPr/>
        </p:nvCxnSpPr>
        <p:spPr>
          <a:xfrm>
            <a:off x="406666" y="6337630"/>
            <a:ext cx="11379871" cy="0"/>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6E6E0AE9-88C0-D84A-8F04-CFB27690825F}"/>
              </a:ext>
            </a:extLst>
          </p:cNvPr>
          <p:cNvSpPr txBox="1"/>
          <p:nvPr/>
        </p:nvSpPr>
        <p:spPr>
          <a:xfrm>
            <a:off x="8021250" y="5500954"/>
            <a:ext cx="4384839" cy="830997"/>
          </a:xfrm>
          <a:prstGeom prst="rect">
            <a:avLst/>
          </a:prstGeom>
          <a:noFill/>
        </p:spPr>
        <p:txBody>
          <a:bodyPr wrap="square" rtlCol="0">
            <a:spAutoFit/>
          </a:bodyPr>
          <a:lstStyle/>
          <a:p>
            <a:r>
              <a:rPr lang="fr-FR" sz="2400" dirty="0">
                <a:solidFill>
                  <a:schemeClr val="accent2"/>
                </a:solidFill>
                <a:latin typeface="Roboto" panose="02000000000000000000" pitchFamily="2" charset="0"/>
                <a:ea typeface="Roboto" panose="02000000000000000000" pitchFamily="2" charset="0"/>
              </a:rPr>
              <a:t>… élargi à une approche  psychosociale et économique</a:t>
            </a:r>
          </a:p>
        </p:txBody>
      </p:sp>
      <p:sp>
        <p:nvSpPr>
          <p:cNvPr id="29" name="ZoneTexte 28">
            <a:extLst>
              <a:ext uri="{FF2B5EF4-FFF2-40B4-BE49-F238E27FC236}">
                <a16:creationId xmlns:a16="http://schemas.microsoft.com/office/drawing/2014/main" id="{8C172FED-2EA0-0E4D-B54B-3F09CD43E1DE}"/>
              </a:ext>
            </a:extLst>
          </p:cNvPr>
          <p:cNvSpPr txBox="1"/>
          <p:nvPr/>
        </p:nvSpPr>
        <p:spPr>
          <a:xfrm>
            <a:off x="406665" y="106944"/>
            <a:ext cx="9961223"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Philosophie de l’Atelier Adaptation et évolution des maladies infectieuses </a:t>
            </a:r>
            <a:endParaRPr lang="fr-FR" sz="2200" dirty="0">
              <a:latin typeface="Roboto Black" panose="02000000000000000000" pitchFamily="2" charset="0"/>
              <a:ea typeface="Roboto Black" panose="02000000000000000000" pitchFamily="2" charset="0"/>
            </a:endParaRPr>
          </a:p>
        </p:txBody>
      </p:sp>
      <p:sp>
        <p:nvSpPr>
          <p:cNvPr id="32" name="1 Título">
            <a:extLst>
              <a:ext uri="{FF2B5EF4-FFF2-40B4-BE49-F238E27FC236}">
                <a16:creationId xmlns:a16="http://schemas.microsoft.com/office/drawing/2014/main" id="{56C1C41D-7097-764A-BD0E-0FABD77E4170}"/>
              </a:ext>
            </a:extLst>
          </p:cNvPr>
          <p:cNvSpPr txBox="1">
            <a:spLocks/>
          </p:cNvSpPr>
          <p:nvPr/>
        </p:nvSpPr>
        <p:spPr>
          <a:xfrm>
            <a:off x="3438874" y="3661704"/>
            <a:ext cx="1525651" cy="122792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b="1" dirty="0" err="1">
                <a:solidFill>
                  <a:schemeClr val="bg1"/>
                </a:solidFill>
                <a:effectLst>
                  <a:innerShdw blurRad="63500" dist="50800" dir="13500000">
                    <a:prstClr val="black">
                      <a:alpha val="50000"/>
                    </a:prstClr>
                  </a:innerShdw>
                </a:effectLst>
              </a:rPr>
              <a:t>Réponse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immune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individuelle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spécifique</a:t>
            </a:r>
            <a:endParaRPr lang="en-US" b="1" dirty="0">
              <a:solidFill>
                <a:schemeClr val="bg1"/>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67822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CFA0F6B-BE2B-7442-9024-84DEFB40BE64}"/>
              </a:ext>
            </a:extLst>
          </p:cNvPr>
          <p:cNvSpPr>
            <a:spLocks/>
          </p:cNvSpPr>
          <p:nvPr/>
        </p:nvSpPr>
        <p:spPr bwMode="auto">
          <a:xfrm>
            <a:off x="3436201" y="3312470"/>
            <a:ext cx="3205888" cy="1663751"/>
          </a:xfrm>
          <a:custGeom>
            <a:avLst/>
            <a:gdLst>
              <a:gd name="T0" fmla="*/ 2234 w 2416"/>
              <a:gd name="T1" fmla="*/ 758 h 1260"/>
              <a:gd name="T2" fmla="*/ 2122 w 2416"/>
              <a:gd name="T3" fmla="*/ 878 h 1260"/>
              <a:gd name="T4" fmla="*/ 1992 w 2416"/>
              <a:gd name="T5" fmla="*/ 972 h 1260"/>
              <a:gd name="T6" fmla="*/ 1848 w 2416"/>
              <a:gd name="T7" fmla="*/ 1040 h 1260"/>
              <a:gd name="T8" fmla="*/ 1696 w 2416"/>
              <a:gd name="T9" fmla="*/ 1080 h 1260"/>
              <a:gd name="T10" fmla="*/ 1538 w 2416"/>
              <a:gd name="T11" fmla="*/ 1092 h 1260"/>
              <a:gd name="T12" fmla="*/ 1378 w 2416"/>
              <a:gd name="T13" fmla="*/ 1074 h 1260"/>
              <a:gd name="T14" fmla="*/ 1224 w 2416"/>
              <a:gd name="T15" fmla="*/ 1026 h 1260"/>
              <a:gd name="T16" fmla="*/ 1130 w 2416"/>
              <a:gd name="T17" fmla="*/ 1014 h 1260"/>
              <a:gd name="T18" fmla="*/ 1046 w 2416"/>
              <a:gd name="T19" fmla="*/ 1104 h 1260"/>
              <a:gd name="T20" fmla="*/ 950 w 2416"/>
              <a:gd name="T21" fmla="*/ 1174 h 1260"/>
              <a:gd name="T22" fmla="*/ 842 w 2416"/>
              <a:gd name="T23" fmla="*/ 1224 h 1260"/>
              <a:gd name="T24" fmla="*/ 728 w 2416"/>
              <a:gd name="T25" fmla="*/ 1252 h 1260"/>
              <a:gd name="T26" fmla="*/ 610 w 2416"/>
              <a:gd name="T27" fmla="*/ 1260 h 1260"/>
              <a:gd name="T28" fmla="*/ 492 w 2416"/>
              <a:gd name="T29" fmla="*/ 1246 h 1260"/>
              <a:gd name="T30" fmla="*/ 376 w 2416"/>
              <a:gd name="T31" fmla="*/ 1208 h 1260"/>
              <a:gd name="T32" fmla="*/ 294 w 2416"/>
              <a:gd name="T33" fmla="*/ 1164 h 1260"/>
              <a:gd name="T34" fmla="*/ 194 w 2416"/>
              <a:gd name="T35" fmla="*/ 1084 h 1260"/>
              <a:gd name="T36" fmla="*/ 114 w 2416"/>
              <a:gd name="T37" fmla="*/ 990 h 1260"/>
              <a:gd name="T38" fmla="*/ 54 w 2416"/>
              <a:gd name="T39" fmla="*/ 884 h 1260"/>
              <a:gd name="T40" fmla="*/ 16 w 2416"/>
              <a:gd name="T41" fmla="*/ 770 h 1260"/>
              <a:gd name="T42" fmla="*/ 0 w 2416"/>
              <a:gd name="T43" fmla="*/ 650 h 1260"/>
              <a:gd name="T44" fmla="*/ 8 w 2416"/>
              <a:gd name="T45" fmla="*/ 528 h 1260"/>
              <a:gd name="T46" fmla="*/ 40 w 2416"/>
              <a:gd name="T47" fmla="*/ 408 h 1260"/>
              <a:gd name="T48" fmla="*/ 98 w 2416"/>
              <a:gd name="T49" fmla="*/ 294 h 1260"/>
              <a:gd name="T50" fmla="*/ 186 w 2416"/>
              <a:gd name="T51" fmla="*/ 184 h 1260"/>
              <a:gd name="T52" fmla="*/ 332 w 2416"/>
              <a:gd name="T53" fmla="*/ 76 h 1260"/>
              <a:gd name="T54" fmla="*/ 500 w 2416"/>
              <a:gd name="T55" fmla="*/ 14 h 1260"/>
              <a:gd name="T56" fmla="*/ 678 w 2416"/>
              <a:gd name="T57" fmla="*/ 2 h 1260"/>
              <a:gd name="T58" fmla="*/ 722 w 2416"/>
              <a:gd name="T59" fmla="*/ 6 h 1260"/>
              <a:gd name="T60" fmla="*/ 764 w 2416"/>
              <a:gd name="T61" fmla="*/ 192 h 1260"/>
              <a:gd name="T62" fmla="*/ 844 w 2416"/>
              <a:gd name="T63" fmla="*/ 366 h 1260"/>
              <a:gd name="T64" fmla="*/ 964 w 2416"/>
              <a:gd name="T65" fmla="*/ 520 h 1260"/>
              <a:gd name="T66" fmla="*/ 1120 w 2416"/>
              <a:gd name="T67" fmla="*/ 646 h 1260"/>
              <a:gd name="T68" fmla="*/ 1236 w 2416"/>
              <a:gd name="T69" fmla="*/ 708 h 1260"/>
              <a:gd name="T70" fmla="*/ 1398 w 2416"/>
              <a:gd name="T71" fmla="*/ 760 h 1260"/>
              <a:gd name="T72" fmla="*/ 1564 w 2416"/>
              <a:gd name="T73" fmla="*/ 780 h 1260"/>
              <a:gd name="T74" fmla="*/ 1728 w 2416"/>
              <a:gd name="T75" fmla="*/ 766 h 1260"/>
              <a:gd name="T76" fmla="*/ 1888 w 2416"/>
              <a:gd name="T77" fmla="*/ 722 h 1260"/>
              <a:gd name="T78" fmla="*/ 2036 w 2416"/>
              <a:gd name="T79" fmla="*/ 648 h 1260"/>
              <a:gd name="T80" fmla="*/ 2170 w 2416"/>
              <a:gd name="T81" fmla="*/ 546 h 1260"/>
              <a:gd name="T82" fmla="*/ 2284 w 2416"/>
              <a:gd name="T83" fmla="*/ 414 h 1260"/>
              <a:gd name="T84" fmla="*/ 2340 w 2416"/>
              <a:gd name="T85" fmla="*/ 322 h 1260"/>
              <a:gd name="T86" fmla="*/ 2412 w 2416"/>
              <a:gd name="T87" fmla="*/ 144 h 1260"/>
              <a:gd name="T88" fmla="*/ 2416 w 2416"/>
              <a:gd name="T89" fmla="*/ 248 h 1260"/>
              <a:gd name="T90" fmla="*/ 2402 w 2416"/>
              <a:gd name="T91" fmla="*/ 388 h 1260"/>
              <a:gd name="T92" fmla="*/ 2364 w 2416"/>
              <a:gd name="T93" fmla="*/ 526 h 1260"/>
              <a:gd name="T94" fmla="*/ 2302 w 2416"/>
              <a:gd name="T95" fmla="*/ 65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6" h="1260">
                <a:moveTo>
                  <a:pt x="2282" y="690"/>
                </a:moveTo>
                <a:lnTo>
                  <a:pt x="2282" y="690"/>
                </a:lnTo>
                <a:lnTo>
                  <a:pt x="2258" y="726"/>
                </a:lnTo>
                <a:lnTo>
                  <a:pt x="2234" y="758"/>
                </a:lnTo>
                <a:lnTo>
                  <a:pt x="2208" y="792"/>
                </a:lnTo>
                <a:lnTo>
                  <a:pt x="2180" y="822"/>
                </a:lnTo>
                <a:lnTo>
                  <a:pt x="2152" y="850"/>
                </a:lnTo>
                <a:lnTo>
                  <a:pt x="2122" y="878"/>
                </a:lnTo>
                <a:lnTo>
                  <a:pt x="2090" y="904"/>
                </a:lnTo>
                <a:lnTo>
                  <a:pt x="2058" y="928"/>
                </a:lnTo>
                <a:lnTo>
                  <a:pt x="2026" y="952"/>
                </a:lnTo>
                <a:lnTo>
                  <a:pt x="1992" y="972"/>
                </a:lnTo>
                <a:lnTo>
                  <a:pt x="1956" y="992"/>
                </a:lnTo>
                <a:lnTo>
                  <a:pt x="1920" y="1010"/>
                </a:lnTo>
                <a:lnTo>
                  <a:pt x="1884" y="1026"/>
                </a:lnTo>
                <a:lnTo>
                  <a:pt x="1848" y="1040"/>
                </a:lnTo>
                <a:lnTo>
                  <a:pt x="1810" y="1052"/>
                </a:lnTo>
                <a:lnTo>
                  <a:pt x="1772" y="1064"/>
                </a:lnTo>
                <a:lnTo>
                  <a:pt x="1734" y="1072"/>
                </a:lnTo>
                <a:lnTo>
                  <a:pt x="1696" y="1080"/>
                </a:lnTo>
                <a:lnTo>
                  <a:pt x="1656" y="1086"/>
                </a:lnTo>
                <a:lnTo>
                  <a:pt x="1616" y="1090"/>
                </a:lnTo>
                <a:lnTo>
                  <a:pt x="1576" y="1092"/>
                </a:lnTo>
                <a:lnTo>
                  <a:pt x="1538" y="1092"/>
                </a:lnTo>
                <a:lnTo>
                  <a:pt x="1498" y="1090"/>
                </a:lnTo>
                <a:lnTo>
                  <a:pt x="1458" y="1086"/>
                </a:lnTo>
                <a:lnTo>
                  <a:pt x="1418" y="1080"/>
                </a:lnTo>
                <a:lnTo>
                  <a:pt x="1378" y="1074"/>
                </a:lnTo>
                <a:lnTo>
                  <a:pt x="1340" y="1064"/>
                </a:lnTo>
                <a:lnTo>
                  <a:pt x="1300" y="1054"/>
                </a:lnTo>
                <a:lnTo>
                  <a:pt x="1262" y="1040"/>
                </a:lnTo>
                <a:lnTo>
                  <a:pt x="1224" y="1026"/>
                </a:lnTo>
                <a:lnTo>
                  <a:pt x="1186" y="1008"/>
                </a:lnTo>
                <a:lnTo>
                  <a:pt x="1148" y="990"/>
                </a:lnTo>
                <a:lnTo>
                  <a:pt x="1148" y="990"/>
                </a:lnTo>
                <a:lnTo>
                  <a:pt x="1130" y="1014"/>
                </a:lnTo>
                <a:lnTo>
                  <a:pt x="1110" y="1038"/>
                </a:lnTo>
                <a:lnTo>
                  <a:pt x="1090" y="1062"/>
                </a:lnTo>
                <a:lnTo>
                  <a:pt x="1068" y="1084"/>
                </a:lnTo>
                <a:lnTo>
                  <a:pt x="1046" y="1104"/>
                </a:lnTo>
                <a:lnTo>
                  <a:pt x="1022" y="1124"/>
                </a:lnTo>
                <a:lnTo>
                  <a:pt x="1000" y="1142"/>
                </a:lnTo>
                <a:lnTo>
                  <a:pt x="974" y="1158"/>
                </a:lnTo>
                <a:lnTo>
                  <a:pt x="950" y="1174"/>
                </a:lnTo>
                <a:lnTo>
                  <a:pt x="924" y="1188"/>
                </a:lnTo>
                <a:lnTo>
                  <a:pt x="896" y="1202"/>
                </a:lnTo>
                <a:lnTo>
                  <a:pt x="870" y="1214"/>
                </a:lnTo>
                <a:lnTo>
                  <a:pt x="842" y="1224"/>
                </a:lnTo>
                <a:lnTo>
                  <a:pt x="814" y="1234"/>
                </a:lnTo>
                <a:lnTo>
                  <a:pt x="786" y="1242"/>
                </a:lnTo>
                <a:lnTo>
                  <a:pt x="756" y="1248"/>
                </a:lnTo>
                <a:lnTo>
                  <a:pt x="728" y="1252"/>
                </a:lnTo>
                <a:lnTo>
                  <a:pt x="698" y="1256"/>
                </a:lnTo>
                <a:lnTo>
                  <a:pt x="670" y="1260"/>
                </a:lnTo>
                <a:lnTo>
                  <a:pt x="640" y="1260"/>
                </a:lnTo>
                <a:lnTo>
                  <a:pt x="610" y="1260"/>
                </a:lnTo>
                <a:lnTo>
                  <a:pt x="580" y="1258"/>
                </a:lnTo>
                <a:lnTo>
                  <a:pt x="552" y="1256"/>
                </a:lnTo>
                <a:lnTo>
                  <a:pt x="522" y="1252"/>
                </a:lnTo>
                <a:lnTo>
                  <a:pt x="492" y="1246"/>
                </a:lnTo>
                <a:lnTo>
                  <a:pt x="464" y="1238"/>
                </a:lnTo>
                <a:lnTo>
                  <a:pt x="434" y="1230"/>
                </a:lnTo>
                <a:lnTo>
                  <a:pt x="406" y="1218"/>
                </a:lnTo>
                <a:lnTo>
                  <a:pt x="376" y="1208"/>
                </a:lnTo>
                <a:lnTo>
                  <a:pt x="348" y="1194"/>
                </a:lnTo>
                <a:lnTo>
                  <a:pt x="322" y="1180"/>
                </a:lnTo>
                <a:lnTo>
                  <a:pt x="294" y="1164"/>
                </a:lnTo>
                <a:lnTo>
                  <a:pt x="294" y="1164"/>
                </a:lnTo>
                <a:lnTo>
                  <a:pt x="268" y="1146"/>
                </a:lnTo>
                <a:lnTo>
                  <a:pt x="242" y="1126"/>
                </a:lnTo>
                <a:lnTo>
                  <a:pt x="216" y="1106"/>
                </a:lnTo>
                <a:lnTo>
                  <a:pt x="194" y="1084"/>
                </a:lnTo>
                <a:lnTo>
                  <a:pt x="172" y="1062"/>
                </a:lnTo>
                <a:lnTo>
                  <a:pt x="150" y="1040"/>
                </a:lnTo>
                <a:lnTo>
                  <a:pt x="132" y="1016"/>
                </a:lnTo>
                <a:lnTo>
                  <a:pt x="114" y="990"/>
                </a:lnTo>
                <a:lnTo>
                  <a:pt x="96" y="964"/>
                </a:lnTo>
                <a:lnTo>
                  <a:pt x="80" y="938"/>
                </a:lnTo>
                <a:lnTo>
                  <a:pt x="66" y="912"/>
                </a:lnTo>
                <a:lnTo>
                  <a:pt x="54" y="884"/>
                </a:lnTo>
                <a:lnTo>
                  <a:pt x="42" y="856"/>
                </a:lnTo>
                <a:lnTo>
                  <a:pt x="32" y="828"/>
                </a:lnTo>
                <a:lnTo>
                  <a:pt x="24" y="798"/>
                </a:lnTo>
                <a:lnTo>
                  <a:pt x="16" y="770"/>
                </a:lnTo>
                <a:lnTo>
                  <a:pt x="10" y="740"/>
                </a:lnTo>
                <a:lnTo>
                  <a:pt x="6" y="710"/>
                </a:lnTo>
                <a:lnTo>
                  <a:pt x="2" y="680"/>
                </a:lnTo>
                <a:lnTo>
                  <a:pt x="0" y="650"/>
                </a:lnTo>
                <a:lnTo>
                  <a:pt x="0" y="618"/>
                </a:lnTo>
                <a:lnTo>
                  <a:pt x="2" y="588"/>
                </a:lnTo>
                <a:lnTo>
                  <a:pt x="4" y="558"/>
                </a:lnTo>
                <a:lnTo>
                  <a:pt x="8" y="528"/>
                </a:lnTo>
                <a:lnTo>
                  <a:pt x="14" y="498"/>
                </a:lnTo>
                <a:lnTo>
                  <a:pt x="22" y="468"/>
                </a:lnTo>
                <a:lnTo>
                  <a:pt x="30" y="438"/>
                </a:lnTo>
                <a:lnTo>
                  <a:pt x="40" y="408"/>
                </a:lnTo>
                <a:lnTo>
                  <a:pt x="52" y="378"/>
                </a:lnTo>
                <a:lnTo>
                  <a:pt x="66" y="350"/>
                </a:lnTo>
                <a:lnTo>
                  <a:pt x="82" y="322"/>
                </a:lnTo>
                <a:lnTo>
                  <a:pt x="98" y="294"/>
                </a:lnTo>
                <a:lnTo>
                  <a:pt x="98" y="294"/>
                </a:lnTo>
                <a:lnTo>
                  <a:pt x="124" y="254"/>
                </a:lnTo>
                <a:lnTo>
                  <a:pt x="154" y="218"/>
                </a:lnTo>
                <a:lnTo>
                  <a:pt x="186" y="184"/>
                </a:lnTo>
                <a:lnTo>
                  <a:pt x="220" y="152"/>
                </a:lnTo>
                <a:lnTo>
                  <a:pt x="256" y="124"/>
                </a:lnTo>
                <a:lnTo>
                  <a:pt x="292" y="98"/>
                </a:lnTo>
                <a:lnTo>
                  <a:pt x="332" y="76"/>
                </a:lnTo>
                <a:lnTo>
                  <a:pt x="372" y="56"/>
                </a:lnTo>
                <a:lnTo>
                  <a:pt x="414" y="38"/>
                </a:lnTo>
                <a:lnTo>
                  <a:pt x="456" y="24"/>
                </a:lnTo>
                <a:lnTo>
                  <a:pt x="500" y="14"/>
                </a:lnTo>
                <a:lnTo>
                  <a:pt x="544" y="6"/>
                </a:lnTo>
                <a:lnTo>
                  <a:pt x="588" y="2"/>
                </a:lnTo>
                <a:lnTo>
                  <a:pt x="632" y="0"/>
                </a:lnTo>
                <a:lnTo>
                  <a:pt x="678" y="2"/>
                </a:lnTo>
                <a:lnTo>
                  <a:pt x="722" y="6"/>
                </a:lnTo>
                <a:lnTo>
                  <a:pt x="722" y="6"/>
                </a:lnTo>
                <a:lnTo>
                  <a:pt x="722" y="6"/>
                </a:lnTo>
                <a:lnTo>
                  <a:pt x="722" y="6"/>
                </a:lnTo>
                <a:lnTo>
                  <a:pt x="730" y="54"/>
                </a:lnTo>
                <a:lnTo>
                  <a:pt x="738" y="100"/>
                </a:lnTo>
                <a:lnTo>
                  <a:pt x="750" y="146"/>
                </a:lnTo>
                <a:lnTo>
                  <a:pt x="764" y="192"/>
                </a:lnTo>
                <a:lnTo>
                  <a:pt x="780" y="238"/>
                </a:lnTo>
                <a:lnTo>
                  <a:pt x="798" y="282"/>
                </a:lnTo>
                <a:lnTo>
                  <a:pt x="820" y="324"/>
                </a:lnTo>
                <a:lnTo>
                  <a:pt x="844" y="366"/>
                </a:lnTo>
                <a:lnTo>
                  <a:pt x="870" y="406"/>
                </a:lnTo>
                <a:lnTo>
                  <a:pt x="898" y="446"/>
                </a:lnTo>
                <a:lnTo>
                  <a:pt x="930" y="484"/>
                </a:lnTo>
                <a:lnTo>
                  <a:pt x="964" y="520"/>
                </a:lnTo>
                <a:lnTo>
                  <a:pt x="1000" y="554"/>
                </a:lnTo>
                <a:lnTo>
                  <a:pt x="1038" y="588"/>
                </a:lnTo>
                <a:lnTo>
                  <a:pt x="1078" y="618"/>
                </a:lnTo>
                <a:lnTo>
                  <a:pt x="1120" y="646"/>
                </a:lnTo>
                <a:lnTo>
                  <a:pt x="1120" y="646"/>
                </a:lnTo>
                <a:lnTo>
                  <a:pt x="1158" y="670"/>
                </a:lnTo>
                <a:lnTo>
                  <a:pt x="1196" y="690"/>
                </a:lnTo>
                <a:lnTo>
                  <a:pt x="1236" y="708"/>
                </a:lnTo>
                <a:lnTo>
                  <a:pt x="1276" y="724"/>
                </a:lnTo>
                <a:lnTo>
                  <a:pt x="1316" y="738"/>
                </a:lnTo>
                <a:lnTo>
                  <a:pt x="1358" y="750"/>
                </a:lnTo>
                <a:lnTo>
                  <a:pt x="1398" y="760"/>
                </a:lnTo>
                <a:lnTo>
                  <a:pt x="1440" y="768"/>
                </a:lnTo>
                <a:lnTo>
                  <a:pt x="1480" y="774"/>
                </a:lnTo>
                <a:lnTo>
                  <a:pt x="1522" y="778"/>
                </a:lnTo>
                <a:lnTo>
                  <a:pt x="1564" y="780"/>
                </a:lnTo>
                <a:lnTo>
                  <a:pt x="1606" y="780"/>
                </a:lnTo>
                <a:lnTo>
                  <a:pt x="1646" y="776"/>
                </a:lnTo>
                <a:lnTo>
                  <a:pt x="1688" y="772"/>
                </a:lnTo>
                <a:lnTo>
                  <a:pt x="1728" y="766"/>
                </a:lnTo>
                <a:lnTo>
                  <a:pt x="1770" y="758"/>
                </a:lnTo>
                <a:lnTo>
                  <a:pt x="1810" y="748"/>
                </a:lnTo>
                <a:lnTo>
                  <a:pt x="1848" y="736"/>
                </a:lnTo>
                <a:lnTo>
                  <a:pt x="1888" y="722"/>
                </a:lnTo>
                <a:lnTo>
                  <a:pt x="1926" y="706"/>
                </a:lnTo>
                <a:lnTo>
                  <a:pt x="1964" y="690"/>
                </a:lnTo>
                <a:lnTo>
                  <a:pt x="2000" y="670"/>
                </a:lnTo>
                <a:lnTo>
                  <a:pt x="2036" y="648"/>
                </a:lnTo>
                <a:lnTo>
                  <a:pt x="2072" y="626"/>
                </a:lnTo>
                <a:lnTo>
                  <a:pt x="2106" y="600"/>
                </a:lnTo>
                <a:lnTo>
                  <a:pt x="2138" y="574"/>
                </a:lnTo>
                <a:lnTo>
                  <a:pt x="2170" y="546"/>
                </a:lnTo>
                <a:lnTo>
                  <a:pt x="2200" y="516"/>
                </a:lnTo>
                <a:lnTo>
                  <a:pt x="2230" y="484"/>
                </a:lnTo>
                <a:lnTo>
                  <a:pt x="2256" y="450"/>
                </a:lnTo>
                <a:lnTo>
                  <a:pt x="2284" y="414"/>
                </a:lnTo>
                <a:lnTo>
                  <a:pt x="2308" y="378"/>
                </a:lnTo>
                <a:lnTo>
                  <a:pt x="2308" y="378"/>
                </a:lnTo>
                <a:lnTo>
                  <a:pt x="2324" y="350"/>
                </a:lnTo>
                <a:lnTo>
                  <a:pt x="2340" y="322"/>
                </a:lnTo>
                <a:lnTo>
                  <a:pt x="2356" y="292"/>
                </a:lnTo>
                <a:lnTo>
                  <a:pt x="2368" y="262"/>
                </a:lnTo>
                <a:lnTo>
                  <a:pt x="2392" y="204"/>
                </a:lnTo>
                <a:lnTo>
                  <a:pt x="2412" y="144"/>
                </a:lnTo>
                <a:lnTo>
                  <a:pt x="2412" y="144"/>
                </a:lnTo>
                <a:lnTo>
                  <a:pt x="2414" y="178"/>
                </a:lnTo>
                <a:lnTo>
                  <a:pt x="2416" y="212"/>
                </a:lnTo>
                <a:lnTo>
                  <a:pt x="2416" y="248"/>
                </a:lnTo>
                <a:lnTo>
                  <a:pt x="2414" y="282"/>
                </a:lnTo>
                <a:lnTo>
                  <a:pt x="2412" y="318"/>
                </a:lnTo>
                <a:lnTo>
                  <a:pt x="2406" y="352"/>
                </a:lnTo>
                <a:lnTo>
                  <a:pt x="2402" y="388"/>
                </a:lnTo>
                <a:lnTo>
                  <a:pt x="2394" y="422"/>
                </a:lnTo>
                <a:lnTo>
                  <a:pt x="2386" y="456"/>
                </a:lnTo>
                <a:lnTo>
                  <a:pt x="2376" y="492"/>
                </a:lnTo>
                <a:lnTo>
                  <a:pt x="2364" y="526"/>
                </a:lnTo>
                <a:lnTo>
                  <a:pt x="2350" y="560"/>
                </a:lnTo>
                <a:lnTo>
                  <a:pt x="2336" y="592"/>
                </a:lnTo>
                <a:lnTo>
                  <a:pt x="2320" y="626"/>
                </a:lnTo>
                <a:lnTo>
                  <a:pt x="2302" y="658"/>
                </a:lnTo>
                <a:lnTo>
                  <a:pt x="2282" y="690"/>
                </a:lnTo>
                <a:lnTo>
                  <a:pt x="2282" y="690"/>
                </a:lnTo>
                <a:close/>
              </a:path>
            </a:pathLst>
          </a:custGeom>
          <a:solidFill>
            <a:schemeClr val="accent1"/>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4" name="Freeform 5">
            <a:extLst>
              <a:ext uri="{FF2B5EF4-FFF2-40B4-BE49-F238E27FC236}">
                <a16:creationId xmlns:a16="http://schemas.microsoft.com/office/drawing/2014/main" id="{615EB1A1-27E8-3646-9D6D-CEA611C12998}"/>
              </a:ext>
            </a:extLst>
          </p:cNvPr>
          <p:cNvSpPr>
            <a:spLocks/>
          </p:cNvSpPr>
          <p:nvPr/>
        </p:nvSpPr>
        <p:spPr bwMode="auto">
          <a:xfrm>
            <a:off x="4886762" y="1059349"/>
            <a:ext cx="2730844" cy="2630312"/>
          </a:xfrm>
          <a:custGeom>
            <a:avLst/>
            <a:gdLst>
              <a:gd name="T0" fmla="*/ 1684 w 2058"/>
              <a:gd name="T1" fmla="*/ 1208 h 1992"/>
              <a:gd name="T2" fmla="*/ 1550 w 2058"/>
              <a:gd name="T3" fmla="*/ 1072 h 1992"/>
              <a:gd name="T4" fmla="*/ 1388 w 2058"/>
              <a:gd name="T5" fmla="*/ 968 h 1992"/>
              <a:gd name="T6" fmla="*/ 1206 w 2058"/>
              <a:gd name="T7" fmla="*/ 900 h 1992"/>
              <a:gd name="T8" fmla="*/ 1006 w 2058"/>
              <a:gd name="T9" fmla="*/ 878 h 1992"/>
              <a:gd name="T10" fmla="*/ 874 w 2058"/>
              <a:gd name="T11" fmla="*/ 888 h 1992"/>
              <a:gd name="T12" fmla="*/ 710 w 2058"/>
              <a:gd name="T13" fmla="*/ 930 h 1992"/>
              <a:gd name="T14" fmla="*/ 560 w 2058"/>
              <a:gd name="T15" fmla="*/ 1002 h 1992"/>
              <a:gd name="T16" fmla="*/ 426 w 2058"/>
              <a:gd name="T17" fmla="*/ 1102 h 1992"/>
              <a:gd name="T18" fmla="*/ 316 w 2058"/>
              <a:gd name="T19" fmla="*/ 1224 h 1992"/>
              <a:gd name="T20" fmla="*/ 230 w 2058"/>
              <a:gd name="T21" fmla="*/ 1366 h 1992"/>
              <a:gd name="T22" fmla="*/ 172 w 2058"/>
              <a:gd name="T23" fmla="*/ 1524 h 1992"/>
              <a:gd name="T24" fmla="*/ 146 w 2058"/>
              <a:gd name="T25" fmla="*/ 1694 h 1992"/>
              <a:gd name="T26" fmla="*/ 146 w 2058"/>
              <a:gd name="T27" fmla="*/ 1804 h 1992"/>
              <a:gd name="T28" fmla="*/ 182 w 2058"/>
              <a:gd name="T29" fmla="*/ 1992 h 1992"/>
              <a:gd name="T30" fmla="*/ 124 w 2058"/>
              <a:gd name="T31" fmla="*/ 1906 h 1992"/>
              <a:gd name="T32" fmla="*/ 60 w 2058"/>
              <a:gd name="T33" fmla="*/ 1780 h 1992"/>
              <a:gd name="T34" fmla="*/ 18 w 2058"/>
              <a:gd name="T35" fmla="*/ 1644 h 1992"/>
              <a:gd name="T36" fmla="*/ 0 w 2058"/>
              <a:gd name="T37" fmla="*/ 1498 h 1992"/>
              <a:gd name="T38" fmla="*/ 4 w 2058"/>
              <a:gd name="T39" fmla="*/ 1378 h 1992"/>
              <a:gd name="T40" fmla="*/ 34 w 2058"/>
              <a:gd name="T41" fmla="*/ 1216 h 1992"/>
              <a:gd name="T42" fmla="*/ 94 w 2058"/>
              <a:gd name="T43" fmla="*/ 1068 h 1992"/>
              <a:gd name="T44" fmla="*/ 180 w 2058"/>
              <a:gd name="T45" fmla="*/ 934 h 1992"/>
              <a:gd name="T46" fmla="*/ 288 w 2058"/>
              <a:gd name="T47" fmla="*/ 818 h 1992"/>
              <a:gd name="T48" fmla="*/ 416 w 2058"/>
              <a:gd name="T49" fmla="*/ 724 h 1992"/>
              <a:gd name="T50" fmla="*/ 558 w 2058"/>
              <a:gd name="T51" fmla="*/ 654 h 1992"/>
              <a:gd name="T52" fmla="*/ 716 w 2058"/>
              <a:gd name="T53" fmla="*/ 612 h 1992"/>
              <a:gd name="T54" fmla="*/ 800 w 2058"/>
              <a:gd name="T55" fmla="*/ 572 h 1992"/>
              <a:gd name="T56" fmla="*/ 824 w 2058"/>
              <a:gd name="T57" fmla="*/ 452 h 1992"/>
              <a:gd name="T58" fmla="*/ 868 w 2058"/>
              <a:gd name="T59" fmla="*/ 340 h 1992"/>
              <a:gd name="T60" fmla="*/ 932 w 2058"/>
              <a:gd name="T61" fmla="*/ 242 h 1992"/>
              <a:gd name="T62" fmla="*/ 1014 w 2058"/>
              <a:gd name="T63" fmla="*/ 156 h 1992"/>
              <a:gd name="T64" fmla="*/ 1108 w 2058"/>
              <a:gd name="T65" fmla="*/ 86 h 1992"/>
              <a:gd name="T66" fmla="*/ 1216 w 2058"/>
              <a:gd name="T67" fmla="*/ 36 h 1992"/>
              <a:gd name="T68" fmla="*/ 1334 w 2058"/>
              <a:gd name="T69" fmla="*/ 6 h 1992"/>
              <a:gd name="T70" fmla="*/ 1428 w 2058"/>
              <a:gd name="T71" fmla="*/ 0 h 1992"/>
              <a:gd name="T72" fmla="*/ 1554 w 2058"/>
              <a:gd name="T73" fmla="*/ 12 h 1992"/>
              <a:gd name="T74" fmla="*/ 1674 w 2058"/>
              <a:gd name="T75" fmla="*/ 50 h 1992"/>
              <a:gd name="T76" fmla="*/ 1780 w 2058"/>
              <a:gd name="T77" fmla="*/ 108 h 1992"/>
              <a:gd name="T78" fmla="*/ 1874 w 2058"/>
              <a:gd name="T79" fmla="*/ 184 h 1992"/>
              <a:gd name="T80" fmla="*/ 1950 w 2058"/>
              <a:gd name="T81" fmla="*/ 278 h 1992"/>
              <a:gd name="T82" fmla="*/ 2008 w 2058"/>
              <a:gd name="T83" fmla="*/ 384 h 1992"/>
              <a:gd name="T84" fmla="*/ 2046 w 2058"/>
              <a:gd name="T85" fmla="*/ 504 h 1992"/>
              <a:gd name="T86" fmla="*/ 2058 w 2058"/>
              <a:gd name="T87" fmla="*/ 630 h 1992"/>
              <a:gd name="T88" fmla="*/ 2042 w 2058"/>
              <a:gd name="T89" fmla="*/ 770 h 1992"/>
              <a:gd name="T90" fmla="*/ 1976 w 2058"/>
              <a:gd name="T91" fmla="*/ 940 h 1992"/>
              <a:gd name="T92" fmla="*/ 1868 w 2058"/>
              <a:gd name="T93" fmla="*/ 1082 h 1992"/>
              <a:gd name="T94" fmla="*/ 1724 w 2058"/>
              <a:gd name="T95" fmla="*/ 1186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8" h="1992">
                <a:moveTo>
                  <a:pt x="1684" y="1206"/>
                </a:moveTo>
                <a:lnTo>
                  <a:pt x="1684" y="1206"/>
                </a:lnTo>
                <a:lnTo>
                  <a:pt x="1684" y="1208"/>
                </a:lnTo>
                <a:lnTo>
                  <a:pt x="1684" y="1208"/>
                </a:lnTo>
                <a:lnTo>
                  <a:pt x="1652" y="1170"/>
                </a:lnTo>
                <a:lnTo>
                  <a:pt x="1620" y="1136"/>
                </a:lnTo>
                <a:lnTo>
                  <a:pt x="1586" y="1102"/>
                </a:lnTo>
                <a:lnTo>
                  <a:pt x="1550" y="1072"/>
                </a:lnTo>
                <a:lnTo>
                  <a:pt x="1512" y="1042"/>
                </a:lnTo>
                <a:lnTo>
                  <a:pt x="1472" y="1014"/>
                </a:lnTo>
                <a:lnTo>
                  <a:pt x="1432" y="990"/>
                </a:lnTo>
                <a:lnTo>
                  <a:pt x="1388" y="968"/>
                </a:lnTo>
                <a:lnTo>
                  <a:pt x="1344" y="946"/>
                </a:lnTo>
                <a:lnTo>
                  <a:pt x="1300" y="930"/>
                </a:lnTo>
                <a:lnTo>
                  <a:pt x="1252" y="914"/>
                </a:lnTo>
                <a:lnTo>
                  <a:pt x="1206" y="900"/>
                </a:lnTo>
                <a:lnTo>
                  <a:pt x="1156" y="890"/>
                </a:lnTo>
                <a:lnTo>
                  <a:pt x="1108" y="884"/>
                </a:lnTo>
                <a:lnTo>
                  <a:pt x="1056" y="880"/>
                </a:lnTo>
                <a:lnTo>
                  <a:pt x="1006" y="878"/>
                </a:lnTo>
                <a:lnTo>
                  <a:pt x="1006" y="878"/>
                </a:lnTo>
                <a:lnTo>
                  <a:pt x="962" y="878"/>
                </a:lnTo>
                <a:lnTo>
                  <a:pt x="918" y="882"/>
                </a:lnTo>
                <a:lnTo>
                  <a:pt x="874" y="888"/>
                </a:lnTo>
                <a:lnTo>
                  <a:pt x="832" y="896"/>
                </a:lnTo>
                <a:lnTo>
                  <a:pt x="790" y="904"/>
                </a:lnTo>
                <a:lnTo>
                  <a:pt x="750" y="916"/>
                </a:lnTo>
                <a:lnTo>
                  <a:pt x="710" y="930"/>
                </a:lnTo>
                <a:lnTo>
                  <a:pt x="670" y="946"/>
                </a:lnTo>
                <a:lnTo>
                  <a:pt x="632" y="962"/>
                </a:lnTo>
                <a:lnTo>
                  <a:pt x="596" y="982"/>
                </a:lnTo>
                <a:lnTo>
                  <a:pt x="560" y="1002"/>
                </a:lnTo>
                <a:lnTo>
                  <a:pt x="524" y="1024"/>
                </a:lnTo>
                <a:lnTo>
                  <a:pt x="490" y="1048"/>
                </a:lnTo>
                <a:lnTo>
                  <a:pt x="458" y="1074"/>
                </a:lnTo>
                <a:lnTo>
                  <a:pt x="426" y="1102"/>
                </a:lnTo>
                <a:lnTo>
                  <a:pt x="396" y="1130"/>
                </a:lnTo>
                <a:lnTo>
                  <a:pt x="368" y="1160"/>
                </a:lnTo>
                <a:lnTo>
                  <a:pt x="342" y="1190"/>
                </a:lnTo>
                <a:lnTo>
                  <a:pt x="316" y="1224"/>
                </a:lnTo>
                <a:lnTo>
                  <a:pt x="292" y="1258"/>
                </a:lnTo>
                <a:lnTo>
                  <a:pt x="270" y="1292"/>
                </a:lnTo>
                <a:lnTo>
                  <a:pt x="248" y="1328"/>
                </a:lnTo>
                <a:lnTo>
                  <a:pt x="230" y="1366"/>
                </a:lnTo>
                <a:lnTo>
                  <a:pt x="212" y="1404"/>
                </a:lnTo>
                <a:lnTo>
                  <a:pt x="196" y="1442"/>
                </a:lnTo>
                <a:lnTo>
                  <a:pt x="184" y="1482"/>
                </a:lnTo>
                <a:lnTo>
                  <a:pt x="172" y="1524"/>
                </a:lnTo>
                <a:lnTo>
                  <a:pt x="162" y="1566"/>
                </a:lnTo>
                <a:lnTo>
                  <a:pt x="154" y="1608"/>
                </a:lnTo>
                <a:lnTo>
                  <a:pt x="148" y="1650"/>
                </a:lnTo>
                <a:lnTo>
                  <a:pt x="146" y="1694"/>
                </a:lnTo>
                <a:lnTo>
                  <a:pt x="144" y="1738"/>
                </a:lnTo>
                <a:lnTo>
                  <a:pt x="144" y="1738"/>
                </a:lnTo>
                <a:lnTo>
                  <a:pt x="146" y="1772"/>
                </a:lnTo>
                <a:lnTo>
                  <a:pt x="146" y="1804"/>
                </a:lnTo>
                <a:lnTo>
                  <a:pt x="150" y="1836"/>
                </a:lnTo>
                <a:lnTo>
                  <a:pt x="154" y="1868"/>
                </a:lnTo>
                <a:lnTo>
                  <a:pt x="166" y="1932"/>
                </a:lnTo>
                <a:lnTo>
                  <a:pt x="182" y="1992"/>
                </a:lnTo>
                <a:lnTo>
                  <a:pt x="182" y="1992"/>
                </a:lnTo>
                <a:lnTo>
                  <a:pt x="162" y="1964"/>
                </a:lnTo>
                <a:lnTo>
                  <a:pt x="142" y="1936"/>
                </a:lnTo>
                <a:lnTo>
                  <a:pt x="124" y="1906"/>
                </a:lnTo>
                <a:lnTo>
                  <a:pt x="106" y="1876"/>
                </a:lnTo>
                <a:lnTo>
                  <a:pt x="90" y="1844"/>
                </a:lnTo>
                <a:lnTo>
                  <a:pt x="74" y="1814"/>
                </a:lnTo>
                <a:lnTo>
                  <a:pt x="60" y="1780"/>
                </a:lnTo>
                <a:lnTo>
                  <a:pt x="48" y="1748"/>
                </a:lnTo>
                <a:lnTo>
                  <a:pt x="36" y="1714"/>
                </a:lnTo>
                <a:lnTo>
                  <a:pt x="28" y="1680"/>
                </a:lnTo>
                <a:lnTo>
                  <a:pt x="18" y="1644"/>
                </a:lnTo>
                <a:lnTo>
                  <a:pt x="12" y="1608"/>
                </a:lnTo>
                <a:lnTo>
                  <a:pt x="6" y="1572"/>
                </a:lnTo>
                <a:lnTo>
                  <a:pt x="2" y="1536"/>
                </a:lnTo>
                <a:lnTo>
                  <a:pt x="0" y="1498"/>
                </a:lnTo>
                <a:lnTo>
                  <a:pt x="0" y="1462"/>
                </a:lnTo>
                <a:lnTo>
                  <a:pt x="0" y="1462"/>
                </a:lnTo>
                <a:lnTo>
                  <a:pt x="0" y="1420"/>
                </a:lnTo>
                <a:lnTo>
                  <a:pt x="4" y="1378"/>
                </a:lnTo>
                <a:lnTo>
                  <a:pt x="8" y="1336"/>
                </a:lnTo>
                <a:lnTo>
                  <a:pt x="16" y="1296"/>
                </a:lnTo>
                <a:lnTo>
                  <a:pt x="24" y="1256"/>
                </a:lnTo>
                <a:lnTo>
                  <a:pt x="34" y="1216"/>
                </a:lnTo>
                <a:lnTo>
                  <a:pt x="48" y="1178"/>
                </a:lnTo>
                <a:lnTo>
                  <a:pt x="62" y="1140"/>
                </a:lnTo>
                <a:lnTo>
                  <a:pt x="78" y="1104"/>
                </a:lnTo>
                <a:lnTo>
                  <a:pt x="94" y="1068"/>
                </a:lnTo>
                <a:lnTo>
                  <a:pt x="114" y="1032"/>
                </a:lnTo>
                <a:lnTo>
                  <a:pt x="134" y="998"/>
                </a:lnTo>
                <a:lnTo>
                  <a:pt x="156" y="966"/>
                </a:lnTo>
                <a:lnTo>
                  <a:pt x="180" y="934"/>
                </a:lnTo>
                <a:lnTo>
                  <a:pt x="206" y="902"/>
                </a:lnTo>
                <a:lnTo>
                  <a:pt x="232" y="874"/>
                </a:lnTo>
                <a:lnTo>
                  <a:pt x="260" y="846"/>
                </a:lnTo>
                <a:lnTo>
                  <a:pt x="288" y="818"/>
                </a:lnTo>
                <a:lnTo>
                  <a:pt x="318" y="792"/>
                </a:lnTo>
                <a:lnTo>
                  <a:pt x="350" y="768"/>
                </a:lnTo>
                <a:lnTo>
                  <a:pt x="382" y="746"/>
                </a:lnTo>
                <a:lnTo>
                  <a:pt x="416" y="724"/>
                </a:lnTo>
                <a:lnTo>
                  <a:pt x="450" y="704"/>
                </a:lnTo>
                <a:lnTo>
                  <a:pt x="486" y="686"/>
                </a:lnTo>
                <a:lnTo>
                  <a:pt x="522" y="670"/>
                </a:lnTo>
                <a:lnTo>
                  <a:pt x="558" y="654"/>
                </a:lnTo>
                <a:lnTo>
                  <a:pt x="596" y="642"/>
                </a:lnTo>
                <a:lnTo>
                  <a:pt x="636" y="630"/>
                </a:lnTo>
                <a:lnTo>
                  <a:pt x="676" y="620"/>
                </a:lnTo>
                <a:lnTo>
                  <a:pt x="716" y="612"/>
                </a:lnTo>
                <a:lnTo>
                  <a:pt x="756" y="606"/>
                </a:lnTo>
                <a:lnTo>
                  <a:pt x="798" y="602"/>
                </a:lnTo>
                <a:lnTo>
                  <a:pt x="798" y="602"/>
                </a:lnTo>
                <a:lnTo>
                  <a:pt x="800" y="572"/>
                </a:lnTo>
                <a:lnTo>
                  <a:pt x="804" y="540"/>
                </a:lnTo>
                <a:lnTo>
                  <a:pt x="810" y="510"/>
                </a:lnTo>
                <a:lnTo>
                  <a:pt x="816" y="480"/>
                </a:lnTo>
                <a:lnTo>
                  <a:pt x="824" y="452"/>
                </a:lnTo>
                <a:lnTo>
                  <a:pt x="832" y="422"/>
                </a:lnTo>
                <a:lnTo>
                  <a:pt x="844" y="394"/>
                </a:lnTo>
                <a:lnTo>
                  <a:pt x="856" y="368"/>
                </a:lnTo>
                <a:lnTo>
                  <a:pt x="868" y="340"/>
                </a:lnTo>
                <a:lnTo>
                  <a:pt x="882" y="314"/>
                </a:lnTo>
                <a:lnTo>
                  <a:pt x="898" y="290"/>
                </a:lnTo>
                <a:lnTo>
                  <a:pt x="914" y="264"/>
                </a:lnTo>
                <a:lnTo>
                  <a:pt x="932" y="242"/>
                </a:lnTo>
                <a:lnTo>
                  <a:pt x="952" y="218"/>
                </a:lnTo>
                <a:lnTo>
                  <a:pt x="970" y="196"/>
                </a:lnTo>
                <a:lnTo>
                  <a:pt x="992" y="176"/>
                </a:lnTo>
                <a:lnTo>
                  <a:pt x="1014" y="156"/>
                </a:lnTo>
                <a:lnTo>
                  <a:pt x="1036" y="136"/>
                </a:lnTo>
                <a:lnTo>
                  <a:pt x="1060" y="120"/>
                </a:lnTo>
                <a:lnTo>
                  <a:pt x="1084" y="102"/>
                </a:lnTo>
                <a:lnTo>
                  <a:pt x="1108" y="86"/>
                </a:lnTo>
                <a:lnTo>
                  <a:pt x="1134" y="72"/>
                </a:lnTo>
                <a:lnTo>
                  <a:pt x="1162" y="60"/>
                </a:lnTo>
                <a:lnTo>
                  <a:pt x="1188" y="48"/>
                </a:lnTo>
                <a:lnTo>
                  <a:pt x="1216" y="36"/>
                </a:lnTo>
                <a:lnTo>
                  <a:pt x="1246" y="26"/>
                </a:lnTo>
                <a:lnTo>
                  <a:pt x="1274" y="18"/>
                </a:lnTo>
                <a:lnTo>
                  <a:pt x="1304" y="12"/>
                </a:lnTo>
                <a:lnTo>
                  <a:pt x="1334" y="6"/>
                </a:lnTo>
                <a:lnTo>
                  <a:pt x="1366" y="4"/>
                </a:lnTo>
                <a:lnTo>
                  <a:pt x="1396" y="0"/>
                </a:lnTo>
                <a:lnTo>
                  <a:pt x="1428" y="0"/>
                </a:lnTo>
                <a:lnTo>
                  <a:pt x="1428" y="0"/>
                </a:lnTo>
                <a:lnTo>
                  <a:pt x="1460" y="0"/>
                </a:lnTo>
                <a:lnTo>
                  <a:pt x="1492" y="4"/>
                </a:lnTo>
                <a:lnTo>
                  <a:pt x="1524" y="8"/>
                </a:lnTo>
                <a:lnTo>
                  <a:pt x="1554" y="12"/>
                </a:lnTo>
                <a:lnTo>
                  <a:pt x="1586" y="20"/>
                </a:lnTo>
                <a:lnTo>
                  <a:pt x="1616" y="28"/>
                </a:lnTo>
                <a:lnTo>
                  <a:pt x="1644" y="38"/>
                </a:lnTo>
                <a:lnTo>
                  <a:pt x="1674" y="50"/>
                </a:lnTo>
                <a:lnTo>
                  <a:pt x="1702" y="62"/>
                </a:lnTo>
                <a:lnTo>
                  <a:pt x="1728" y="76"/>
                </a:lnTo>
                <a:lnTo>
                  <a:pt x="1754" y="92"/>
                </a:lnTo>
                <a:lnTo>
                  <a:pt x="1780" y="108"/>
                </a:lnTo>
                <a:lnTo>
                  <a:pt x="1804" y="126"/>
                </a:lnTo>
                <a:lnTo>
                  <a:pt x="1828" y="144"/>
                </a:lnTo>
                <a:lnTo>
                  <a:pt x="1852" y="164"/>
                </a:lnTo>
                <a:lnTo>
                  <a:pt x="1874" y="184"/>
                </a:lnTo>
                <a:lnTo>
                  <a:pt x="1894" y="206"/>
                </a:lnTo>
                <a:lnTo>
                  <a:pt x="1914" y="230"/>
                </a:lnTo>
                <a:lnTo>
                  <a:pt x="1932" y="254"/>
                </a:lnTo>
                <a:lnTo>
                  <a:pt x="1950" y="278"/>
                </a:lnTo>
                <a:lnTo>
                  <a:pt x="1966" y="304"/>
                </a:lnTo>
                <a:lnTo>
                  <a:pt x="1982" y="330"/>
                </a:lnTo>
                <a:lnTo>
                  <a:pt x="1996" y="356"/>
                </a:lnTo>
                <a:lnTo>
                  <a:pt x="2008" y="384"/>
                </a:lnTo>
                <a:lnTo>
                  <a:pt x="2020" y="414"/>
                </a:lnTo>
                <a:lnTo>
                  <a:pt x="2030" y="442"/>
                </a:lnTo>
                <a:lnTo>
                  <a:pt x="2038" y="472"/>
                </a:lnTo>
                <a:lnTo>
                  <a:pt x="2046" y="504"/>
                </a:lnTo>
                <a:lnTo>
                  <a:pt x="2050" y="534"/>
                </a:lnTo>
                <a:lnTo>
                  <a:pt x="2054" y="566"/>
                </a:lnTo>
                <a:lnTo>
                  <a:pt x="2058" y="598"/>
                </a:lnTo>
                <a:lnTo>
                  <a:pt x="2058" y="630"/>
                </a:lnTo>
                <a:lnTo>
                  <a:pt x="2058" y="630"/>
                </a:lnTo>
                <a:lnTo>
                  <a:pt x="2056" y="678"/>
                </a:lnTo>
                <a:lnTo>
                  <a:pt x="2050" y="724"/>
                </a:lnTo>
                <a:lnTo>
                  <a:pt x="2042" y="770"/>
                </a:lnTo>
                <a:lnTo>
                  <a:pt x="2030" y="814"/>
                </a:lnTo>
                <a:lnTo>
                  <a:pt x="2016" y="858"/>
                </a:lnTo>
                <a:lnTo>
                  <a:pt x="1998" y="900"/>
                </a:lnTo>
                <a:lnTo>
                  <a:pt x="1976" y="940"/>
                </a:lnTo>
                <a:lnTo>
                  <a:pt x="1954" y="978"/>
                </a:lnTo>
                <a:lnTo>
                  <a:pt x="1928" y="1014"/>
                </a:lnTo>
                <a:lnTo>
                  <a:pt x="1898" y="1048"/>
                </a:lnTo>
                <a:lnTo>
                  <a:pt x="1868" y="1082"/>
                </a:lnTo>
                <a:lnTo>
                  <a:pt x="1834" y="1112"/>
                </a:lnTo>
                <a:lnTo>
                  <a:pt x="1800" y="1138"/>
                </a:lnTo>
                <a:lnTo>
                  <a:pt x="1762" y="1164"/>
                </a:lnTo>
                <a:lnTo>
                  <a:pt x="1724" y="1186"/>
                </a:lnTo>
                <a:lnTo>
                  <a:pt x="1684" y="1206"/>
                </a:lnTo>
                <a:lnTo>
                  <a:pt x="1684" y="1206"/>
                </a:lnTo>
                <a:close/>
              </a:path>
            </a:pathLst>
          </a:custGeom>
          <a:solidFill>
            <a:schemeClr val="accent6">
              <a:lumMod val="75000"/>
            </a:schemeClr>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a:p>
        </p:txBody>
      </p:sp>
      <p:sp>
        <p:nvSpPr>
          <p:cNvPr id="6" name="Freeform 9">
            <a:extLst>
              <a:ext uri="{FF2B5EF4-FFF2-40B4-BE49-F238E27FC236}">
                <a16:creationId xmlns:a16="http://schemas.microsoft.com/office/drawing/2014/main" id="{7C1F968C-14D3-B640-8A97-56B3F2BAE377}"/>
              </a:ext>
            </a:extLst>
          </p:cNvPr>
          <p:cNvSpPr>
            <a:spLocks/>
          </p:cNvSpPr>
          <p:nvPr/>
        </p:nvSpPr>
        <p:spPr bwMode="auto">
          <a:xfrm>
            <a:off x="3783023" y="1277613"/>
            <a:ext cx="2242530" cy="2939294"/>
          </a:xfrm>
          <a:custGeom>
            <a:avLst/>
            <a:gdLst>
              <a:gd name="T0" fmla="*/ 1050 w 1690"/>
              <a:gd name="T1" fmla="*/ 2184 h 2226"/>
              <a:gd name="T2" fmla="*/ 900 w 1690"/>
              <a:gd name="T3" fmla="*/ 2118 h 2226"/>
              <a:gd name="T4" fmla="*/ 768 w 1690"/>
              <a:gd name="T5" fmla="*/ 2026 h 2226"/>
              <a:gd name="T6" fmla="*/ 656 w 1690"/>
              <a:gd name="T7" fmla="*/ 1914 h 2226"/>
              <a:gd name="T8" fmla="*/ 566 w 1690"/>
              <a:gd name="T9" fmla="*/ 1784 h 2226"/>
              <a:gd name="T10" fmla="*/ 502 w 1690"/>
              <a:gd name="T11" fmla="*/ 1640 h 2226"/>
              <a:gd name="T12" fmla="*/ 466 w 1690"/>
              <a:gd name="T13" fmla="*/ 1484 h 2226"/>
              <a:gd name="T14" fmla="*/ 458 w 1690"/>
              <a:gd name="T15" fmla="*/ 1322 h 2226"/>
              <a:gd name="T16" fmla="*/ 436 w 1690"/>
              <a:gd name="T17" fmla="*/ 1230 h 2226"/>
              <a:gd name="T18" fmla="*/ 324 w 1690"/>
              <a:gd name="T19" fmla="*/ 1182 h 2226"/>
              <a:gd name="T20" fmla="*/ 226 w 1690"/>
              <a:gd name="T21" fmla="*/ 1114 h 2226"/>
              <a:gd name="T22" fmla="*/ 142 w 1690"/>
              <a:gd name="T23" fmla="*/ 1030 h 2226"/>
              <a:gd name="T24" fmla="*/ 76 w 1690"/>
              <a:gd name="T25" fmla="*/ 932 h 2226"/>
              <a:gd name="T26" fmla="*/ 30 w 1690"/>
              <a:gd name="T27" fmla="*/ 824 h 2226"/>
              <a:gd name="T28" fmla="*/ 4 w 1690"/>
              <a:gd name="T29" fmla="*/ 708 h 2226"/>
              <a:gd name="T30" fmla="*/ 0 w 1690"/>
              <a:gd name="T31" fmla="*/ 586 h 2226"/>
              <a:gd name="T32" fmla="*/ 14 w 1690"/>
              <a:gd name="T33" fmla="*/ 494 h 2226"/>
              <a:gd name="T34" fmla="*/ 54 w 1690"/>
              <a:gd name="T35" fmla="*/ 372 h 2226"/>
              <a:gd name="T36" fmla="*/ 116 w 1690"/>
              <a:gd name="T37" fmla="*/ 266 h 2226"/>
              <a:gd name="T38" fmla="*/ 196 w 1690"/>
              <a:gd name="T39" fmla="*/ 174 h 2226"/>
              <a:gd name="T40" fmla="*/ 290 w 1690"/>
              <a:gd name="T41" fmla="*/ 100 h 2226"/>
              <a:gd name="T42" fmla="*/ 398 w 1690"/>
              <a:gd name="T43" fmla="*/ 44 h 2226"/>
              <a:gd name="T44" fmla="*/ 516 w 1690"/>
              <a:gd name="T45" fmla="*/ 10 h 2226"/>
              <a:gd name="T46" fmla="*/ 640 w 1690"/>
              <a:gd name="T47" fmla="*/ 0 h 2226"/>
              <a:gd name="T48" fmla="*/ 766 w 1690"/>
              <a:gd name="T49" fmla="*/ 16 h 2226"/>
              <a:gd name="T50" fmla="*/ 900 w 1690"/>
              <a:gd name="T51" fmla="*/ 62 h 2226"/>
              <a:gd name="T52" fmla="*/ 1050 w 1690"/>
              <a:gd name="T53" fmla="*/ 162 h 2226"/>
              <a:gd name="T54" fmla="*/ 1164 w 1690"/>
              <a:gd name="T55" fmla="*/ 298 h 2226"/>
              <a:gd name="T56" fmla="*/ 1236 w 1690"/>
              <a:gd name="T57" fmla="*/ 462 h 2226"/>
              <a:gd name="T58" fmla="*/ 1248 w 1690"/>
              <a:gd name="T59" fmla="*/ 506 h 2226"/>
              <a:gd name="T60" fmla="*/ 1086 w 1690"/>
              <a:gd name="T61" fmla="*/ 608 h 2226"/>
              <a:gd name="T62" fmla="*/ 950 w 1690"/>
              <a:gd name="T63" fmla="*/ 742 h 2226"/>
              <a:gd name="T64" fmla="*/ 846 w 1690"/>
              <a:gd name="T65" fmla="*/ 906 h 2226"/>
              <a:gd name="T66" fmla="*/ 780 w 1690"/>
              <a:gd name="T67" fmla="*/ 1096 h 2226"/>
              <a:gd name="T68" fmla="*/ 760 w 1690"/>
              <a:gd name="T69" fmla="*/ 1226 h 2226"/>
              <a:gd name="T70" fmla="*/ 766 w 1690"/>
              <a:gd name="T71" fmla="*/ 1396 h 2226"/>
              <a:gd name="T72" fmla="*/ 804 w 1690"/>
              <a:gd name="T73" fmla="*/ 1560 h 2226"/>
              <a:gd name="T74" fmla="*/ 872 w 1690"/>
              <a:gd name="T75" fmla="*/ 1710 h 2226"/>
              <a:gd name="T76" fmla="*/ 968 w 1690"/>
              <a:gd name="T77" fmla="*/ 1846 h 2226"/>
              <a:gd name="T78" fmla="*/ 1088 w 1690"/>
              <a:gd name="T79" fmla="*/ 1960 h 2226"/>
              <a:gd name="T80" fmla="*/ 1230 w 1690"/>
              <a:gd name="T81" fmla="*/ 2050 h 2226"/>
              <a:gd name="T82" fmla="*/ 1390 w 1690"/>
              <a:gd name="T83" fmla="*/ 2114 h 2226"/>
              <a:gd name="T84" fmla="*/ 1498 w 1690"/>
              <a:gd name="T85" fmla="*/ 2136 h 2226"/>
              <a:gd name="T86" fmla="*/ 1690 w 1690"/>
              <a:gd name="T87" fmla="*/ 2142 h 2226"/>
              <a:gd name="T88" fmla="*/ 1592 w 1690"/>
              <a:gd name="T89" fmla="*/ 2182 h 2226"/>
              <a:gd name="T90" fmla="*/ 1456 w 1690"/>
              <a:gd name="T91" fmla="*/ 2214 h 2226"/>
              <a:gd name="T92" fmla="*/ 1314 w 1690"/>
              <a:gd name="T93" fmla="*/ 2226 h 2226"/>
              <a:gd name="T94" fmla="*/ 1168 w 1690"/>
              <a:gd name="T95" fmla="*/ 2212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2226">
                <a:moveTo>
                  <a:pt x="1132" y="2206"/>
                </a:moveTo>
                <a:lnTo>
                  <a:pt x="1132" y="2206"/>
                </a:lnTo>
                <a:lnTo>
                  <a:pt x="1090" y="2196"/>
                </a:lnTo>
                <a:lnTo>
                  <a:pt x="1050" y="2184"/>
                </a:lnTo>
                <a:lnTo>
                  <a:pt x="1010" y="2170"/>
                </a:lnTo>
                <a:lnTo>
                  <a:pt x="972" y="2154"/>
                </a:lnTo>
                <a:lnTo>
                  <a:pt x="936" y="2136"/>
                </a:lnTo>
                <a:lnTo>
                  <a:pt x="900" y="2118"/>
                </a:lnTo>
                <a:lnTo>
                  <a:pt x="864" y="2098"/>
                </a:lnTo>
                <a:lnTo>
                  <a:pt x="830" y="2076"/>
                </a:lnTo>
                <a:lnTo>
                  <a:pt x="798" y="2052"/>
                </a:lnTo>
                <a:lnTo>
                  <a:pt x="768" y="2026"/>
                </a:lnTo>
                <a:lnTo>
                  <a:pt x="738" y="2000"/>
                </a:lnTo>
                <a:lnTo>
                  <a:pt x="708" y="1974"/>
                </a:lnTo>
                <a:lnTo>
                  <a:pt x="682" y="1944"/>
                </a:lnTo>
                <a:lnTo>
                  <a:pt x="656" y="1914"/>
                </a:lnTo>
                <a:lnTo>
                  <a:pt x="630" y="1884"/>
                </a:lnTo>
                <a:lnTo>
                  <a:pt x="608" y="1852"/>
                </a:lnTo>
                <a:lnTo>
                  <a:pt x="586" y="1818"/>
                </a:lnTo>
                <a:lnTo>
                  <a:pt x="566" y="1784"/>
                </a:lnTo>
                <a:lnTo>
                  <a:pt x="548" y="1750"/>
                </a:lnTo>
                <a:lnTo>
                  <a:pt x="530" y="1714"/>
                </a:lnTo>
                <a:lnTo>
                  <a:pt x="516" y="1676"/>
                </a:lnTo>
                <a:lnTo>
                  <a:pt x="502" y="1640"/>
                </a:lnTo>
                <a:lnTo>
                  <a:pt x="490" y="1602"/>
                </a:lnTo>
                <a:lnTo>
                  <a:pt x="480" y="1564"/>
                </a:lnTo>
                <a:lnTo>
                  <a:pt x="472" y="1524"/>
                </a:lnTo>
                <a:lnTo>
                  <a:pt x="466" y="1484"/>
                </a:lnTo>
                <a:lnTo>
                  <a:pt x="460" y="1444"/>
                </a:lnTo>
                <a:lnTo>
                  <a:pt x="458" y="1404"/>
                </a:lnTo>
                <a:lnTo>
                  <a:pt x="456" y="1362"/>
                </a:lnTo>
                <a:lnTo>
                  <a:pt x="458" y="1322"/>
                </a:lnTo>
                <a:lnTo>
                  <a:pt x="462" y="1280"/>
                </a:lnTo>
                <a:lnTo>
                  <a:pt x="466" y="1240"/>
                </a:lnTo>
                <a:lnTo>
                  <a:pt x="466" y="1240"/>
                </a:lnTo>
                <a:lnTo>
                  <a:pt x="436" y="1230"/>
                </a:lnTo>
                <a:lnTo>
                  <a:pt x="406" y="1220"/>
                </a:lnTo>
                <a:lnTo>
                  <a:pt x="378" y="1208"/>
                </a:lnTo>
                <a:lnTo>
                  <a:pt x="350" y="1196"/>
                </a:lnTo>
                <a:lnTo>
                  <a:pt x="324" y="1182"/>
                </a:lnTo>
                <a:lnTo>
                  <a:pt x="298" y="1166"/>
                </a:lnTo>
                <a:lnTo>
                  <a:pt x="272" y="1150"/>
                </a:lnTo>
                <a:lnTo>
                  <a:pt x="248" y="1132"/>
                </a:lnTo>
                <a:lnTo>
                  <a:pt x="226" y="1114"/>
                </a:lnTo>
                <a:lnTo>
                  <a:pt x="202" y="1094"/>
                </a:lnTo>
                <a:lnTo>
                  <a:pt x="182" y="1074"/>
                </a:lnTo>
                <a:lnTo>
                  <a:pt x="162" y="1052"/>
                </a:lnTo>
                <a:lnTo>
                  <a:pt x="142" y="1030"/>
                </a:lnTo>
                <a:lnTo>
                  <a:pt x="124" y="1006"/>
                </a:lnTo>
                <a:lnTo>
                  <a:pt x="106" y="982"/>
                </a:lnTo>
                <a:lnTo>
                  <a:pt x="92" y="958"/>
                </a:lnTo>
                <a:lnTo>
                  <a:pt x="76" y="932"/>
                </a:lnTo>
                <a:lnTo>
                  <a:pt x="62" y="906"/>
                </a:lnTo>
                <a:lnTo>
                  <a:pt x="50" y="880"/>
                </a:lnTo>
                <a:lnTo>
                  <a:pt x="40" y="852"/>
                </a:lnTo>
                <a:lnTo>
                  <a:pt x="30" y="824"/>
                </a:lnTo>
                <a:lnTo>
                  <a:pt x="22" y="796"/>
                </a:lnTo>
                <a:lnTo>
                  <a:pt x="14" y="768"/>
                </a:lnTo>
                <a:lnTo>
                  <a:pt x="8" y="738"/>
                </a:lnTo>
                <a:lnTo>
                  <a:pt x="4" y="708"/>
                </a:lnTo>
                <a:lnTo>
                  <a:pt x="0" y="678"/>
                </a:lnTo>
                <a:lnTo>
                  <a:pt x="0" y="648"/>
                </a:lnTo>
                <a:lnTo>
                  <a:pt x="0" y="618"/>
                </a:lnTo>
                <a:lnTo>
                  <a:pt x="0" y="586"/>
                </a:lnTo>
                <a:lnTo>
                  <a:pt x="4" y="556"/>
                </a:lnTo>
                <a:lnTo>
                  <a:pt x="8" y="526"/>
                </a:lnTo>
                <a:lnTo>
                  <a:pt x="14" y="494"/>
                </a:lnTo>
                <a:lnTo>
                  <a:pt x="14" y="494"/>
                </a:lnTo>
                <a:lnTo>
                  <a:pt x="22" y="462"/>
                </a:lnTo>
                <a:lnTo>
                  <a:pt x="32" y="432"/>
                </a:lnTo>
                <a:lnTo>
                  <a:pt x="42" y="402"/>
                </a:lnTo>
                <a:lnTo>
                  <a:pt x="54" y="372"/>
                </a:lnTo>
                <a:lnTo>
                  <a:pt x="68" y="344"/>
                </a:lnTo>
                <a:lnTo>
                  <a:pt x="82" y="318"/>
                </a:lnTo>
                <a:lnTo>
                  <a:pt x="98" y="290"/>
                </a:lnTo>
                <a:lnTo>
                  <a:pt x="116" y="266"/>
                </a:lnTo>
                <a:lnTo>
                  <a:pt x="134" y="240"/>
                </a:lnTo>
                <a:lnTo>
                  <a:pt x="154" y="218"/>
                </a:lnTo>
                <a:lnTo>
                  <a:pt x="174" y="194"/>
                </a:lnTo>
                <a:lnTo>
                  <a:pt x="196" y="174"/>
                </a:lnTo>
                <a:lnTo>
                  <a:pt x="218" y="154"/>
                </a:lnTo>
                <a:lnTo>
                  <a:pt x="242" y="134"/>
                </a:lnTo>
                <a:lnTo>
                  <a:pt x="266" y="116"/>
                </a:lnTo>
                <a:lnTo>
                  <a:pt x="290" y="100"/>
                </a:lnTo>
                <a:lnTo>
                  <a:pt x="316" y="84"/>
                </a:lnTo>
                <a:lnTo>
                  <a:pt x="344" y="70"/>
                </a:lnTo>
                <a:lnTo>
                  <a:pt x="370" y="56"/>
                </a:lnTo>
                <a:lnTo>
                  <a:pt x="398" y="44"/>
                </a:lnTo>
                <a:lnTo>
                  <a:pt x="428" y="34"/>
                </a:lnTo>
                <a:lnTo>
                  <a:pt x="456" y="24"/>
                </a:lnTo>
                <a:lnTo>
                  <a:pt x="486" y="16"/>
                </a:lnTo>
                <a:lnTo>
                  <a:pt x="516" y="10"/>
                </a:lnTo>
                <a:lnTo>
                  <a:pt x="546" y="6"/>
                </a:lnTo>
                <a:lnTo>
                  <a:pt x="576" y="2"/>
                </a:lnTo>
                <a:lnTo>
                  <a:pt x="608" y="0"/>
                </a:lnTo>
                <a:lnTo>
                  <a:pt x="640" y="0"/>
                </a:lnTo>
                <a:lnTo>
                  <a:pt x="670" y="2"/>
                </a:lnTo>
                <a:lnTo>
                  <a:pt x="702" y="4"/>
                </a:lnTo>
                <a:lnTo>
                  <a:pt x="734" y="10"/>
                </a:lnTo>
                <a:lnTo>
                  <a:pt x="766" y="16"/>
                </a:lnTo>
                <a:lnTo>
                  <a:pt x="766" y="16"/>
                </a:lnTo>
                <a:lnTo>
                  <a:pt x="812" y="28"/>
                </a:lnTo>
                <a:lnTo>
                  <a:pt x="856" y="42"/>
                </a:lnTo>
                <a:lnTo>
                  <a:pt x="900" y="62"/>
                </a:lnTo>
                <a:lnTo>
                  <a:pt x="940" y="82"/>
                </a:lnTo>
                <a:lnTo>
                  <a:pt x="980" y="106"/>
                </a:lnTo>
                <a:lnTo>
                  <a:pt x="1016" y="132"/>
                </a:lnTo>
                <a:lnTo>
                  <a:pt x="1050" y="162"/>
                </a:lnTo>
                <a:lnTo>
                  <a:pt x="1082" y="192"/>
                </a:lnTo>
                <a:lnTo>
                  <a:pt x="1112" y="226"/>
                </a:lnTo>
                <a:lnTo>
                  <a:pt x="1140" y="262"/>
                </a:lnTo>
                <a:lnTo>
                  <a:pt x="1164" y="298"/>
                </a:lnTo>
                <a:lnTo>
                  <a:pt x="1188" y="338"/>
                </a:lnTo>
                <a:lnTo>
                  <a:pt x="1206" y="378"/>
                </a:lnTo>
                <a:lnTo>
                  <a:pt x="1224" y="420"/>
                </a:lnTo>
                <a:lnTo>
                  <a:pt x="1236" y="462"/>
                </a:lnTo>
                <a:lnTo>
                  <a:pt x="1248" y="506"/>
                </a:lnTo>
                <a:lnTo>
                  <a:pt x="1248" y="506"/>
                </a:lnTo>
                <a:lnTo>
                  <a:pt x="1248" y="506"/>
                </a:lnTo>
                <a:lnTo>
                  <a:pt x="1248" y="506"/>
                </a:lnTo>
                <a:lnTo>
                  <a:pt x="1206" y="528"/>
                </a:lnTo>
                <a:lnTo>
                  <a:pt x="1164" y="552"/>
                </a:lnTo>
                <a:lnTo>
                  <a:pt x="1124" y="578"/>
                </a:lnTo>
                <a:lnTo>
                  <a:pt x="1086" y="608"/>
                </a:lnTo>
                <a:lnTo>
                  <a:pt x="1050" y="638"/>
                </a:lnTo>
                <a:lnTo>
                  <a:pt x="1014" y="670"/>
                </a:lnTo>
                <a:lnTo>
                  <a:pt x="982" y="706"/>
                </a:lnTo>
                <a:lnTo>
                  <a:pt x="950" y="742"/>
                </a:lnTo>
                <a:lnTo>
                  <a:pt x="920" y="780"/>
                </a:lnTo>
                <a:lnTo>
                  <a:pt x="894" y="820"/>
                </a:lnTo>
                <a:lnTo>
                  <a:pt x="868" y="862"/>
                </a:lnTo>
                <a:lnTo>
                  <a:pt x="846" y="906"/>
                </a:lnTo>
                <a:lnTo>
                  <a:pt x="826" y="952"/>
                </a:lnTo>
                <a:lnTo>
                  <a:pt x="808" y="998"/>
                </a:lnTo>
                <a:lnTo>
                  <a:pt x="792" y="1046"/>
                </a:lnTo>
                <a:lnTo>
                  <a:pt x="780" y="1096"/>
                </a:lnTo>
                <a:lnTo>
                  <a:pt x="780" y="1096"/>
                </a:lnTo>
                <a:lnTo>
                  <a:pt x="770" y="1140"/>
                </a:lnTo>
                <a:lnTo>
                  <a:pt x="764" y="1184"/>
                </a:lnTo>
                <a:lnTo>
                  <a:pt x="760" y="1226"/>
                </a:lnTo>
                <a:lnTo>
                  <a:pt x="758" y="1270"/>
                </a:lnTo>
                <a:lnTo>
                  <a:pt x="760" y="1312"/>
                </a:lnTo>
                <a:lnTo>
                  <a:pt x="762" y="1354"/>
                </a:lnTo>
                <a:lnTo>
                  <a:pt x="766" y="1396"/>
                </a:lnTo>
                <a:lnTo>
                  <a:pt x="772" y="1438"/>
                </a:lnTo>
                <a:lnTo>
                  <a:pt x="782" y="1480"/>
                </a:lnTo>
                <a:lnTo>
                  <a:pt x="792" y="1520"/>
                </a:lnTo>
                <a:lnTo>
                  <a:pt x="804" y="1560"/>
                </a:lnTo>
                <a:lnTo>
                  <a:pt x="818" y="1598"/>
                </a:lnTo>
                <a:lnTo>
                  <a:pt x="834" y="1636"/>
                </a:lnTo>
                <a:lnTo>
                  <a:pt x="852" y="1674"/>
                </a:lnTo>
                <a:lnTo>
                  <a:pt x="872" y="1710"/>
                </a:lnTo>
                <a:lnTo>
                  <a:pt x="894" y="1746"/>
                </a:lnTo>
                <a:lnTo>
                  <a:pt x="916" y="1780"/>
                </a:lnTo>
                <a:lnTo>
                  <a:pt x="942" y="1814"/>
                </a:lnTo>
                <a:lnTo>
                  <a:pt x="968" y="1846"/>
                </a:lnTo>
                <a:lnTo>
                  <a:pt x="996" y="1876"/>
                </a:lnTo>
                <a:lnTo>
                  <a:pt x="1024" y="1906"/>
                </a:lnTo>
                <a:lnTo>
                  <a:pt x="1056" y="1934"/>
                </a:lnTo>
                <a:lnTo>
                  <a:pt x="1088" y="1960"/>
                </a:lnTo>
                <a:lnTo>
                  <a:pt x="1120" y="1986"/>
                </a:lnTo>
                <a:lnTo>
                  <a:pt x="1156" y="2008"/>
                </a:lnTo>
                <a:lnTo>
                  <a:pt x="1192" y="2030"/>
                </a:lnTo>
                <a:lnTo>
                  <a:pt x="1230" y="2050"/>
                </a:lnTo>
                <a:lnTo>
                  <a:pt x="1268" y="2070"/>
                </a:lnTo>
                <a:lnTo>
                  <a:pt x="1308" y="2086"/>
                </a:lnTo>
                <a:lnTo>
                  <a:pt x="1348" y="2100"/>
                </a:lnTo>
                <a:lnTo>
                  <a:pt x="1390" y="2114"/>
                </a:lnTo>
                <a:lnTo>
                  <a:pt x="1434" y="2124"/>
                </a:lnTo>
                <a:lnTo>
                  <a:pt x="1434" y="2124"/>
                </a:lnTo>
                <a:lnTo>
                  <a:pt x="1466" y="2130"/>
                </a:lnTo>
                <a:lnTo>
                  <a:pt x="1498" y="2136"/>
                </a:lnTo>
                <a:lnTo>
                  <a:pt x="1530" y="2140"/>
                </a:lnTo>
                <a:lnTo>
                  <a:pt x="1562" y="2142"/>
                </a:lnTo>
                <a:lnTo>
                  <a:pt x="1626" y="2144"/>
                </a:lnTo>
                <a:lnTo>
                  <a:pt x="1690" y="2142"/>
                </a:lnTo>
                <a:lnTo>
                  <a:pt x="1690" y="2142"/>
                </a:lnTo>
                <a:lnTo>
                  <a:pt x="1658" y="2156"/>
                </a:lnTo>
                <a:lnTo>
                  <a:pt x="1626" y="2170"/>
                </a:lnTo>
                <a:lnTo>
                  <a:pt x="1592" y="2182"/>
                </a:lnTo>
                <a:lnTo>
                  <a:pt x="1560" y="2192"/>
                </a:lnTo>
                <a:lnTo>
                  <a:pt x="1526" y="2200"/>
                </a:lnTo>
                <a:lnTo>
                  <a:pt x="1490" y="2208"/>
                </a:lnTo>
                <a:lnTo>
                  <a:pt x="1456" y="2214"/>
                </a:lnTo>
                <a:lnTo>
                  <a:pt x="1422" y="2220"/>
                </a:lnTo>
                <a:lnTo>
                  <a:pt x="1386" y="2224"/>
                </a:lnTo>
                <a:lnTo>
                  <a:pt x="1350" y="2226"/>
                </a:lnTo>
                <a:lnTo>
                  <a:pt x="1314" y="2226"/>
                </a:lnTo>
                <a:lnTo>
                  <a:pt x="1278" y="2226"/>
                </a:lnTo>
                <a:lnTo>
                  <a:pt x="1242" y="2222"/>
                </a:lnTo>
                <a:lnTo>
                  <a:pt x="1204" y="2218"/>
                </a:lnTo>
                <a:lnTo>
                  <a:pt x="1168" y="2212"/>
                </a:lnTo>
                <a:lnTo>
                  <a:pt x="1132" y="2206"/>
                </a:lnTo>
                <a:lnTo>
                  <a:pt x="1132" y="2206"/>
                </a:lnTo>
                <a:close/>
              </a:path>
            </a:pathLst>
          </a:custGeom>
          <a:solidFill>
            <a:schemeClr val="accent1">
              <a:lumMod val="75000"/>
            </a:schemeClr>
          </a:solidFill>
          <a:ln w="38100">
            <a:solidFill>
              <a:schemeClr val="accent6"/>
            </a:solid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a:p>
        </p:txBody>
      </p:sp>
      <p:sp>
        <p:nvSpPr>
          <p:cNvPr id="8" name="1 Título">
            <a:extLst>
              <a:ext uri="{FF2B5EF4-FFF2-40B4-BE49-F238E27FC236}">
                <a16:creationId xmlns:a16="http://schemas.microsoft.com/office/drawing/2014/main" id="{ED170EF4-23BE-3248-B894-E69F4518982E}"/>
              </a:ext>
            </a:extLst>
          </p:cNvPr>
          <p:cNvSpPr txBox="1">
            <a:spLocks/>
          </p:cNvSpPr>
          <p:nvPr/>
        </p:nvSpPr>
        <p:spPr>
          <a:xfrm>
            <a:off x="5648228" y="1420038"/>
            <a:ext cx="2242530" cy="89659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err="1">
                <a:solidFill>
                  <a:schemeClr val="bg1"/>
                </a:solidFill>
                <a:effectLst>
                  <a:innerShdw blurRad="63500" dist="50800" dir="13500000">
                    <a:prstClr val="black">
                      <a:alpha val="50000"/>
                    </a:prstClr>
                  </a:innerShdw>
                </a:effectLst>
                <a:ea typeface="+mj-ea"/>
                <a:cs typeface="+mj-cs"/>
              </a:rPr>
              <a:t>Changement</a:t>
            </a:r>
            <a:r>
              <a:rPr lang="en-US" b="1" dirty="0">
                <a:solidFill>
                  <a:schemeClr val="bg1"/>
                </a:solidFill>
                <a:effectLst>
                  <a:innerShdw blurRad="63500" dist="50800" dir="13500000">
                    <a:prstClr val="black">
                      <a:alpha val="50000"/>
                    </a:prstClr>
                  </a:innerShdw>
                </a:effectLst>
                <a:ea typeface="+mj-ea"/>
                <a:cs typeface="+mj-cs"/>
              </a:rPr>
              <a:t> </a:t>
            </a:r>
            <a:r>
              <a:rPr lang="en-US" b="1" dirty="0" err="1">
                <a:solidFill>
                  <a:schemeClr val="bg1"/>
                </a:solidFill>
                <a:effectLst>
                  <a:innerShdw blurRad="63500" dist="50800" dir="13500000">
                    <a:prstClr val="black">
                      <a:alpha val="50000"/>
                    </a:prstClr>
                  </a:innerShdw>
                </a:effectLst>
                <a:ea typeface="+mj-ea"/>
                <a:cs typeface="+mj-cs"/>
              </a:rPr>
              <a:t>environnement</a:t>
            </a:r>
            <a:endParaRPr lang="en-US" b="1" dirty="0">
              <a:solidFill>
                <a:schemeClr val="bg1"/>
              </a:solidFill>
              <a:effectLst>
                <a:innerShdw blurRad="63500" dist="50800" dir="13500000">
                  <a:prstClr val="black">
                    <a:alpha val="50000"/>
                  </a:prstClr>
                </a:innerShdw>
              </a:effectLst>
              <a:ea typeface="+mj-ea"/>
              <a:cs typeface="+mj-cs"/>
            </a:endParaRPr>
          </a:p>
        </p:txBody>
      </p:sp>
      <p:sp>
        <p:nvSpPr>
          <p:cNvPr id="9" name="1 Título">
            <a:extLst>
              <a:ext uri="{FF2B5EF4-FFF2-40B4-BE49-F238E27FC236}">
                <a16:creationId xmlns:a16="http://schemas.microsoft.com/office/drawing/2014/main" id="{2BC470F0-06AA-014D-96D7-71BBCFF50051}"/>
              </a:ext>
            </a:extLst>
          </p:cNvPr>
          <p:cNvSpPr txBox="1">
            <a:spLocks/>
          </p:cNvSpPr>
          <p:nvPr/>
        </p:nvSpPr>
        <p:spPr>
          <a:xfrm>
            <a:off x="5297310" y="5049210"/>
            <a:ext cx="1572513" cy="89659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defTabSz="1365244">
              <a:spcBef>
                <a:spcPct val="0"/>
              </a:spcBef>
              <a:defRPr/>
            </a:pPr>
            <a:endParaRPr lang="en-US" sz="2250" dirty="0">
              <a:solidFill>
                <a:schemeClr val="bg1"/>
              </a:solidFill>
              <a:effectLst>
                <a:innerShdw blurRad="63500" dist="50800" dir="13500000">
                  <a:prstClr val="black">
                    <a:alpha val="50000"/>
                  </a:prstClr>
                </a:innerShdw>
              </a:effectLst>
            </a:endParaRPr>
          </a:p>
        </p:txBody>
      </p:sp>
      <p:sp>
        <p:nvSpPr>
          <p:cNvPr id="11" name="1 Título">
            <a:extLst>
              <a:ext uri="{FF2B5EF4-FFF2-40B4-BE49-F238E27FC236}">
                <a16:creationId xmlns:a16="http://schemas.microsoft.com/office/drawing/2014/main" id="{77AACF08-5EDE-FC4B-8693-CCB8F1BC3C16}"/>
              </a:ext>
            </a:extLst>
          </p:cNvPr>
          <p:cNvSpPr txBox="1">
            <a:spLocks/>
          </p:cNvSpPr>
          <p:nvPr/>
        </p:nvSpPr>
        <p:spPr>
          <a:xfrm>
            <a:off x="3698354" y="1426696"/>
            <a:ext cx="1600522" cy="85118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b="1" dirty="0" err="1">
                <a:solidFill>
                  <a:schemeClr val="bg1"/>
                </a:solidFill>
                <a:effectLst>
                  <a:innerShdw blurRad="63500" dist="50800" dir="13500000">
                    <a:prstClr val="black">
                      <a:alpha val="50000"/>
                    </a:prstClr>
                  </a:innerShdw>
                </a:effectLst>
              </a:rPr>
              <a:t>Adaptation</a:t>
            </a:r>
            <a:r>
              <a:rPr lang="es-ES" b="1" dirty="0">
                <a:solidFill>
                  <a:schemeClr val="bg1"/>
                </a:solidFill>
                <a:effectLst>
                  <a:innerShdw blurRad="63500" dist="50800" dir="13500000">
                    <a:prstClr val="black">
                      <a:alpha val="50000"/>
                    </a:prstClr>
                  </a:innerShdw>
                </a:effectLst>
              </a:rPr>
              <a:t> des </a:t>
            </a:r>
            <a:r>
              <a:rPr lang="es-ES" b="1" dirty="0" err="1">
                <a:solidFill>
                  <a:schemeClr val="bg1"/>
                </a:solidFill>
                <a:effectLst>
                  <a:innerShdw blurRad="63500" dist="50800" dir="13500000">
                    <a:prstClr val="black">
                      <a:alpha val="50000"/>
                    </a:prstClr>
                  </a:innerShdw>
                </a:effectLst>
              </a:rPr>
              <a:t>pathogènes</a:t>
            </a:r>
            <a:endParaRPr lang="en-US" b="1" dirty="0">
              <a:solidFill>
                <a:schemeClr val="bg1"/>
              </a:solidFill>
              <a:effectLst>
                <a:innerShdw blurRad="63500" dist="50800" dir="13500000">
                  <a:prstClr val="black">
                    <a:alpha val="50000"/>
                  </a:prstClr>
                </a:innerShdw>
              </a:effectLst>
            </a:endParaRPr>
          </a:p>
        </p:txBody>
      </p:sp>
      <p:sp>
        <p:nvSpPr>
          <p:cNvPr id="24" name="ZoneTexte 23">
            <a:extLst>
              <a:ext uri="{FF2B5EF4-FFF2-40B4-BE49-F238E27FC236}">
                <a16:creationId xmlns:a16="http://schemas.microsoft.com/office/drawing/2014/main" id="{63A630BB-025A-C646-834E-51299BFA7A19}"/>
              </a:ext>
            </a:extLst>
          </p:cNvPr>
          <p:cNvSpPr txBox="1"/>
          <p:nvPr/>
        </p:nvSpPr>
        <p:spPr>
          <a:xfrm>
            <a:off x="437415" y="470808"/>
            <a:ext cx="2953053" cy="461665"/>
          </a:xfrm>
          <a:prstGeom prst="rect">
            <a:avLst/>
          </a:prstGeom>
          <a:noFill/>
        </p:spPr>
        <p:txBody>
          <a:bodyPr wrap="none" rtlCol="0">
            <a:spAutoFit/>
          </a:bodyPr>
          <a:lstStyle/>
          <a:p>
            <a:r>
              <a:rPr lang="fr-FR" sz="2400" dirty="0">
                <a:solidFill>
                  <a:schemeClr val="accent1">
                    <a:lumMod val="50000"/>
                  </a:schemeClr>
                </a:solidFill>
                <a:latin typeface="Roboto" panose="02000000000000000000" pitchFamily="2" charset="0"/>
                <a:ea typeface="Roboto" panose="02000000000000000000" pitchFamily="2" charset="0"/>
              </a:rPr>
              <a:t>Concept One </a:t>
            </a:r>
            <a:r>
              <a:rPr lang="fr-FR" sz="2400" dirty="0" err="1">
                <a:solidFill>
                  <a:schemeClr val="accent1">
                    <a:lumMod val="50000"/>
                  </a:schemeClr>
                </a:solidFill>
                <a:latin typeface="Roboto" panose="02000000000000000000" pitchFamily="2" charset="0"/>
                <a:ea typeface="Roboto" panose="02000000000000000000" pitchFamily="2" charset="0"/>
              </a:rPr>
              <a:t>health</a:t>
            </a:r>
            <a:r>
              <a:rPr lang="fr-FR" sz="2400" dirty="0">
                <a:solidFill>
                  <a:schemeClr val="accent1">
                    <a:lumMod val="50000"/>
                  </a:schemeClr>
                </a:solidFill>
                <a:latin typeface="Roboto" panose="02000000000000000000" pitchFamily="2" charset="0"/>
                <a:ea typeface="Roboto" panose="02000000000000000000" pitchFamily="2" charset="0"/>
              </a:rPr>
              <a:t> </a:t>
            </a:r>
          </a:p>
        </p:txBody>
      </p:sp>
      <p:sp>
        <p:nvSpPr>
          <p:cNvPr id="2" name="Bouée 1">
            <a:extLst>
              <a:ext uri="{FF2B5EF4-FFF2-40B4-BE49-F238E27FC236}">
                <a16:creationId xmlns:a16="http://schemas.microsoft.com/office/drawing/2014/main" id="{F7B31E12-8299-D940-A38D-51C3F478796A}"/>
              </a:ext>
            </a:extLst>
          </p:cNvPr>
          <p:cNvSpPr/>
          <p:nvPr/>
        </p:nvSpPr>
        <p:spPr>
          <a:xfrm>
            <a:off x="2631755" y="470808"/>
            <a:ext cx="6464035" cy="6196692"/>
          </a:xfrm>
          <a:prstGeom prst="donut">
            <a:avLst>
              <a:gd name="adj" fmla="val 38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ZoneTexte 2">
            <a:extLst>
              <a:ext uri="{FF2B5EF4-FFF2-40B4-BE49-F238E27FC236}">
                <a16:creationId xmlns:a16="http://schemas.microsoft.com/office/drawing/2014/main" id="{E2CE5CBE-91AF-9147-B377-12491015F2B1}"/>
              </a:ext>
            </a:extLst>
          </p:cNvPr>
          <p:cNvSpPr txBox="1"/>
          <p:nvPr/>
        </p:nvSpPr>
        <p:spPr>
          <a:xfrm rot="2185866">
            <a:off x="6819899" y="1142999"/>
            <a:ext cx="2247901" cy="369332"/>
          </a:xfrm>
          <a:prstGeom prst="rect">
            <a:avLst/>
          </a:prstGeom>
          <a:noFill/>
        </p:spPr>
        <p:txBody>
          <a:bodyPr wrap="square" rtlCol="0">
            <a:spAutoFit/>
          </a:bodyPr>
          <a:lstStyle/>
          <a:p>
            <a:pPr algn="ctr"/>
            <a:r>
              <a:rPr lang="fr-FR" b="1" dirty="0">
                <a:solidFill>
                  <a:schemeClr val="accent6">
                    <a:lumMod val="50000"/>
                  </a:schemeClr>
                </a:solidFill>
              </a:rPr>
              <a:t>Ecologie</a:t>
            </a:r>
          </a:p>
        </p:txBody>
      </p:sp>
      <p:sp>
        <p:nvSpPr>
          <p:cNvPr id="13" name="ZoneTexte 12">
            <a:extLst>
              <a:ext uri="{FF2B5EF4-FFF2-40B4-BE49-F238E27FC236}">
                <a16:creationId xmlns:a16="http://schemas.microsoft.com/office/drawing/2014/main" id="{5DE3192B-5936-1144-BB31-D48F4A7A3F67}"/>
              </a:ext>
            </a:extLst>
          </p:cNvPr>
          <p:cNvSpPr txBox="1"/>
          <p:nvPr/>
        </p:nvSpPr>
        <p:spPr>
          <a:xfrm rot="17785937">
            <a:off x="2362200" y="2072834"/>
            <a:ext cx="1504323" cy="369332"/>
          </a:xfrm>
          <a:prstGeom prst="rect">
            <a:avLst/>
          </a:prstGeom>
          <a:noFill/>
        </p:spPr>
        <p:txBody>
          <a:bodyPr wrap="none" rtlCol="0">
            <a:spAutoFit/>
          </a:bodyPr>
          <a:lstStyle/>
          <a:p>
            <a:r>
              <a:rPr lang="fr-FR" b="1" dirty="0">
                <a:solidFill>
                  <a:srgbClr val="2F528F"/>
                </a:solidFill>
              </a:rPr>
              <a:t>Microbiologie</a:t>
            </a:r>
          </a:p>
        </p:txBody>
      </p:sp>
      <p:sp>
        <p:nvSpPr>
          <p:cNvPr id="14" name="ZoneTexte 13">
            <a:extLst>
              <a:ext uri="{FF2B5EF4-FFF2-40B4-BE49-F238E27FC236}">
                <a16:creationId xmlns:a16="http://schemas.microsoft.com/office/drawing/2014/main" id="{34D71A8A-7E61-2D41-B586-029AAE50EA73}"/>
              </a:ext>
            </a:extLst>
          </p:cNvPr>
          <p:cNvSpPr txBox="1"/>
          <p:nvPr/>
        </p:nvSpPr>
        <p:spPr>
          <a:xfrm rot="15472934">
            <a:off x="2095500" y="3939734"/>
            <a:ext cx="1451038" cy="369332"/>
          </a:xfrm>
          <a:prstGeom prst="rect">
            <a:avLst/>
          </a:prstGeom>
          <a:noFill/>
        </p:spPr>
        <p:txBody>
          <a:bodyPr wrap="none" rtlCol="0">
            <a:spAutoFit/>
          </a:bodyPr>
          <a:lstStyle/>
          <a:p>
            <a:r>
              <a:rPr lang="fr-FR" b="1" dirty="0">
                <a:solidFill>
                  <a:srgbClr val="2F528F"/>
                </a:solidFill>
              </a:rPr>
              <a:t>Immunologie</a:t>
            </a:r>
          </a:p>
        </p:txBody>
      </p:sp>
      <p:sp>
        <p:nvSpPr>
          <p:cNvPr id="15" name="ZoneTexte 14">
            <a:extLst>
              <a:ext uri="{FF2B5EF4-FFF2-40B4-BE49-F238E27FC236}">
                <a16:creationId xmlns:a16="http://schemas.microsoft.com/office/drawing/2014/main" id="{7C6AD409-1027-A946-AA68-3A3D3AF5DED4}"/>
              </a:ext>
            </a:extLst>
          </p:cNvPr>
          <p:cNvSpPr txBox="1"/>
          <p:nvPr/>
        </p:nvSpPr>
        <p:spPr>
          <a:xfrm rot="3530579">
            <a:off x="7981950" y="2000250"/>
            <a:ext cx="1288879" cy="369332"/>
          </a:xfrm>
          <a:prstGeom prst="rect">
            <a:avLst/>
          </a:prstGeom>
          <a:noFill/>
        </p:spPr>
        <p:txBody>
          <a:bodyPr wrap="none" rtlCol="0">
            <a:spAutoFit/>
          </a:bodyPr>
          <a:lstStyle/>
          <a:p>
            <a:r>
              <a:rPr lang="fr-FR" b="1" dirty="0">
                <a:solidFill>
                  <a:schemeClr val="accent6">
                    <a:lumMod val="50000"/>
                  </a:schemeClr>
                </a:solidFill>
              </a:rPr>
              <a:t>Géographie</a:t>
            </a:r>
          </a:p>
        </p:txBody>
      </p:sp>
      <p:sp>
        <p:nvSpPr>
          <p:cNvPr id="16" name="ZoneTexte 15">
            <a:extLst>
              <a:ext uri="{FF2B5EF4-FFF2-40B4-BE49-F238E27FC236}">
                <a16:creationId xmlns:a16="http://schemas.microsoft.com/office/drawing/2014/main" id="{6F10800A-1DAB-614E-A518-27358A404D71}"/>
              </a:ext>
            </a:extLst>
          </p:cNvPr>
          <p:cNvSpPr txBox="1"/>
          <p:nvPr/>
        </p:nvSpPr>
        <p:spPr>
          <a:xfrm rot="19365232">
            <a:off x="3455458" y="987549"/>
            <a:ext cx="1172836" cy="369201"/>
          </a:xfrm>
          <a:prstGeom prst="rect">
            <a:avLst/>
          </a:prstGeom>
          <a:noFill/>
        </p:spPr>
        <p:txBody>
          <a:bodyPr wrap="square" rtlCol="0">
            <a:spAutoFit/>
          </a:bodyPr>
          <a:lstStyle/>
          <a:p>
            <a:r>
              <a:rPr lang="fr-FR" b="1" dirty="0">
                <a:solidFill>
                  <a:srgbClr val="2F528F"/>
                </a:solidFill>
              </a:rPr>
              <a:t>Médecine</a:t>
            </a:r>
          </a:p>
        </p:txBody>
      </p:sp>
      <p:sp>
        <p:nvSpPr>
          <p:cNvPr id="17" name="ZoneTexte 16">
            <a:extLst>
              <a:ext uri="{FF2B5EF4-FFF2-40B4-BE49-F238E27FC236}">
                <a16:creationId xmlns:a16="http://schemas.microsoft.com/office/drawing/2014/main" id="{4B0AFB55-8310-6F47-BFD1-F1D04DDE9169}"/>
              </a:ext>
            </a:extLst>
          </p:cNvPr>
          <p:cNvSpPr txBox="1"/>
          <p:nvPr/>
        </p:nvSpPr>
        <p:spPr>
          <a:xfrm rot="20369150">
            <a:off x="4286250" y="510734"/>
            <a:ext cx="1223925" cy="369332"/>
          </a:xfrm>
          <a:prstGeom prst="rect">
            <a:avLst/>
          </a:prstGeom>
          <a:noFill/>
        </p:spPr>
        <p:txBody>
          <a:bodyPr wrap="none" rtlCol="0">
            <a:spAutoFit/>
          </a:bodyPr>
          <a:lstStyle/>
          <a:p>
            <a:r>
              <a:rPr lang="fr-FR" b="1" dirty="0">
                <a:solidFill>
                  <a:srgbClr val="2F528F"/>
                </a:solidFill>
              </a:rPr>
              <a:t>vétérinaire</a:t>
            </a:r>
          </a:p>
        </p:txBody>
      </p:sp>
      <p:sp>
        <p:nvSpPr>
          <p:cNvPr id="21" name="Flèche droite rayée 20">
            <a:extLst>
              <a:ext uri="{FF2B5EF4-FFF2-40B4-BE49-F238E27FC236}">
                <a16:creationId xmlns:a16="http://schemas.microsoft.com/office/drawing/2014/main" id="{10F91A8E-B806-1D4E-8582-18838CAA5FE2}"/>
              </a:ext>
            </a:extLst>
          </p:cNvPr>
          <p:cNvSpPr/>
          <p:nvPr/>
        </p:nvSpPr>
        <p:spPr>
          <a:xfrm rot="2666370">
            <a:off x="5407752" y="4154245"/>
            <a:ext cx="2815516" cy="406972"/>
          </a:xfrm>
          <a:prstGeom prst="stripedRightArrow">
            <a:avLst>
              <a:gd name="adj1" fmla="val 100000"/>
              <a:gd name="adj2" fmla="val 58031"/>
            </a:avLst>
          </a:prstGeom>
          <a:solidFill>
            <a:schemeClr val="accent2">
              <a:lumMod val="60000"/>
              <a:lumOff val="40000"/>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Flèche droite rayée 21">
            <a:extLst>
              <a:ext uri="{FF2B5EF4-FFF2-40B4-BE49-F238E27FC236}">
                <a16:creationId xmlns:a16="http://schemas.microsoft.com/office/drawing/2014/main" id="{B7EE12CC-F71A-094B-B9C7-678D05559C90}"/>
              </a:ext>
            </a:extLst>
          </p:cNvPr>
          <p:cNvSpPr/>
          <p:nvPr/>
        </p:nvSpPr>
        <p:spPr>
          <a:xfrm rot="2666370">
            <a:off x="5291000" y="4038028"/>
            <a:ext cx="2815516" cy="406972"/>
          </a:xfrm>
          <a:prstGeom prst="stripedRightArrow">
            <a:avLst>
              <a:gd name="adj1" fmla="val 100000"/>
              <a:gd name="adj2" fmla="val 58031"/>
            </a:avLst>
          </a:prstGeom>
          <a:solidFill>
            <a:schemeClr val="accent2">
              <a:lumMod val="60000"/>
              <a:lumOff val="40000"/>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Flèche droite rayée 22">
            <a:extLst>
              <a:ext uri="{FF2B5EF4-FFF2-40B4-BE49-F238E27FC236}">
                <a16:creationId xmlns:a16="http://schemas.microsoft.com/office/drawing/2014/main" id="{4ED3890F-61B4-9649-A259-619B662D74DE}"/>
              </a:ext>
            </a:extLst>
          </p:cNvPr>
          <p:cNvSpPr/>
          <p:nvPr/>
        </p:nvSpPr>
        <p:spPr>
          <a:xfrm rot="2666370">
            <a:off x="3105059" y="3057139"/>
            <a:ext cx="5203274" cy="406972"/>
          </a:xfrm>
          <a:prstGeom prst="stripedRightArrow">
            <a:avLst>
              <a:gd name="adj1" fmla="val 100000"/>
              <a:gd name="adj2" fmla="val 58031"/>
            </a:avLst>
          </a:prstGeom>
          <a:solidFill>
            <a:schemeClr val="accent1">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reeform 6">
            <a:extLst>
              <a:ext uri="{FF2B5EF4-FFF2-40B4-BE49-F238E27FC236}">
                <a16:creationId xmlns:a16="http://schemas.microsoft.com/office/drawing/2014/main" id="{D24D8034-B248-6A41-83CF-C854213A3933}"/>
              </a:ext>
            </a:extLst>
          </p:cNvPr>
          <p:cNvSpPr>
            <a:spLocks/>
          </p:cNvSpPr>
          <p:nvPr/>
        </p:nvSpPr>
        <p:spPr bwMode="auto">
          <a:xfrm>
            <a:off x="5517503" y="2374505"/>
            <a:ext cx="3065233" cy="2345097"/>
          </a:xfrm>
          <a:custGeom>
            <a:avLst/>
            <a:gdLst>
              <a:gd name="T0" fmla="*/ 1782 w 2310"/>
              <a:gd name="T1" fmla="*/ 1766 h 1776"/>
              <a:gd name="T2" fmla="*/ 1600 w 2310"/>
              <a:gd name="T3" fmla="*/ 1770 h 1776"/>
              <a:gd name="T4" fmla="*/ 1428 w 2310"/>
              <a:gd name="T5" fmla="*/ 1722 h 1776"/>
              <a:gd name="T6" fmla="*/ 1276 w 2310"/>
              <a:gd name="T7" fmla="*/ 1628 h 1776"/>
              <a:gd name="T8" fmla="*/ 1210 w 2310"/>
              <a:gd name="T9" fmla="*/ 1566 h 1776"/>
              <a:gd name="T10" fmla="*/ 1280 w 2310"/>
              <a:gd name="T11" fmla="*/ 1442 h 1776"/>
              <a:gd name="T12" fmla="*/ 1338 w 2310"/>
              <a:gd name="T13" fmla="*/ 1260 h 1776"/>
              <a:gd name="T14" fmla="*/ 1356 w 2310"/>
              <a:gd name="T15" fmla="*/ 1066 h 1776"/>
              <a:gd name="T16" fmla="*/ 1328 w 2310"/>
              <a:gd name="T17" fmla="*/ 868 h 1776"/>
              <a:gd name="T18" fmla="*/ 1282 w 2310"/>
              <a:gd name="T19" fmla="*/ 738 h 1776"/>
              <a:gd name="T20" fmla="*/ 1198 w 2310"/>
              <a:gd name="T21" fmla="*/ 588 h 1776"/>
              <a:gd name="T22" fmla="*/ 1088 w 2310"/>
              <a:gd name="T23" fmla="*/ 462 h 1776"/>
              <a:gd name="T24" fmla="*/ 958 w 2310"/>
              <a:gd name="T25" fmla="*/ 360 h 1776"/>
              <a:gd name="T26" fmla="*/ 812 w 2310"/>
              <a:gd name="T27" fmla="*/ 284 h 1776"/>
              <a:gd name="T28" fmla="*/ 652 w 2310"/>
              <a:gd name="T29" fmla="*/ 238 h 1776"/>
              <a:gd name="T30" fmla="*/ 484 w 2310"/>
              <a:gd name="T31" fmla="*/ 224 h 1776"/>
              <a:gd name="T32" fmla="*/ 314 w 2310"/>
              <a:gd name="T33" fmla="*/ 244 h 1776"/>
              <a:gd name="T34" fmla="*/ 198 w 2310"/>
              <a:gd name="T35" fmla="*/ 278 h 1776"/>
              <a:gd name="T36" fmla="*/ 52 w 2310"/>
              <a:gd name="T37" fmla="*/ 346 h 1776"/>
              <a:gd name="T38" fmla="*/ 40 w 2310"/>
              <a:gd name="T39" fmla="*/ 324 h 1776"/>
              <a:gd name="T40" fmla="*/ 136 w 2310"/>
              <a:gd name="T41" fmla="*/ 222 h 1776"/>
              <a:gd name="T42" fmla="*/ 250 w 2310"/>
              <a:gd name="T43" fmla="*/ 136 h 1776"/>
              <a:gd name="T44" fmla="*/ 378 w 2310"/>
              <a:gd name="T45" fmla="*/ 68 h 1776"/>
              <a:gd name="T46" fmla="*/ 488 w 2310"/>
              <a:gd name="T47" fmla="*/ 30 h 1776"/>
              <a:gd name="T48" fmla="*/ 652 w 2310"/>
              <a:gd name="T49" fmla="*/ 2 h 1776"/>
              <a:gd name="T50" fmla="*/ 814 w 2310"/>
              <a:gd name="T51" fmla="*/ 6 h 1776"/>
              <a:gd name="T52" fmla="*/ 968 w 2310"/>
              <a:gd name="T53" fmla="*/ 40 h 1776"/>
              <a:gd name="T54" fmla="*/ 1114 w 2310"/>
              <a:gd name="T55" fmla="*/ 100 h 1776"/>
              <a:gd name="T56" fmla="*/ 1248 w 2310"/>
              <a:gd name="T57" fmla="*/ 186 h 1776"/>
              <a:gd name="T58" fmla="*/ 1362 w 2310"/>
              <a:gd name="T59" fmla="*/ 296 h 1776"/>
              <a:gd name="T60" fmla="*/ 1458 w 2310"/>
              <a:gd name="T61" fmla="*/ 426 h 1776"/>
              <a:gd name="T62" fmla="*/ 1512 w 2310"/>
              <a:gd name="T63" fmla="*/ 538 h 1776"/>
              <a:gd name="T64" fmla="*/ 1634 w 2310"/>
              <a:gd name="T65" fmla="*/ 516 h 1776"/>
              <a:gd name="T66" fmla="*/ 1754 w 2310"/>
              <a:gd name="T67" fmla="*/ 520 h 1776"/>
              <a:gd name="T68" fmla="*/ 1870 w 2310"/>
              <a:gd name="T69" fmla="*/ 544 h 1776"/>
              <a:gd name="T70" fmla="*/ 1978 w 2310"/>
              <a:gd name="T71" fmla="*/ 590 h 1776"/>
              <a:gd name="T72" fmla="*/ 2076 w 2310"/>
              <a:gd name="T73" fmla="*/ 654 h 1776"/>
              <a:gd name="T74" fmla="*/ 2160 w 2310"/>
              <a:gd name="T75" fmla="*/ 738 h 1776"/>
              <a:gd name="T76" fmla="*/ 2230 w 2310"/>
              <a:gd name="T77" fmla="*/ 836 h 1776"/>
              <a:gd name="T78" fmla="*/ 2280 w 2310"/>
              <a:gd name="T79" fmla="*/ 950 h 1776"/>
              <a:gd name="T80" fmla="*/ 2302 w 2310"/>
              <a:gd name="T81" fmla="*/ 1044 h 1776"/>
              <a:gd name="T82" fmla="*/ 2310 w 2310"/>
              <a:gd name="T83" fmla="*/ 1168 h 1776"/>
              <a:gd name="T84" fmla="*/ 2294 w 2310"/>
              <a:gd name="T85" fmla="*/ 1290 h 1776"/>
              <a:gd name="T86" fmla="*/ 2254 w 2310"/>
              <a:gd name="T87" fmla="*/ 1404 h 1776"/>
              <a:gd name="T88" fmla="*/ 2194 w 2310"/>
              <a:gd name="T89" fmla="*/ 1508 h 1776"/>
              <a:gd name="T90" fmla="*/ 2116 w 2310"/>
              <a:gd name="T91" fmla="*/ 1600 h 1776"/>
              <a:gd name="T92" fmla="*/ 2018 w 2310"/>
              <a:gd name="T93" fmla="*/ 1676 h 1776"/>
              <a:gd name="T94" fmla="*/ 1906 w 2310"/>
              <a:gd name="T95" fmla="*/ 1734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0" h="1776">
                <a:moveTo>
                  <a:pt x="1874" y="1744"/>
                </a:moveTo>
                <a:lnTo>
                  <a:pt x="1874" y="1744"/>
                </a:lnTo>
                <a:lnTo>
                  <a:pt x="1828" y="1758"/>
                </a:lnTo>
                <a:lnTo>
                  <a:pt x="1782" y="1766"/>
                </a:lnTo>
                <a:lnTo>
                  <a:pt x="1736" y="1772"/>
                </a:lnTo>
                <a:lnTo>
                  <a:pt x="1690" y="1776"/>
                </a:lnTo>
                <a:lnTo>
                  <a:pt x="1644" y="1774"/>
                </a:lnTo>
                <a:lnTo>
                  <a:pt x="1600" y="1770"/>
                </a:lnTo>
                <a:lnTo>
                  <a:pt x="1556" y="1762"/>
                </a:lnTo>
                <a:lnTo>
                  <a:pt x="1512" y="1752"/>
                </a:lnTo>
                <a:lnTo>
                  <a:pt x="1468" y="1738"/>
                </a:lnTo>
                <a:lnTo>
                  <a:pt x="1428" y="1722"/>
                </a:lnTo>
                <a:lnTo>
                  <a:pt x="1388" y="1702"/>
                </a:lnTo>
                <a:lnTo>
                  <a:pt x="1348" y="1680"/>
                </a:lnTo>
                <a:lnTo>
                  <a:pt x="1312" y="1656"/>
                </a:lnTo>
                <a:lnTo>
                  <a:pt x="1276" y="1628"/>
                </a:lnTo>
                <a:lnTo>
                  <a:pt x="1242" y="1598"/>
                </a:lnTo>
                <a:lnTo>
                  <a:pt x="1210" y="1566"/>
                </a:lnTo>
                <a:lnTo>
                  <a:pt x="1210" y="1566"/>
                </a:lnTo>
                <a:lnTo>
                  <a:pt x="1210" y="1566"/>
                </a:lnTo>
                <a:lnTo>
                  <a:pt x="1210" y="1566"/>
                </a:lnTo>
                <a:lnTo>
                  <a:pt x="1236" y="1526"/>
                </a:lnTo>
                <a:lnTo>
                  <a:pt x="1258" y="1484"/>
                </a:lnTo>
                <a:lnTo>
                  <a:pt x="1280" y="1442"/>
                </a:lnTo>
                <a:lnTo>
                  <a:pt x="1298" y="1396"/>
                </a:lnTo>
                <a:lnTo>
                  <a:pt x="1314" y="1352"/>
                </a:lnTo>
                <a:lnTo>
                  <a:pt x="1328" y="1306"/>
                </a:lnTo>
                <a:lnTo>
                  <a:pt x="1338" y="1260"/>
                </a:lnTo>
                <a:lnTo>
                  <a:pt x="1348" y="1212"/>
                </a:lnTo>
                <a:lnTo>
                  <a:pt x="1354" y="1164"/>
                </a:lnTo>
                <a:lnTo>
                  <a:pt x="1356" y="1116"/>
                </a:lnTo>
                <a:lnTo>
                  <a:pt x="1356" y="1066"/>
                </a:lnTo>
                <a:lnTo>
                  <a:pt x="1354" y="1016"/>
                </a:lnTo>
                <a:lnTo>
                  <a:pt x="1348" y="968"/>
                </a:lnTo>
                <a:lnTo>
                  <a:pt x="1340" y="918"/>
                </a:lnTo>
                <a:lnTo>
                  <a:pt x="1328" y="868"/>
                </a:lnTo>
                <a:lnTo>
                  <a:pt x="1314" y="820"/>
                </a:lnTo>
                <a:lnTo>
                  <a:pt x="1314" y="820"/>
                </a:lnTo>
                <a:lnTo>
                  <a:pt x="1300" y="778"/>
                </a:lnTo>
                <a:lnTo>
                  <a:pt x="1282" y="738"/>
                </a:lnTo>
                <a:lnTo>
                  <a:pt x="1264" y="698"/>
                </a:lnTo>
                <a:lnTo>
                  <a:pt x="1244" y="660"/>
                </a:lnTo>
                <a:lnTo>
                  <a:pt x="1222" y="624"/>
                </a:lnTo>
                <a:lnTo>
                  <a:pt x="1198" y="588"/>
                </a:lnTo>
                <a:lnTo>
                  <a:pt x="1174" y="554"/>
                </a:lnTo>
                <a:lnTo>
                  <a:pt x="1146" y="522"/>
                </a:lnTo>
                <a:lnTo>
                  <a:pt x="1118" y="490"/>
                </a:lnTo>
                <a:lnTo>
                  <a:pt x="1088" y="462"/>
                </a:lnTo>
                <a:lnTo>
                  <a:pt x="1058" y="434"/>
                </a:lnTo>
                <a:lnTo>
                  <a:pt x="1026" y="408"/>
                </a:lnTo>
                <a:lnTo>
                  <a:pt x="992" y="382"/>
                </a:lnTo>
                <a:lnTo>
                  <a:pt x="958" y="360"/>
                </a:lnTo>
                <a:lnTo>
                  <a:pt x="922" y="338"/>
                </a:lnTo>
                <a:lnTo>
                  <a:pt x="886" y="318"/>
                </a:lnTo>
                <a:lnTo>
                  <a:pt x="850" y="300"/>
                </a:lnTo>
                <a:lnTo>
                  <a:pt x="812" y="284"/>
                </a:lnTo>
                <a:lnTo>
                  <a:pt x="772" y="270"/>
                </a:lnTo>
                <a:lnTo>
                  <a:pt x="732" y="258"/>
                </a:lnTo>
                <a:lnTo>
                  <a:pt x="692" y="248"/>
                </a:lnTo>
                <a:lnTo>
                  <a:pt x="652" y="238"/>
                </a:lnTo>
                <a:lnTo>
                  <a:pt x="610" y="232"/>
                </a:lnTo>
                <a:lnTo>
                  <a:pt x="570" y="228"/>
                </a:lnTo>
                <a:lnTo>
                  <a:pt x="528" y="224"/>
                </a:lnTo>
                <a:lnTo>
                  <a:pt x="484" y="224"/>
                </a:lnTo>
                <a:lnTo>
                  <a:pt x="442" y="226"/>
                </a:lnTo>
                <a:lnTo>
                  <a:pt x="400" y="230"/>
                </a:lnTo>
                <a:lnTo>
                  <a:pt x="358" y="236"/>
                </a:lnTo>
                <a:lnTo>
                  <a:pt x="314" y="244"/>
                </a:lnTo>
                <a:lnTo>
                  <a:pt x="272" y="254"/>
                </a:lnTo>
                <a:lnTo>
                  <a:pt x="230" y="266"/>
                </a:lnTo>
                <a:lnTo>
                  <a:pt x="230" y="266"/>
                </a:lnTo>
                <a:lnTo>
                  <a:pt x="198" y="278"/>
                </a:lnTo>
                <a:lnTo>
                  <a:pt x="168" y="290"/>
                </a:lnTo>
                <a:lnTo>
                  <a:pt x="138" y="302"/>
                </a:lnTo>
                <a:lnTo>
                  <a:pt x="108" y="316"/>
                </a:lnTo>
                <a:lnTo>
                  <a:pt x="52" y="346"/>
                </a:lnTo>
                <a:lnTo>
                  <a:pt x="0" y="382"/>
                </a:lnTo>
                <a:lnTo>
                  <a:pt x="0" y="382"/>
                </a:lnTo>
                <a:lnTo>
                  <a:pt x="20" y="352"/>
                </a:lnTo>
                <a:lnTo>
                  <a:pt x="40" y="324"/>
                </a:lnTo>
                <a:lnTo>
                  <a:pt x="64" y="298"/>
                </a:lnTo>
                <a:lnTo>
                  <a:pt x="86" y="272"/>
                </a:lnTo>
                <a:lnTo>
                  <a:pt x="112" y="246"/>
                </a:lnTo>
                <a:lnTo>
                  <a:pt x="136" y="222"/>
                </a:lnTo>
                <a:lnTo>
                  <a:pt x="164" y="200"/>
                </a:lnTo>
                <a:lnTo>
                  <a:pt x="192" y="178"/>
                </a:lnTo>
                <a:lnTo>
                  <a:pt x="220" y="156"/>
                </a:lnTo>
                <a:lnTo>
                  <a:pt x="250" y="136"/>
                </a:lnTo>
                <a:lnTo>
                  <a:pt x="280" y="118"/>
                </a:lnTo>
                <a:lnTo>
                  <a:pt x="312" y="100"/>
                </a:lnTo>
                <a:lnTo>
                  <a:pt x="344" y="84"/>
                </a:lnTo>
                <a:lnTo>
                  <a:pt x="378" y="68"/>
                </a:lnTo>
                <a:lnTo>
                  <a:pt x="412" y="56"/>
                </a:lnTo>
                <a:lnTo>
                  <a:pt x="448" y="42"/>
                </a:lnTo>
                <a:lnTo>
                  <a:pt x="448" y="42"/>
                </a:lnTo>
                <a:lnTo>
                  <a:pt x="488" y="30"/>
                </a:lnTo>
                <a:lnTo>
                  <a:pt x="530" y="20"/>
                </a:lnTo>
                <a:lnTo>
                  <a:pt x="570" y="12"/>
                </a:lnTo>
                <a:lnTo>
                  <a:pt x="612" y="6"/>
                </a:lnTo>
                <a:lnTo>
                  <a:pt x="652" y="2"/>
                </a:lnTo>
                <a:lnTo>
                  <a:pt x="692" y="0"/>
                </a:lnTo>
                <a:lnTo>
                  <a:pt x="734" y="0"/>
                </a:lnTo>
                <a:lnTo>
                  <a:pt x="774" y="2"/>
                </a:lnTo>
                <a:lnTo>
                  <a:pt x="814" y="6"/>
                </a:lnTo>
                <a:lnTo>
                  <a:pt x="852" y="12"/>
                </a:lnTo>
                <a:lnTo>
                  <a:pt x="892" y="20"/>
                </a:lnTo>
                <a:lnTo>
                  <a:pt x="930" y="28"/>
                </a:lnTo>
                <a:lnTo>
                  <a:pt x="968" y="40"/>
                </a:lnTo>
                <a:lnTo>
                  <a:pt x="1006" y="52"/>
                </a:lnTo>
                <a:lnTo>
                  <a:pt x="1044" y="66"/>
                </a:lnTo>
                <a:lnTo>
                  <a:pt x="1080" y="82"/>
                </a:lnTo>
                <a:lnTo>
                  <a:pt x="1114" y="100"/>
                </a:lnTo>
                <a:lnTo>
                  <a:pt x="1150" y="118"/>
                </a:lnTo>
                <a:lnTo>
                  <a:pt x="1182" y="140"/>
                </a:lnTo>
                <a:lnTo>
                  <a:pt x="1216" y="162"/>
                </a:lnTo>
                <a:lnTo>
                  <a:pt x="1248" y="186"/>
                </a:lnTo>
                <a:lnTo>
                  <a:pt x="1278" y="210"/>
                </a:lnTo>
                <a:lnTo>
                  <a:pt x="1308" y="238"/>
                </a:lnTo>
                <a:lnTo>
                  <a:pt x="1336" y="266"/>
                </a:lnTo>
                <a:lnTo>
                  <a:pt x="1362" y="296"/>
                </a:lnTo>
                <a:lnTo>
                  <a:pt x="1388" y="326"/>
                </a:lnTo>
                <a:lnTo>
                  <a:pt x="1412" y="358"/>
                </a:lnTo>
                <a:lnTo>
                  <a:pt x="1436" y="392"/>
                </a:lnTo>
                <a:lnTo>
                  <a:pt x="1458" y="426"/>
                </a:lnTo>
                <a:lnTo>
                  <a:pt x="1476" y="462"/>
                </a:lnTo>
                <a:lnTo>
                  <a:pt x="1496" y="500"/>
                </a:lnTo>
                <a:lnTo>
                  <a:pt x="1512" y="538"/>
                </a:lnTo>
                <a:lnTo>
                  <a:pt x="1512" y="538"/>
                </a:lnTo>
                <a:lnTo>
                  <a:pt x="1542" y="530"/>
                </a:lnTo>
                <a:lnTo>
                  <a:pt x="1572" y="524"/>
                </a:lnTo>
                <a:lnTo>
                  <a:pt x="1604" y="520"/>
                </a:lnTo>
                <a:lnTo>
                  <a:pt x="1634" y="516"/>
                </a:lnTo>
                <a:lnTo>
                  <a:pt x="1664" y="514"/>
                </a:lnTo>
                <a:lnTo>
                  <a:pt x="1694" y="514"/>
                </a:lnTo>
                <a:lnTo>
                  <a:pt x="1724" y="516"/>
                </a:lnTo>
                <a:lnTo>
                  <a:pt x="1754" y="520"/>
                </a:lnTo>
                <a:lnTo>
                  <a:pt x="1782" y="524"/>
                </a:lnTo>
                <a:lnTo>
                  <a:pt x="1812" y="528"/>
                </a:lnTo>
                <a:lnTo>
                  <a:pt x="1840" y="536"/>
                </a:lnTo>
                <a:lnTo>
                  <a:pt x="1870" y="544"/>
                </a:lnTo>
                <a:lnTo>
                  <a:pt x="1898" y="554"/>
                </a:lnTo>
                <a:lnTo>
                  <a:pt x="1924" y="564"/>
                </a:lnTo>
                <a:lnTo>
                  <a:pt x="1952" y="576"/>
                </a:lnTo>
                <a:lnTo>
                  <a:pt x="1978" y="590"/>
                </a:lnTo>
                <a:lnTo>
                  <a:pt x="2004" y="604"/>
                </a:lnTo>
                <a:lnTo>
                  <a:pt x="2028" y="620"/>
                </a:lnTo>
                <a:lnTo>
                  <a:pt x="2052" y="636"/>
                </a:lnTo>
                <a:lnTo>
                  <a:pt x="2076" y="654"/>
                </a:lnTo>
                <a:lnTo>
                  <a:pt x="2098" y="674"/>
                </a:lnTo>
                <a:lnTo>
                  <a:pt x="2120" y="694"/>
                </a:lnTo>
                <a:lnTo>
                  <a:pt x="2142" y="716"/>
                </a:lnTo>
                <a:lnTo>
                  <a:pt x="2160" y="738"/>
                </a:lnTo>
                <a:lnTo>
                  <a:pt x="2180" y="760"/>
                </a:lnTo>
                <a:lnTo>
                  <a:pt x="2198" y="784"/>
                </a:lnTo>
                <a:lnTo>
                  <a:pt x="2214" y="810"/>
                </a:lnTo>
                <a:lnTo>
                  <a:pt x="2230" y="836"/>
                </a:lnTo>
                <a:lnTo>
                  <a:pt x="2244" y="864"/>
                </a:lnTo>
                <a:lnTo>
                  <a:pt x="2258" y="892"/>
                </a:lnTo>
                <a:lnTo>
                  <a:pt x="2270" y="920"/>
                </a:lnTo>
                <a:lnTo>
                  <a:pt x="2280" y="950"/>
                </a:lnTo>
                <a:lnTo>
                  <a:pt x="2280" y="950"/>
                </a:lnTo>
                <a:lnTo>
                  <a:pt x="2288" y="982"/>
                </a:lnTo>
                <a:lnTo>
                  <a:pt x="2296" y="1012"/>
                </a:lnTo>
                <a:lnTo>
                  <a:pt x="2302" y="1044"/>
                </a:lnTo>
                <a:lnTo>
                  <a:pt x="2306" y="1076"/>
                </a:lnTo>
                <a:lnTo>
                  <a:pt x="2310" y="1106"/>
                </a:lnTo>
                <a:lnTo>
                  <a:pt x="2310" y="1138"/>
                </a:lnTo>
                <a:lnTo>
                  <a:pt x="2310" y="1168"/>
                </a:lnTo>
                <a:lnTo>
                  <a:pt x="2308" y="1198"/>
                </a:lnTo>
                <a:lnTo>
                  <a:pt x="2304" y="1230"/>
                </a:lnTo>
                <a:lnTo>
                  <a:pt x="2300" y="1260"/>
                </a:lnTo>
                <a:lnTo>
                  <a:pt x="2294" y="1290"/>
                </a:lnTo>
                <a:lnTo>
                  <a:pt x="2286" y="1318"/>
                </a:lnTo>
                <a:lnTo>
                  <a:pt x="2276" y="1348"/>
                </a:lnTo>
                <a:lnTo>
                  <a:pt x="2266" y="1376"/>
                </a:lnTo>
                <a:lnTo>
                  <a:pt x="2254" y="1404"/>
                </a:lnTo>
                <a:lnTo>
                  <a:pt x="2242" y="1432"/>
                </a:lnTo>
                <a:lnTo>
                  <a:pt x="2228" y="1458"/>
                </a:lnTo>
                <a:lnTo>
                  <a:pt x="2212" y="1484"/>
                </a:lnTo>
                <a:lnTo>
                  <a:pt x="2194" y="1508"/>
                </a:lnTo>
                <a:lnTo>
                  <a:pt x="2176" y="1534"/>
                </a:lnTo>
                <a:lnTo>
                  <a:pt x="2158" y="1556"/>
                </a:lnTo>
                <a:lnTo>
                  <a:pt x="2136" y="1580"/>
                </a:lnTo>
                <a:lnTo>
                  <a:pt x="2116" y="1600"/>
                </a:lnTo>
                <a:lnTo>
                  <a:pt x="2092" y="1622"/>
                </a:lnTo>
                <a:lnTo>
                  <a:pt x="2070" y="1642"/>
                </a:lnTo>
                <a:lnTo>
                  <a:pt x="2044" y="1660"/>
                </a:lnTo>
                <a:lnTo>
                  <a:pt x="2018" y="1676"/>
                </a:lnTo>
                <a:lnTo>
                  <a:pt x="1992" y="1692"/>
                </a:lnTo>
                <a:lnTo>
                  <a:pt x="1964" y="1708"/>
                </a:lnTo>
                <a:lnTo>
                  <a:pt x="1936" y="1722"/>
                </a:lnTo>
                <a:lnTo>
                  <a:pt x="1906" y="1734"/>
                </a:lnTo>
                <a:lnTo>
                  <a:pt x="1874" y="1744"/>
                </a:lnTo>
                <a:lnTo>
                  <a:pt x="1874" y="1744"/>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26" name="Freeform 7">
            <a:extLst>
              <a:ext uri="{FF2B5EF4-FFF2-40B4-BE49-F238E27FC236}">
                <a16:creationId xmlns:a16="http://schemas.microsoft.com/office/drawing/2014/main" id="{875E0CE6-56B1-9F45-88D2-056A8588659B}"/>
              </a:ext>
            </a:extLst>
          </p:cNvPr>
          <p:cNvSpPr>
            <a:spLocks/>
          </p:cNvSpPr>
          <p:nvPr/>
        </p:nvSpPr>
        <p:spPr bwMode="auto">
          <a:xfrm rot="21374256">
            <a:off x="5226458" y="2809310"/>
            <a:ext cx="2051450" cy="3221866"/>
          </a:xfrm>
          <a:custGeom>
            <a:avLst/>
            <a:gdLst>
              <a:gd name="T0" fmla="*/ 1210 w 1546"/>
              <a:gd name="T1" fmla="*/ 1564 h 2440"/>
              <a:gd name="T2" fmla="*/ 1246 w 1546"/>
              <a:gd name="T3" fmla="*/ 1680 h 2440"/>
              <a:gd name="T4" fmla="*/ 1260 w 1546"/>
              <a:gd name="T5" fmla="*/ 1798 h 2440"/>
              <a:gd name="T6" fmla="*/ 1252 w 1546"/>
              <a:gd name="T7" fmla="*/ 1916 h 2440"/>
              <a:gd name="T8" fmla="*/ 1222 w 1546"/>
              <a:gd name="T9" fmla="*/ 2030 h 2440"/>
              <a:gd name="T10" fmla="*/ 1170 w 1546"/>
              <a:gd name="T11" fmla="*/ 2136 h 2440"/>
              <a:gd name="T12" fmla="*/ 1098 w 1546"/>
              <a:gd name="T13" fmla="*/ 2232 h 2440"/>
              <a:gd name="T14" fmla="*/ 1008 w 1546"/>
              <a:gd name="T15" fmla="*/ 2314 h 2440"/>
              <a:gd name="T16" fmla="*/ 928 w 1546"/>
              <a:gd name="T17" fmla="*/ 2366 h 2440"/>
              <a:gd name="T18" fmla="*/ 812 w 1546"/>
              <a:gd name="T19" fmla="*/ 2414 h 2440"/>
              <a:gd name="T20" fmla="*/ 690 w 1546"/>
              <a:gd name="T21" fmla="*/ 2438 h 2440"/>
              <a:gd name="T22" fmla="*/ 570 w 1546"/>
              <a:gd name="T23" fmla="*/ 2438 h 2440"/>
              <a:gd name="T24" fmla="*/ 450 w 1546"/>
              <a:gd name="T25" fmla="*/ 2414 h 2440"/>
              <a:gd name="T26" fmla="*/ 338 w 1546"/>
              <a:gd name="T27" fmla="*/ 2368 h 2440"/>
              <a:gd name="T28" fmla="*/ 236 w 1546"/>
              <a:gd name="T29" fmla="*/ 2302 h 2440"/>
              <a:gd name="T30" fmla="*/ 148 w 1546"/>
              <a:gd name="T31" fmla="*/ 2214 h 2440"/>
              <a:gd name="T32" fmla="*/ 92 w 1546"/>
              <a:gd name="T33" fmla="*/ 2136 h 2440"/>
              <a:gd name="T34" fmla="*/ 20 w 1546"/>
              <a:gd name="T35" fmla="*/ 1964 h 2440"/>
              <a:gd name="T36" fmla="*/ 0 w 1546"/>
              <a:gd name="T37" fmla="*/ 1784 h 2440"/>
              <a:gd name="T38" fmla="*/ 34 w 1546"/>
              <a:gd name="T39" fmla="*/ 1610 h 2440"/>
              <a:gd name="T40" fmla="*/ 114 w 1546"/>
              <a:gd name="T41" fmla="*/ 1450 h 2440"/>
              <a:gd name="T42" fmla="*/ 158 w 1546"/>
              <a:gd name="T43" fmla="*/ 1464 h 2440"/>
              <a:gd name="T44" fmla="*/ 346 w 1546"/>
              <a:gd name="T45" fmla="*/ 1502 h 2440"/>
              <a:gd name="T46" fmla="*/ 538 w 1546"/>
              <a:gd name="T47" fmla="*/ 1496 h 2440"/>
              <a:gd name="T48" fmla="*/ 728 w 1546"/>
              <a:gd name="T49" fmla="*/ 1446 h 2440"/>
              <a:gd name="T50" fmla="*/ 864 w 1546"/>
              <a:gd name="T51" fmla="*/ 1380 h 2440"/>
              <a:gd name="T52" fmla="*/ 1002 w 1546"/>
              <a:gd name="T53" fmla="*/ 1276 h 2440"/>
              <a:gd name="T54" fmla="*/ 1116 w 1546"/>
              <a:gd name="T55" fmla="*/ 1148 h 2440"/>
              <a:gd name="T56" fmla="*/ 1200 w 1546"/>
              <a:gd name="T57" fmla="*/ 1004 h 2440"/>
              <a:gd name="T58" fmla="*/ 1254 w 1546"/>
              <a:gd name="T59" fmla="*/ 848 h 2440"/>
              <a:gd name="T60" fmla="*/ 1278 w 1546"/>
              <a:gd name="T61" fmla="*/ 686 h 2440"/>
              <a:gd name="T62" fmla="*/ 1270 w 1546"/>
              <a:gd name="T63" fmla="*/ 520 h 2440"/>
              <a:gd name="T64" fmla="*/ 1230 w 1546"/>
              <a:gd name="T65" fmla="*/ 354 h 2440"/>
              <a:gd name="T66" fmla="*/ 1154 w 1546"/>
              <a:gd name="T67" fmla="*/ 198 h 2440"/>
              <a:gd name="T68" fmla="*/ 1100 w 1546"/>
              <a:gd name="T69" fmla="*/ 116 h 2440"/>
              <a:gd name="T70" fmla="*/ 990 w 1546"/>
              <a:gd name="T71" fmla="*/ 0 h 2440"/>
              <a:gd name="T72" fmla="*/ 1116 w 1546"/>
              <a:gd name="T73" fmla="*/ 60 h 2440"/>
              <a:gd name="T74" fmla="*/ 1232 w 1546"/>
              <a:gd name="T75" fmla="*/ 140 h 2440"/>
              <a:gd name="T76" fmla="*/ 1336 w 1546"/>
              <a:gd name="T77" fmla="*/ 240 h 2440"/>
              <a:gd name="T78" fmla="*/ 1422 w 1546"/>
              <a:gd name="T79" fmla="*/ 360 h 2440"/>
              <a:gd name="T80" fmla="*/ 1480 w 1546"/>
              <a:gd name="T81" fmla="*/ 472 h 2440"/>
              <a:gd name="T82" fmla="*/ 1528 w 1546"/>
              <a:gd name="T83" fmla="*/ 628 h 2440"/>
              <a:gd name="T84" fmla="*/ 1546 w 1546"/>
              <a:gd name="T85" fmla="*/ 786 h 2440"/>
              <a:gd name="T86" fmla="*/ 1536 w 1546"/>
              <a:gd name="T87" fmla="*/ 944 h 2440"/>
              <a:gd name="T88" fmla="*/ 1496 w 1546"/>
              <a:gd name="T89" fmla="*/ 1096 h 2440"/>
              <a:gd name="T90" fmla="*/ 1428 w 1546"/>
              <a:gd name="T91" fmla="*/ 1240 h 2440"/>
              <a:gd name="T92" fmla="*/ 1336 w 1546"/>
              <a:gd name="T93" fmla="*/ 1370 h 2440"/>
              <a:gd name="T94" fmla="*/ 1216 w 1546"/>
              <a:gd name="T95" fmla="*/ 148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6" h="2440">
                <a:moveTo>
                  <a:pt x="1184" y="1508"/>
                </a:moveTo>
                <a:lnTo>
                  <a:pt x="1184" y="1508"/>
                </a:lnTo>
                <a:lnTo>
                  <a:pt x="1198" y="1536"/>
                </a:lnTo>
                <a:lnTo>
                  <a:pt x="1210" y="1564"/>
                </a:lnTo>
                <a:lnTo>
                  <a:pt x="1222" y="1592"/>
                </a:lnTo>
                <a:lnTo>
                  <a:pt x="1232" y="1622"/>
                </a:lnTo>
                <a:lnTo>
                  <a:pt x="1240" y="1650"/>
                </a:lnTo>
                <a:lnTo>
                  <a:pt x="1246" y="1680"/>
                </a:lnTo>
                <a:lnTo>
                  <a:pt x="1252" y="1710"/>
                </a:lnTo>
                <a:lnTo>
                  <a:pt x="1256" y="1738"/>
                </a:lnTo>
                <a:lnTo>
                  <a:pt x="1260" y="1768"/>
                </a:lnTo>
                <a:lnTo>
                  <a:pt x="1260" y="1798"/>
                </a:lnTo>
                <a:lnTo>
                  <a:pt x="1260" y="1828"/>
                </a:lnTo>
                <a:lnTo>
                  <a:pt x="1258" y="1858"/>
                </a:lnTo>
                <a:lnTo>
                  <a:pt x="1256" y="1886"/>
                </a:lnTo>
                <a:lnTo>
                  <a:pt x="1252" y="1916"/>
                </a:lnTo>
                <a:lnTo>
                  <a:pt x="1246" y="1944"/>
                </a:lnTo>
                <a:lnTo>
                  <a:pt x="1240" y="1974"/>
                </a:lnTo>
                <a:lnTo>
                  <a:pt x="1230" y="2002"/>
                </a:lnTo>
                <a:lnTo>
                  <a:pt x="1222" y="2030"/>
                </a:lnTo>
                <a:lnTo>
                  <a:pt x="1210" y="2056"/>
                </a:lnTo>
                <a:lnTo>
                  <a:pt x="1198" y="2084"/>
                </a:lnTo>
                <a:lnTo>
                  <a:pt x="1184" y="2110"/>
                </a:lnTo>
                <a:lnTo>
                  <a:pt x="1170" y="2136"/>
                </a:lnTo>
                <a:lnTo>
                  <a:pt x="1154" y="2160"/>
                </a:lnTo>
                <a:lnTo>
                  <a:pt x="1136" y="2186"/>
                </a:lnTo>
                <a:lnTo>
                  <a:pt x="1118" y="2208"/>
                </a:lnTo>
                <a:lnTo>
                  <a:pt x="1098" y="2232"/>
                </a:lnTo>
                <a:lnTo>
                  <a:pt x="1078" y="2254"/>
                </a:lnTo>
                <a:lnTo>
                  <a:pt x="1056" y="2274"/>
                </a:lnTo>
                <a:lnTo>
                  <a:pt x="1034" y="2296"/>
                </a:lnTo>
                <a:lnTo>
                  <a:pt x="1008" y="2314"/>
                </a:lnTo>
                <a:lnTo>
                  <a:pt x="984" y="2332"/>
                </a:lnTo>
                <a:lnTo>
                  <a:pt x="956" y="2350"/>
                </a:lnTo>
                <a:lnTo>
                  <a:pt x="956" y="2350"/>
                </a:lnTo>
                <a:lnTo>
                  <a:pt x="928" y="2366"/>
                </a:lnTo>
                <a:lnTo>
                  <a:pt x="900" y="2380"/>
                </a:lnTo>
                <a:lnTo>
                  <a:pt x="870" y="2392"/>
                </a:lnTo>
                <a:lnTo>
                  <a:pt x="842" y="2404"/>
                </a:lnTo>
                <a:lnTo>
                  <a:pt x="812" y="2414"/>
                </a:lnTo>
                <a:lnTo>
                  <a:pt x="782" y="2422"/>
                </a:lnTo>
                <a:lnTo>
                  <a:pt x="752" y="2428"/>
                </a:lnTo>
                <a:lnTo>
                  <a:pt x="722" y="2434"/>
                </a:lnTo>
                <a:lnTo>
                  <a:pt x="690" y="2438"/>
                </a:lnTo>
                <a:lnTo>
                  <a:pt x="660" y="2440"/>
                </a:lnTo>
                <a:lnTo>
                  <a:pt x="630" y="2440"/>
                </a:lnTo>
                <a:lnTo>
                  <a:pt x="600" y="2440"/>
                </a:lnTo>
                <a:lnTo>
                  <a:pt x="570" y="2438"/>
                </a:lnTo>
                <a:lnTo>
                  <a:pt x="540" y="2434"/>
                </a:lnTo>
                <a:lnTo>
                  <a:pt x="510" y="2428"/>
                </a:lnTo>
                <a:lnTo>
                  <a:pt x="480" y="2422"/>
                </a:lnTo>
                <a:lnTo>
                  <a:pt x="450" y="2414"/>
                </a:lnTo>
                <a:lnTo>
                  <a:pt x="422" y="2404"/>
                </a:lnTo>
                <a:lnTo>
                  <a:pt x="394" y="2394"/>
                </a:lnTo>
                <a:lnTo>
                  <a:pt x="366" y="2382"/>
                </a:lnTo>
                <a:lnTo>
                  <a:pt x="338" y="2368"/>
                </a:lnTo>
                <a:lnTo>
                  <a:pt x="312" y="2354"/>
                </a:lnTo>
                <a:lnTo>
                  <a:pt x="286" y="2338"/>
                </a:lnTo>
                <a:lnTo>
                  <a:pt x="260" y="2320"/>
                </a:lnTo>
                <a:lnTo>
                  <a:pt x="236" y="2302"/>
                </a:lnTo>
                <a:lnTo>
                  <a:pt x="212" y="2282"/>
                </a:lnTo>
                <a:lnTo>
                  <a:pt x="190" y="2260"/>
                </a:lnTo>
                <a:lnTo>
                  <a:pt x="168" y="2238"/>
                </a:lnTo>
                <a:lnTo>
                  <a:pt x="148" y="2214"/>
                </a:lnTo>
                <a:lnTo>
                  <a:pt x="128" y="2190"/>
                </a:lnTo>
                <a:lnTo>
                  <a:pt x="108" y="2164"/>
                </a:lnTo>
                <a:lnTo>
                  <a:pt x="92" y="2136"/>
                </a:lnTo>
                <a:lnTo>
                  <a:pt x="92" y="2136"/>
                </a:lnTo>
                <a:lnTo>
                  <a:pt x="68" y="2094"/>
                </a:lnTo>
                <a:lnTo>
                  <a:pt x="48" y="2052"/>
                </a:lnTo>
                <a:lnTo>
                  <a:pt x="32" y="2008"/>
                </a:lnTo>
                <a:lnTo>
                  <a:pt x="20" y="1964"/>
                </a:lnTo>
                <a:lnTo>
                  <a:pt x="10" y="1920"/>
                </a:lnTo>
                <a:lnTo>
                  <a:pt x="4" y="1874"/>
                </a:lnTo>
                <a:lnTo>
                  <a:pt x="0" y="1830"/>
                </a:lnTo>
                <a:lnTo>
                  <a:pt x="0" y="1784"/>
                </a:lnTo>
                <a:lnTo>
                  <a:pt x="4" y="1740"/>
                </a:lnTo>
                <a:lnTo>
                  <a:pt x="10" y="1696"/>
                </a:lnTo>
                <a:lnTo>
                  <a:pt x="20" y="1652"/>
                </a:lnTo>
                <a:lnTo>
                  <a:pt x="34" y="1610"/>
                </a:lnTo>
                <a:lnTo>
                  <a:pt x="48" y="1568"/>
                </a:lnTo>
                <a:lnTo>
                  <a:pt x="68" y="1526"/>
                </a:lnTo>
                <a:lnTo>
                  <a:pt x="90" y="1488"/>
                </a:lnTo>
                <a:lnTo>
                  <a:pt x="114" y="1450"/>
                </a:lnTo>
                <a:lnTo>
                  <a:pt x="114" y="1450"/>
                </a:lnTo>
                <a:lnTo>
                  <a:pt x="112" y="1448"/>
                </a:lnTo>
                <a:lnTo>
                  <a:pt x="112" y="1448"/>
                </a:lnTo>
                <a:lnTo>
                  <a:pt x="158" y="1464"/>
                </a:lnTo>
                <a:lnTo>
                  <a:pt x="204" y="1478"/>
                </a:lnTo>
                <a:lnTo>
                  <a:pt x="250" y="1488"/>
                </a:lnTo>
                <a:lnTo>
                  <a:pt x="298" y="1496"/>
                </a:lnTo>
                <a:lnTo>
                  <a:pt x="346" y="1502"/>
                </a:lnTo>
                <a:lnTo>
                  <a:pt x="394" y="1504"/>
                </a:lnTo>
                <a:lnTo>
                  <a:pt x="442" y="1504"/>
                </a:lnTo>
                <a:lnTo>
                  <a:pt x="490" y="1502"/>
                </a:lnTo>
                <a:lnTo>
                  <a:pt x="538" y="1496"/>
                </a:lnTo>
                <a:lnTo>
                  <a:pt x="586" y="1488"/>
                </a:lnTo>
                <a:lnTo>
                  <a:pt x="634" y="1478"/>
                </a:lnTo>
                <a:lnTo>
                  <a:pt x="680" y="1464"/>
                </a:lnTo>
                <a:lnTo>
                  <a:pt x="728" y="1446"/>
                </a:lnTo>
                <a:lnTo>
                  <a:pt x="774" y="1428"/>
                </a:lnTo>
                <a:lnTo>
                  <a:pt x="818" y="1406"/>
                </a:lnTo>
                <a:lnTo>
                  <a:pt x="864" y="1380"/>
                </a:lnTo>
                <a:lnTo>
                  <a:pt x="864" y="1380"/>
                </a:lnTo>
                <a:lnTo>
                  <a:pt x="900" y="1356"/>
                </a:lnTo>
                <a:lnTo>
                  <a:pt x="936" y="1330"/>
                </a:lnTo>
                <a:lnTo>
                  <a:pt x="970" y="1304"/>
                </a:lnTo>
                <a:lnTo>
                  <a:pt x="1002" y="1276"/>
                </a:lnTo>
                <a:lnTo>
                  <a:pt x="1034" y="1246"/>
                </a:lnTo>
                <a:lnTo>
                  <a:pt x="1062" y="1214"/>
                </a:lnTo>
                <a:lnTo>
                  <a:pt x="1090" y="1182"/>
                </a:lnTo>
                <a:lnTo>
                  <a:pt x="1116" y="1148"/>
                </a:lnTo>
                <a:lnTo>
                  <a:pt x="1138" y="1114"/>
                </a:lnTo>
                <a:lnTo>
                  <a:pt x="1160" y="1078"/>
                </a:lnTo>
                <a:lnTo>
                  <a:pt x="1182" y="1042"/>
                </a:lnTo>
                <a:lnTo>
                  <a:pt x="1200" y="1004"/>
                </a:lnTo>
                <a:lnTo>
                  <a:pt x="1216" y="966"/>
                </a:lnTo>
                <a:lnTo>
                  <a:pt x="1230" y="928"/>
                </a:lnTo>
                <a:lnTo>
                  <a:pt x="1244" y="888"/>
                </a:lnTo>
                <a:lnTo>
                  <a:pt x="1254" y="848"/>
                </a:lnTo>
                <a:lnTo>
                  <a:pt x="1262" y="808"/>
                </a:lnTo>
                <a:lnTo>
                  <a:pt x="1270" y="768"/>
                </a:lnTo>
                <a:lnTo>
                  <a:pt x="1274" y="726"/>
                </a:lnTo>
                <a:lnTo>
                  <a:pt x="1278" y="686"/>
                </a:lnTo>
                <a:lnTo>
                  <a:pt x="1278" y="644"/>
                </a:lnTo>
                <a:lnTo>
                  <a:pt x="1278" y="602"/>
                </a:lnTo>
                <a:lnTo>
                  <a:pt x="1276" y="560"/>
                </a:lnTo>
                <a:lnTo>
                  <a:pt x="1270" y="520"/>
                </a:lnTo>
                <a:lnTo>
                  <a:pt x="1264" y="478"/>
                </a:lnTo>
                <a:lnTo>
                  <a:pt x="1254" y="436"/>
                </a:lnTo>
                <a:lnTo>
                  <a:pt x="1242" y="396"/>
                </a:lnTo>
                <a:lnTo>
                  <a:pt x="1230" y="354"/>
                </a:lnTo>
                <a:lnTo>
                  <a:pt x="1214" y="314"/>
                </a:lnTo>
                <a:lnTo>
                  <a:pt x="1196" y="276"/>
                </a:lnTo>
                <a:lnTo>
                  <a:pt x="1176" y="236"/>
                </a:lnTo>
                <a:lnTo>
                  <a:pt x="1154" y="198"/>
                </a:lnTo>
                <a:lnTo>
                  <a:pt x="1154" y="198"/>
                </a:lnTo>
                <a:lnTo>
                  <a:pt x="1136" y="170"/>
                </a:lnTo>
                <a:lnTo>
                  <a:pt x="1118" y="142"/>
                </a:lnTo>
                <a:lnTo>
                  <a:pt x="1100" y="116"/>
                </a:lnTo>
                <a:lnTo>
                  <a:pt x="1078" y="92"/>
                </a:lnTo>
                <a:lnTo>
                  <a:pt x="1036" y="44"/>
                </a:lnTo>
                <a:lnTo>
                  <a:pt x="990" y="0"/>
                </a:lnTo>
                <a:lnTo>
                  <a:pt x="990" y="0"/>
                </a:lnTo>
                <a:lnTo>
                  <a:pt x="1022" y="12"/>
                </a:lnTo>
                <a:lnTo>
                  <a:pt x="1054" y="28"/>
                </a:lnTo>
                <a:lnTo>
                  <a:pt x="1086" y="42"/>
                </a:lnTo>
                <a:lnTo>
                  <a:pt x="1116" y="60"/>
                </a:lnTo>
                <a:lnTo>
                  <a:pt x="1146" y="78"/>
                </a:lnTo>
                <a:lnTo>
                  <a:pt x="1176" y="98"/>
                </a:lnTo>
                <a:lnTo>
                  <a:pt x="1204" y="118"/>
                </a:lnTo>
                <a:lnTo>
                  <a:pt x="1232" y="140"/>
                </a:lnTo>
                <a:lnTo>
                  <a:pt x="1260" y="164"/>
                </a:lnTo>
                <a:lnTo>
                  <a:pt x="1286" y="188"/>
                </a:lnTo>
                <a:lnTo>
                  <a:pt x="1312" y="214"/>
                </a:lnTo>
                <a:lnTo>
                  <a:pt x="1336" y="240"/>
                </a:lnTo>
                <a:lnTo>
                  <a:pt x="1358" y="268"/>
                </a:lnTo>
                <a:lnTo>
                  <a:pt x="1380" y="298"/>
                </a:lnTo>
                <a:lnTo>
                  <a:pt x="1402" y="328"/>
                </a:lnTo>
                <a:lnTo>
                  <a:pt x="1422" y="360"/>
                </a:lnTo>
                <a:lnTo>
                  <a:pt x="1422" y="360"/>
                </a:lnTo>
                <a:lnTo>
                  <a:pt x="1444" y="396"/>
                </a:lnTo>
                <a:lnTo>
                  <a:pt x="1462" y="434"/>
                </a:lnTo>
                <a:lnTo>
                  <a:pt x="1480" y="472"/>
                </a:lnTo>
                <a:lnTo>
                  <a:pt x="1494" y="510"/>
                </a:lnTo>
                <a:lnTo>
                  <a:pt x="1508" y="548"/>
                </a:lnTo>
                <a:lnTo>
                  <a:pt x="1518" y="588"/>
                </a:lnTo>
                <a:lnTo>
                  <a:pt x="1528" y="628"/>
                </a:lnTo>
                <a:lnTo>
                  <a:pt x="1536" y="666"/>
                </a:lnTo>
                <a:lnTo>
                  <a:pt x="1542" y="706"/>
                </a:lnTo>
                <a:lnTo>
                  <a:pt x="1544" y="746"/>
                </a:lnTo>
                <a:lnTo>
                  <a:pt x="1546" y="786"/>
                </a:lnTo>
                <a:lnTo>
                  <a:pt x="1546" y="826"/>
                </a:lnTo>
                <a:lnTo>
                  <a:pt x="1544" y="866"/>
                </a:lnTo>
                <a:lnTo>
                  <a:pt x="1540" y="904"/>
                </a:lnTo>
                <a:lnTo>
                  <a:pt x="1536" y="944"/>
                </a:lnTo>
                <a:lnTo>
                  <a:pt x="1528" y="982"/>
                </a:lnTo>
                <a:lnTo>
                  <a:pt x="1520" y="1022"/>
                </a:lnTo>
                <a:lnTo>
                  <a:pt x="1508" y="1060"/>
                </a:lnTo>
                <a:lnTo>
                  <a:pt x="1496" y="1096"/>
                </a:lnTo>
                <a:lnTo>
                  <a:pt x="1482" y="1134"/>
                </a:lnTo>
                <a:lnTo>
                  <a:pt x="1466" y="1170"/>
                </a:lnTo>
                <a:lnTo>
                  <a:pt x="1448" y="1206"/>
                </a:lnTo>
                <a:lnTo>
                  <a:pt x="1428" y="1240"/>
                </a:lnTo>
                <a:lnTo>
                  <a:pt x="1408" y="1274"/>
                </a:lnTo>
                <a:lnTo>
                  <a:pt x="1386" y="1308"/>
                </a:lnTo>
                <a:lnTo>
                  <a:pt x="1362" y="1340"/>
                </a:lnTo>
                <a:lnTo>
                  <a:pt x="1336" y="1370"/>
                </a:lnTo>
                <a:lnTo>
                  <a:pt x="1308" y="1400"/>
                </a:lnTo>
                <a:lnTo>
                  <a:pt x="1280" y="1430"/>
                </a:lnTo>
                <a:lnTo>
                  <a:pt x="1248" y="1456"/>
                </a:lnTo>
                <a:lnTo>
                  <a:pt x="1216" y="1482"/>
                </a:lnTo>
                <a:lnTo>
                  <a:pt x="1184" y="1508"/>
                </a:lnTo>
                <a:lnTo>
                  <a:pt x="1184" y="1508"/>
                </a:lnTo>
                <a:close/>
              </a:path>
            </a:pathLst>
          </a:custGeom>
          <a:solidFill>
            <a:schemeClr val="accent2">
              <a:lumMod val="60000"/>
              <a:lumOff val="40000"/>
            </a:schemeClr>
          </a:solidFill>
          <a:ln w="38100">
            <a:solidFill>
              <a:schemeClr val="accent1"/>
            </a:solid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27" name="1 Título">
            <a:extLst>
              <a:ext uri="{FF2B5EF4-FFF2-40B4-BE49-F238E27FC236}">
                <a16:creationId xmlns:a16="http://schemas.microsoft.com/office/drawing/2014/main" id="{61EE8F36-ADDE-D847-84DF-536C44906ADE}"/>
              </a:ext>
            </a:extLst>
          </p:cNvPr>
          <p:cNvSpPr txBox="1">
            <a:spLocks/>
          </p:cNvSpPr>
          <p:nvPr/>
        </p:nvSpPr>
        <p:spPr>
          <a:xfrm>
            <a:off x="5211977" y="4784654"/>
            <a:ext cx="1798794" cy="91414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a:solidFill>
                  <a:schemeClr val="bg1"/>
                </a:solidFill>
                <a:effectLst>
                  <a:innerShdw blurRad="63500" dist="50800" dir="13500000">
                    <a:prstClr val="black">
                      <a:alpha val="50000"/>
                    </a:prstClr>
                  </a:innerShdw>
                </a:effectLst>
              </a:rPr>
              <a:t>Intervention politique et </a:t>
            </a:r>
            <a:r>
              <a:rPr lang="en-US" b="1" dirty="0" err="1">
                <a:solidFill>
                  <a:schemeClr val="bg1"/>
                </a:solidFill>
                <a:effectLst>
                  <a:innerShdw blurRad="63500" dist="50800" dir="13500000">
                    <a:prstClr val="black">
                      <a:alpha val="50000"/>
                    </a:prstClr>
                  </a:innerShdw>
                </a:effectLst>
              </a:rPr>
              <a:t>thérapeutique</a:t>
            </a:r>
            <a:endParaRPr lang="en-US" b="1" dirty="0">
              <a:solidFill>
                <a:schemeClr val="bg1"/>
              </a:solidFill>
              <a:effectLst>
                <a:innerShdw blurRad="63500" dist="50800" dir="13500000">
                  <a:prstClr val="black">
                    <a:alpha val="50000"/>
                  </a:prstClr>
                </a:innerShdw>
              </a:effectLst>
            </a:endParaRPr>
          </a:p>
        </p:txBody>
      </p:sp>
      <p:sp>
        <p:nvSpPr>
          <p:cNvPr id="12" name="1 Título">
            <a:extLst>
              <a:ext uri="{FF2B5EF4-FFF2-40B4-BE49-F238E27FC236}">
                <a16:creationId xmlns:a16="http://schemas.microsoft.com/office/drawing/2014/main" id="{A61E5E0E-5C0C-B341-845D-D7C5A9C64002}"/>
              </a:ext>
            </a:extLst>
          </p:cNvPr>
          <p:cNvSpPr txBox="1">
            <a:spLocks/>
          </p:cNvSpPr>
          <p:nvPr/>
        </p:nvSpPr>
        <p:spPr>
          <a:xfrm>
            <a:off x="4980071" y="2650348"/>
            <a:ext cx="1860116" cy="133408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sz="2000" b="1" dirty="0" err="1">
                <a:solidFill>
                  <a:srgbClr val="002060"/>
                </a:solidFill>
                <a:effectLst>
                  <a:outerShdw blurRad="50800" dist="38100" dir="2700000" algn="tl" rotWithShape="0">
                    <a:prstClr val="black">
                      <a:alpha val="40000"/>
                    </a:prstClr>
                  </a:outerShdw>
                </a:effectLst>
                <a:ea typeface="+mj-ea"/>
                <a:cs typeface="+mj-cs"/>
              </a:rPr>
              <a:t>Emergence</a:t>
            </a:r>
            <a:r>
              <a:rPr lang="es-ES" sz="2000" b="1" dirty="0">
                <a:solidFill>
                  <a:srgbClr val="002060"/>
                </a:solidFill>
                <a:effectLst>
                  <a:outerShdw blurRad="50800" dist="38100" dir="2700000" algn="tl" rotWithShape="0">
                    <a:prstClr val="black">
                      <a:alpha val="40000"/>
                    </a:prstClr>
                  </a:outerShdw>
                </a:effectLst>
                <a:ea typeface="+mj-ea"/>
                <a:cs typeface="+mj-cs"/>
              </a:rPr>
              <a:t> </a:t>
            </a:r>
          </a:p>
          <a:p>
            <a:pPr algn="ctr" defTabSz="1365244">
              <a:spcBef>
                <a:spcPct val="0"/>
              </a:spcBef>
              <a:defRPr/>
            </a:pPr>
            <a:r>
              <a:rPr lang="es-ES" sz="2000" b="1" dirty="0" err="1">
                <a:solidFill>
                  <a:srgbClr val="002060"/>
                </a:solidFill>
                <a:effectLst>
                  <a:outerShdw blurRad="50800" dist="38100" dir="2700000" algn="tl" rotWithShape="0">
                    <a:prstClr val="black">
                      <a:alpha val="40000"/>
                    </a:prstClr>
                  </a:outerShdw>
                </a:effectLst>
                <a:ea typeface="+mj-ea"/>
                <a:cs typeface="+mj-cs"/>
              </a:rPr>
              <a:t>Evolution</a:t>
            </a:r>
            <a:r>
              <a:rPr lang="es-ES" sz="2000" b="1" dirty="0">
                <a:solidFill>
                  <a:srgbClr val="002060"/>
                </a:solidFill>
                <a:effectLst>
                  <a:outerShdw blurRad="50800" dist="38100" dir="2700000" algn="tl" rotWithShape="0">
                    <a:prstClr val="black">
                      <a:alpha val="40000"/>
                    </a:prstClr>
                  </a:outerShdw>
                </a:effectLst>
                <a:ea typeface="+mj-ea"/>
                <a:cs typeface="+mj-cs"/>
              </a:rPr>
              <a:t> des </a:t>
            </a:r>
            <a:r>
              <a:rPr lang="es-ES" sz="2000" b="1" dirty="0" err="1">
                <a:solidFill>
                  <a:srgbClr val="002060"/>
                </a:solidFill>
                <a:effectLst>
                  <a:outerShdw blurRad="50800" dist="38100" dir="2700000" algn="tl" rotWithShape="0">
                    <a:prstClr val="black">
                      <a:alpha val="40000"/>
                    </a:prstClr>
                  </a:outerShdw>
                </a:effectLst>
                <a:ea typeface="+mj-ea"/>
                <a:cs typeface="+mj-cs"/>
              </a:rPr>
              <a:t>maladies</a:t>
            </a:r>
            <a:r>
              <a:rPr lang="es-ES" sz="2000" b="1" dirty="0">
                <a:solidFill>
                  <a:srgbClr val="002060"/>
                </a:solidFill>
                <a:effectLst>
                  <a:outerShdw blurRad="50800" dist="38100" dir="2700000" algn="tl" rotWithShape="0">
                    <a:prstClr val="black">
                      <a:alpha val="40000"/>
                    </a:prstClr>
                  </a:outerShdw>
                </a:effectLst>
                <a:ea typeface="+mj-ea"/>
                <a:cs typeface="+mj-cs"/>
              </a:rPr>
              <a:t> </a:t>
            </a:r>
            <a:r>
              <a:rPr lang="es-ES" sz="2000" b="1" dirty="0" err="1">
                <a:solidFill>
                  <a:srgbClr val="002060"/>
                </a:solidFill>
                <a:effectLst>
                  <a:outerShdw blurRad="50800" dist="38100" dir="2700000" algn="tl" rotWithShape="0">
                    <a:prstClr val="black">
                      <a:alpha val="40000"/>
                    </a:prstClr>
                  </a:outerShdw>
                </a:effectLst>
                <a:ea typeface="+mj-ea"/>
                <a:cs typeface="+mj-cs"/>
              </a:rPr>
              <a:t>infectieuses</a:t>
            </a:r>
            <a:endParaRPr lang="en-US" sz="2000" b="1" dirty="0">
              <a:solidFill>
                <a:srgbClr val="002060"/>
              </a:solidFill>
              <a:effectLst>
                <a:outerShdw blurRad="50800" dist="38100" dir="2700000" algn="tl" rotWithShape="0">
                  <a:prstClr val="black">
                    <a:alpha val="40000"/>
                  </a:prstClr>
                </a:outerShdw>
              </a:effectLst>
              <a:ea typeface="+mj-ea"/>
              <a:cs typeface="+mj-cs"/>
            </a:endParaRPr>
          </a:p>
        </p:txBody>
      </p:sp>
      <p:sp>
        <p:nvSpPr>
          <p:cNvPr id="38" name="ZoneTexte 37">
            <a:extLst>
              <a:ext uri="{FF2B5EF4-FFF2-40B4-BE49-F238E27FC236}">
                <a16:creationId xmlns:a16="http://schemas.microsoft.com/office/drawing/2014/main" id="{FBA51D5A-BFB8-6245-BEF4-AE203276BBFE}"/>
              </a:ext>
            </a:extLst>
          </p:cNvPr>
          <p:cNvSpPr txBox="1"/>
          <p:nvPr/>
        </p:nvSpPr>
        <p:spPr>
          <a:xfrm rot="2570003">
            <a:off x="3219450" y="5619750"/>
            <a:ext cx="1215589" cy="369332"/>
          </a:xfrm>
          <a:prstGeom prst="rect">
            <a:avLst/>
          </a:prstGeom>
          <a:noFill/>
        </p:spPr>
        <p:txBody>
          <a:bodyPr wrap="none" rtlCol="0">
            <a:spAutoFit/>
          </a:bodyPr>
          <a:lstStyle/>
          <a:p>
            <a:r>
              <a:rPr lang="fr-FR" b="1" dirty="0">
                <a:solidFill>
                  <a:srgbClr val="2F528F"/>
                </a:solidFill>
              </a:rPr>
              <a:t>Innovation</a:t>
            </a:r>
          </a:p>
        </p:txBody>
      </p:sp>
      <p:sp>
        <p:nvSpPr>
          <p:cNvPr id="39" name="ZoneTexte 38">
            <a:extLst>
              <a:ext uri="{FF2B5EF4-FFF2-40B4-BE49-F238E27FC236}">
                <a16:creationId xmlns:a16="http://schemas.microsoft.com/office/drawing/2014/main" id="{1845953F-A0F4-9D47-9493-1772B185A959}"/>
              </a:ext>
            </a:extLst>
          </p:cNvPr>
          <p:cNvSpPr txBox="1"/>
          <p:nvPr/>
        </p:nvSpPr>
        <p:spPr>
          <a:xfrm>
            <a:off x="5181600" y="6343650"/>
            <a:ext cx="1619226" cy="369332"/>
          </a:xfrm>
          <a:prstGeom prst="rect">
            <a:avLst/>
          </a:prstGeom>
          <a:noFill/>
        </p:spPr>
        <p:txBody>
          <a:bodyPr wrap="none" rtlCol="0">
            <a:spAutoFit/>
          </a:bodyPr>
          <a:lstStyle/>
          <a:p>
            <a:r>
              <a:rPr lang="fr-FR" b="1" dirty="0">
                <a:solidFill>
                  <a:schemeClr val="accent2"/>
                </a:solidFill>
              </a:rPr>
              <a:t>Santé publique</a:t>
            </a:r>
          </a:p>
        </p:txBody>
      </p:sp>
      <p:sp>
        <p:nvSpPr>
          <p:cNvPr id="40" name="ZoneTexte 39">
            <a:extLst>
              <a:ext uri="{FF2B5EF4-FFF2-40B4-BE49-F238E27FC236}">
                <a16:creationId xmlns:a16="http://schemas.microsoft.com/office/drawing/2014/main" id="{48E012DA-479B-4F4D-B633-95B39C04C8D8}"/>
              </a:ext>
            </a:extLst>
          </p:cNvPr>
          <p:cNvSpPr txBox="1"/>
          <p:nvPr/>
        </p:nvSpPr>
        <p:spPr>
          <a:xfrm rot="19371324">
            <a:off x="7086600" y="5829300"/>
            <a:ext cx="1038554" cy="369332"/>
          </a:xfrm>
          <a:prstGeom prst="rect">
            <a:avLst/>
          </a:prstGeom>
          <a:noFill/>
        </p:spPr>
        <p:txBody>
          <a:bodyPr wrap="none" rtlCol="0">
            <a:spAutoFit/>
          </a:bodyPr>
          <a:lstStyle/>
          <a:p>
            <a:r>
              <a:rPr lang="fr-FR" b="1" dirty="0">
                <a:solidFill>
                  <a:schemeClr val="accent2"/>
                </a:solidFill>
              </a:rPr>
              <a:t>Politique</a:t>
            </a:r>
          </a:p>
        </p:txBody>
      </p:sp>
      <p:sp>
        <p:nvSpPr>
          <p:cNvPr id="41" name="ZoneTexte 40">
            <a:extLst>
              <a:ext uri="{FF2B5EF4-FFF2-40B4-BE49-F238E27FC236}">
                <a16:creationId xmlns:a16="http://schemas.microsoft.com/office/drawing/2014/main" id="{2D03343B-9CDF-0441-95B2-2E403D0E1405}"/>
              </a:ext>
            </a:extLst>
          </p:cNvPr>
          <p:cNvSpPr txBox="1"/>
          <p:nvPr/>
        </p:nvSpPr>
        <p:spPr>
          <a:xfrm rot="18084209">
            <a:off x="7745170" y="4854784"/>
            <a:ext cx="1547924" cy="369332"/>
          </a:xfrm>
          <a:prstGeom prst="rect">
            <a:avLst/>
          </a:prstGeom>
          <a:noFill/>
        </p:spPr>
        <p:txBody>
          <a:bodyPr wrap="none" rtlCol="0">
            <a:spAutoFit/>
          </a:bodyPr>
          <a:lstStyle/>
          <a:p>
            <a:r>
              <a:rPr lang="fr-FR" b="1" dirty="0">
                <a:solidFill>
                  <a:schemeClr val="accent2"/>
                </a:solidFill>
              </a:rPr>
              <a:t>Psycho sociale</a:t>
            </a:r>
          </a:p>
        </p:txBody>
      </p:sp>
      <p:sp>
        <p:nvSpPr>
          <p:cNvPr id="42" name="ZoneTexte 41">
            <a:extLst>
              <a:ext uri="{FF2B5EF4-FFF2-40B4-BE49-F238E27FC236}">
                <a16:creationId xmlns:a16="http://schemas.microsoft.com/office/drawing/2014/main" id="{6BD35623-146C-7743-B491-EB50A59BD7D0}"/>
              </a:ext>
            </a:extLst>
          </p:cNvPr>
          <p:cNvSpPr txBox="1"/>
          <p:nvPr/>
        </p:nvSpPr>
        <p:spPr>
          <a:xfrm rot="16200000">
            <a:off x="8160237" y="3341250"/>
            <a:ext cx="1558312" cy="369332"/>
          </a:xfrm>
          <a:prstGeom prst="rect">
            <a:avLst/>
          </a:prstGeom>
          <a:noFill/>
        </p:spPr>
        <p:txBody>
          <a:bodyPr wrap="none" rtlCol="0">
            <a:spAutoFit/>
          </a:bodyPr>
          <a:lstStyle/>
          <a:p>
            <a:r>
              <a:rPr lang="fr-FR" b="1" dirty="0">
                <a:solidFill>
                  <a:schemeClr val="accent2"/>
                </a:solidFill>
              </a:rPr>
              <a:t>Anthropologie</a:t>
            </a:r>
          </a:p>
        </p:txBody>
      </p:sp>
      <p:sp>
        <p:nvSpPr>
          <p:cNvPr id="44" name="ZoneTexte 43">
            <a:extLst>
              <a:ext uri="{FF2B5EF4-FFF2-40B4-BE49-F238E27FC236}">
                <a16:creationId xmlns:a16="http://schemas.microsoft.com/office/drawing/2014/main" id="{0B500250-2C30-F449-8B15-C8A961BD8E04}"/>
              </a:ext>
            </a:extLst>
          </p:cNvPr>
          <p:cNvSpPr txBox="1"/>
          <p:nvPr/>
        </p:nvSpPr>
        <p:spPr>
          <a:xfrm>
            <a:off x="5410200" y="381000"/>
            <a:ext cx="1082348" cy="369332"/>
          </a:xfrm>
          <a:prstGeom prst="rect">
            <a:avLst/>
          </a:prstGeom>
          <a:noFill/>
        </p:spPr>
        <p:txBody>
          <a:bodyPr wrap="none" rtlCol="0">
            <a:spAutoFit/>
          </a:bodyPr>
          <a:lstStyle/>
          <a:p>
            <a:r>
              <a:rPr lang="fr-FR" b="1" dirty="0" err="1">
                <a:solidFill>
                  <a:schemeClr val="accent6">
                    <a:lumMod val="50000"/>
                  </a:schemeClr>
                </a:solidFill>
              </a:rPr>
              <a:t>Epidémio</a:t>
            </a:r>
            <a:endParaRPr lang="fr-FR" b="1" dirty="0">
              <a:solidFill>
                <a:schemeClr val="accent6">
                  <a:lumMod val="50000"/>
                </a:schemeClr>
              </a:solidFill>
            </a:endParaRPr>
          </a:p>
        </p:txBody>
      </p:sp>
      <p:sp>
        <p:nvSpPr>
          <p:cNvPr id="45" name="ZoneTexte 44">
            <a:extLst>
              <a:ext uri="{FF2B5EF4-FFF2-40B4-BE49-F238E27FC236}">
                <a16:creationId xmlns:a16="http://schemas.microsoft.com/office/drawing/2014/main" id="{837CCEF8-B051-874F-9E54-76A26AC3DE0E}"/>
              </a:ext>
            </a:extLst>
          </p:cNvPr>
          <p:cNvSpPr txBox="1"/>
          <p:nvPr/>
        </p:nvSpPr>
        <p:spPr>
          <a:xfrm rot="1122612">
            <a:off x="6248400" y="552450"/>
            <a:ext cx="1322734" cy="646331"/>
          </a:xfrm>
          <a:prstGeom prst="rect">
            <a:avLst/>
          </a:prstGeom>
          <a:noFill/>
        </p:spPr>
        <p:txBody>
          <a:bodyPr wrap="none" rtlCol="0">
            <a:spAutoFit/>
          </a:bodyPr>
          <a:lstStyle/>
          <a:p>
            <a:r>
              <a:rPr lang="fr-FR" b="1" dirty="0">
                <a:solidFill>
                  <a:schemeClr val="accent6">
                    <a:lumMod val="50000"/>
                  </a:schemeClr>
                </a:solidFill>
              </a:rPr>
              <a:t>surveillance</a:t>
            </a:r>
          </a:p>
          <a:p>
            <a:endParaRPr lang="fr-FR" dirty="0"/>
          </a:p>
        </p:txBody>
      </p:sp>
      <p:sp>
        <p:nvSpPr>
          <p:cNvPr id="34" name="Titre 1">
            <a:extLst>
              <a:ext uri="{FF2B5EF4-FFF2-40B4-BE49-F238E27FC236}">
                <a16:creationId xmlns:a16="http://schemas.microsoft.com/office/drawing/2014/main" id="{D448EBB9-417F-CE4B-AD43-C30805BF7528}"/>
              </a:ext>
            </a:extLst>
          </p:cNvPr>
          <p:cNvSpPr>
            <a:spLocks noGrp="1"/>
          </p:cNvSpPr>
          <p:nvPr>
            <p:ph type="ctrTitle"/>
          </p:nvPr>
        </p:nvSpPr>
        <p:spPr>
          <a:xfrm>
            <a:off x="6330897" y="6337630"/>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35" name="Connecteur droit avec flèche 34">
            <a:extLst>
              <a:ext uri="{FF2B5EF4-FFF2-40B4-BE49-F238E27FC236}">
                <a16:creationId xmlns:a16="http://schemas.microsoft.com/office/drawing/2014/main" id="{89D44E62-6711-684F-A6F5-CD77D8F5FAE8}"/>
              </a:ext>
            </a:extLst>
          </p:cNvPr>
          <p:cNvCxnSpPr>
            <a:cxnSpLocks/>
          </p:cNvCxnSpPr>
          <p:nvPr/>
        </p:nvCxnSpPr>
        <p:spPr>
          <a:xfrm>
            <a:off x="406666" y="6337630"/>
            <a:ext cx="11379871" cy="0"/>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D92DE8DA-CE30-F944-A502-BC3499F98E93}"/>
              </a:ext>
            </a:extLst>
          </p:cNvPr>
          <p:cNvSpPr txBox="1"/>
          <p:nvPr/>
        </p:nvSpPr>
        <p:spPr>
          <a:xfrm>
            <a:off x="8021250" y="5500954"/>
            <a:ext cx="4384839" cy="830997"/>
          </a:xfrm>
          <a:prstGeom prst="rect">
            <a:avLst/>
          </a:prstGeom>
          <a:noFill/>
        </p:spPr>
        <p:txBody>
          <a:bodyPr wrap="square" rtlCol="0">
            <a:spAutoFit/>
          </a:bodyPr>
          <a:lstStyle/>
          <a:p>
            <a:r>
              <a:rPr lang="fr-FR" sz="2400" dirty="0">
                <a:solidFill>
                  <a:schemeClr val="accent2"/>
                </a:solidFill>
                <a:latin typeface="Roboto" panose="02000000000000000000" pitchFamily="2" charset="0"/>
                <a:ea typeface="Roboto" panose="02000000000000000000" pitchFamily="2" charset="0"/>
              </a:rPr>
              <a:t>… élargi à une approche  psychosociale et économique</a:t>
            </a:r>
          </a:p>
        </p:txBody>
      </p:sp>
      <p:sp>
        <p:nvSpPr>
          <p:cNvPr id="43" name="1 Título">
            <a:extLst>
              <a:ext uri="{FF2B5EF4-FFF2-40B4-BE49-F238E27FC236}">
                <a16:creationId xmlns:a16="http://schemas.microsoft.com/office/drawing/2014/main" id="{0602F2A6-D504-1644-B540-7CB0BC3D6DB5}"/>
              </a:ext>
            </a:extLst>
          </p:cNvPr>
          <p:cNvSpPr txBox="1">
            <a:spLocks/>
          </p:cNvSpPr>
          <p:nvPr/>
        </p:nvSpPr>
        <p:spPr>
          <a:xfrm>
            <a:off x="7188140" y="3499437"/>
            <a:ext cx="1510789" cy="91414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a:solidFill>
                  <a:schemeClr val="bg1"/>
                </a:solidFill>
                <a:effectLst>
                  <a:innerShdw blurRad="63500" dist="50800" dir="13500000">
                    <a:prstClr val="black">
                      <a:alpha val="50000"/>
                    </a:prstClr>
                  </a:innerShdw>
                </a:effectLst>
              </a:rPr>
              <a:t>Adaptation </a:t>
            </a:r>
            <a:r>
              <a:rPr lang="en-US" b="1" dirty="0" err="1">
                <a:solidFill>
                  <a:schemeClr val="bg1"/>
                </a:solidFill>
                <a:effectLst>
                  <a:innerShdw blurRad="63500" dist="50800" dir="13500000">
                    <a:prstClr val="black">
                      <a:alpha val="50000"/>
                    </a:prstClr>
                  </a:innerShdw>
                </a:effectLst>
              </a:rPr>
              <a:t>sociétale</a:t>
            </a:r>
            <a:endParaRPr lang="en-US" b="1" dirty="0">
              <a:solidFill>
                <a:schemeClr val="bg1"/>
              </a:solidFill>
              <a:effectLst>
                <a:innerShdw blurRad="63500" dist="50800" dir="13500000">
                  <a:prstClr val="black">
                    <a:alpha val="50000"/>
                  </a:prstClr>
                </a:innerShdw>
              </a:effectLst>
            </a:endParaRPr>
          </a:p>
        </p:txBody>
      </p:sp>
      <p:sp>
        <p:nvSpPr>
          <p:cNvPr id="37" name="ZoneTexte 36">
            <a:extLst>
              <a:ext uri="{FF2B5EF4-FFF2-40B4-BE49-F238E27FC236}">
                <a16:creationId xmlns:a16="http://schemas.microsoft.com/office/drawing/2014/main" id="{7ED3346C-3875-2446-8C67-4231E0D6AC60}"/>
              </a:ext>
            </a:extLst>
          </p:cNvPr>
          <p:cNvSpPr txBox="1"/>
          <p:nvPr/>
        </p:nvSpPr>
        <p:spPr>
          <a:xfrm>
            <a:off x="406665" y="106944"/>
            <a:ext cx="9961223"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Philosophie de l’Atelier Adaptation et évolution des maladies infectieuses </a:t>
            </a:r>
            <a:endParaRPr lang="fr-FR" sz="2200" dirty="0">
              <a:latin typeface="Roboto Black" panose="02000000000000000000" pitchFamily="2" charset="0"/>
              <a:ea typeface="Roboto Black" panose="02000000000000000000" pitchFamily="2" charset="0"/>
            </a:endParaRPr>
          </a:p>
        </p:txBody>
      </p:sp>
      <p:sp>
        <p:nvSpPr>
          <p:cNvPr id="46" name="1 Título">
            <a:extLst>
              <a:ext uri="{FF2B5EF4-FFF2-40B4-BE49-F238E27FC236}">
                <a16:creationId xmlns:a16="http://schemas.microsoft.com/office/drawing/2014/main" id="{16E40D10-0AC3-5848-B504-2FE290DB4E53}"/>
              </a:ext>
            </a:extLst>
          </p:cNvPr>
          <p:cNvSpPr txBox="1">
            <a:spLocks/>
          </p:cNvSpPr>
          <p:nvPr/>
        </p:nvSpPr>
        <p:spPr>
          <a:xfrm>
            <a:off x="3438874" y="3661704"/>
            <a:ext cx="1525651" cy="122792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b="1" dirty="0" err="1">
                <a:solidFill>
                  <a:schemeClr val="bg1"/>
                </a:solidFill>
                <a:effectLst>
                  <a:innerShdw blurRad="63500" dist="50800" dir="13500000">
                    <a:prstClr val="black">
                      <a:alpha val="50000"/>
                    </a:prstClr>
                  </a:innerShdw>
                </a:effectLst>
              </a:rPr>
              <a:t>Réponse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immune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individuelle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spécifique</a:t>
            </a:r>
            <a:endParaRPr lang="en-US" b="1" dirty="0">
              <a:solidFill>
                <a:schemeClr val="bg1"/>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318531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8" descr="2011/2012 - KEITH HARING ... DANS LA COUR DE RÉCRÉ. - Groupe Scolaire HENRI  DEROUIN">
            <a:extLst>
              <a:ext uri="{FF2B5EF4-FFF2-40B4-BE49-F238E27FC236}">
                <a16:creationId xmlns:a16="http://schemas.microsoft.com/office/drawing/2014/main" id="{EEED5B98-C724-C845-AB69-5847C4EC82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04" r="75060"/>
          <a:stretch/>
        </p:blipFill>
        <p:spPr bwMode="auto">
          <a:xfrm>
            <a:off x="5579874" y="1837319"/>
            <a:ext cx="1100976" cy="267841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Lyon </a:t>
            </a:r>
            <a:r>
              <a:rPr lang="fr-FR" sz="2200" dirty="0" err="1">
                <a:solidFill>
                  <a:srgbClr val="001B2E"/>
                </a:solidFill>
                <a:latin typeface="Roboto Black" panose="02000000000000000000" pitchFamily="2" charset="0"/>
                <a:ea typeface="Roboto Black" panose="02000000000000000000" pitchFamily="2" charset="0"/>
              </a:rPr>
              <a:t>Transdisciplinary</a:t>
            </a:r>
            <a:r>
              <a:rPr lang="fr-FR" sz="2200" dirty="0">
                <a:solidFill>
                  <a:srgbClr val="001B2E"/>
                </a:solidFill>
                <a:latin typeface="Roboto Black" panose="02000000000000000000" pitchFamily="2" charset="0"/>
                <a:ea typeface="Roboto Black" panose="02000000000000000000" pitchFamily="2" charset="0"/>
              </a:rPr>
              <a:t>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Institute</a:t>
            </a:r>
          </a:p>
        </p:txBody>
      </p:sp>
      <p:sp>
        <p:nvSpPr>
          <p:cNvPr id="10" name="Titre 1">
            <a:extLst>
              <a:ext uri="{FF2B5EF4-FFF2-40B4-BE49-F238E27FC236}">
                <a16:creationId xmlns:a16="http://schemas.microsoft.com/office/drawing/2014/main" id="{1114659D-03D1-8347-B90E-960F5652B106}"/>
              </a:ext>
            </a:extLst>
          </p:cNvPr>
          <p:cNvSpPr>
            <a:spLocks noGrp="1"/>
          </p:cNvSpPr>
          <p:nvPr>
            <p:ph type="ctrTitle"/>
          </p:nvPr>
        </p:nvSpPr>
        <p:spPr>
          <a:xfrm>
            <a:off x="6330897" y="6352794"/>
            <a:ext cx="5455640" cy="673475"/>
          </a:xfrm>
        </p:spPr>
        <p:txBody>
          <a:bodyPr anchor="ctr">
            <a:normAutofit/>
          </a:bodyPr>
          <a:lstStyle/>
          <a:p>
            <a:r>
              <a:rPr lang="fr-FR" sz="2000" dirty="0">
                <a:solidFill>
                  <a:srgbClr val="3BB5C0"/>
                </a:solidFill>
                <a:latin typeface="Roboto Medium" panose="02000000000000000000" pitchFamily="2" charset="0"/>
                <a:ea typeface="Roboto Medium" panose="02000000000000000000" pitchFamily="2" charset="0"/>
              </a:rPr>
              <a:t>&gt;</a:t>
            </a:r>
            <a:r>
              <a:rPr lang="fr-FR" sz="2000" dirty="0">
                <a:solidFill>
                  <a:srgbClr val="001B2E"/>
                </a:solidFill>
                <a:latin typeface="Roboto Medium" panose="02000000000000000000" pitchFamily="2" charset="0"/>
                <a:ea typeface="Roboto Medium" panose="02000000000000000000" pitchFamily="2" charset="0"/>
              </a:rPr>
              <a:t> Réunion de Lancement </a:t>
            </a:r>
            <a:r>
              <a:rPr lang="fr-FR" sz="2000" dirty="0">
                <a:solidFill>
                  <a:srgbClr val="4381C1"/>
                </a:solidFill>
                <a:latin typeface="Roboto Medium" panose="02000000000000000000" pitchFamily="2" charset="0"/>
                <a:ea typeface="Roboto Medium" panose="02000000000000000000" pitchFamily="2" charset="0"/>
              </a:rPr>
              <a:t>12 avril 2022</a:t>
            </a:r>
          </a:p>
        </p:txBody>
      </p:sp>
      <p:cxnSp>
        <p:nvCxnSpPr>
          <p:cNvPr id="11" name="Connecteur droit avec flèche 10">
            <a:extLst>
              <a:ext uri="{FF2B5EF4-FFF2-40B4-BE49-F238E27FC236}">
                <a16:creationId xmlns:a16="http://schemas.microsoft.com/office/drawing/2014/main" id="{1A7936F5-791D-C147-A0CA-CF6AC4476742}"/>
              </a:ext>
            </a:extLst>
          </p:cNvPr>
          <p:cNvCxnSpPr/>
          <p:nvPr/>
        </p:nvCxnSpPr>
        <p:spPr>
          <a:xfrm>
            <a:off x="419450" y="6420683"/>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AA3E113E-4474-964B-8213-15D53D4686D1}"/>
              </a:ext>
            </a:extLst>
          </p:cNvPr>
          <p:cNvSpPr txBox="1"/>
          <p:nvPr/>
        </p:nvSpPr>
        <p:spPr>
          <a:xfrm>
            <a:off x="343949" y="956345"/>
            <a:ext cx="11442588" cy="461665"/>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Le lien entre médecine 5P et One </a:t>
            </a:r>
            <a:r>
              <a:rPr lang="fr-FR" sz="2400" dirty="0" err="1">
                <a:solidFill>
                  <a:srgbClr val="1A334C"/>
                </a:solidFill>
                <a:latin typeface="Roboto" panose="02000000000000000000" pitchFamily="2" charset="0"/>
                <a:ea typeface="Roboto" panose="02000000000000000000" pitchFamily="2" charset="0"/>
              </a:rPr>
              <a:t>Health</a:t>
            </a:r>
            <a:r>
              <a:rPr lang="fr-FR" sz="2400" dirty="0">
                <a:solidFill>
                  <a:srgbClr val="1A334C"/>
                </a:solidFill>
                <a:latin typeface="Roboto" panose="02000000000000000000" pitchFamily="2" charset="0"/>
                <a:ea typeface="Roboto" panose="02000000000000000000" pitchFamily="2" charset="0"/>
              </a:rPr>
              <a:t> : une nécessité </a:t>
            </a:r>
            <a:endParaRPr lang="fr-FR" sz="2400" dirty="0">
              <a:solidFill>
                <a:schemeClr val="bg1"/>
              </a:solidFill>
              <a:latin typeface="Roboto" panose="02000000000000000000" pitchFamily="2" charset="0"/>
              <a:ea typeface="Roboto" panose="02000000000000000000" pitchFamily="2" charset="0"/>
            </a:endParaRPr>
          </a:p>
        </p:txBody>
      </p:sp>
      <p:pic>
        <p:nvPicPr>
          <p:cNvPr id="4" name="Picture 4">
            <a:extLst>
              <a:ext uri="{FF2B5EF4-FFF2-40B4-BE49-F238E27FC236}">
                <a16:creationId xmlns:a16="http://schemas.microsoft.com/office/drawing/2014/main" id="{3E7A3B7C-4EBF-AA43-B16B-9DD131E95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724" y="2265080"/>
            <a:ext cx="2821200" cy="141221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a:extLst>
              <a:ext uri="{FF2B5EF4-FFF2-40B4-BE49-F238E27FC236}">
                <a16:creationId xmlns:a16="http://schemas.microsoft.com/office/drawing/2014/main" id="{6A9267C9-DAE5-0B42-A688-4C45C8516F06}"/>
              </a:ext>
            </a:extLst>
          </p:cNvPr>
          <p:cNvGrpSpPr/>
          <p:nvPr/>
        </p:nvGrpSpPr>
        <p:grpSpPr>
          <a:xfrm>
            <a:off x="810144" y="1474025"/>
            <a:ext cx="3607794" cy="2554557"/>
            <a:chOff x="810144" y="1806537"/>
            <a:chExt cx="3607794" cy="2554557"/>
          </a:xfrm>
        </p:grpSpPr>
        <p:pic>
          <p:nvPicPr>
            <p:cNvPr id="8" name="Picture 8" descr="Heatmapper">
              <a:extLst>
                <a:ext uri="{FF2B5EF4-FFF2-40B4-BE49-F238E27FC236}">
                  <a16:creationId xmlns:a16="http://schemas.microsoft.com/office/drawing/2014/main" id="{67AA1E80-94FE-2049-B5F6-E269504AE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6579" y="1806537"/>
              <a:ext cx="2322394" cy="1644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icrobiote : une révolution médicale | Le blob, l'extra-média">
              <a:extLst>
                <a:ext uri="{FF2B5EF4-FFF2-40B4-BE49-F238E27FC236}">
                  <a16:creationId xmlns:a16="http://schemas.microsoft.com/office/drawing/2014/main" id="{9564225F-D31C-184E-B8B5-6B00D6B79D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44" y="3131505"/>
              <a:ext cx="2521917" cy="12277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rie Moléculaire Poitiers - Examens de Neurologie">
              <a:extLst>
                <a:ext uri="{FF2B5EF4-FFF2-40B4-BE49-F238E27FC236}">
                  <a16:creationId xmlns:a16="http://schemas.microsoft.com/office/drawing/2014/main" id="{0DFE3E8D-8D03-FE47-AA85-BB99200D58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66" y="1879444"/>
              <a:ext cx="1770920" cy="15495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nté mentale : que fait-on de l'espoir ? | La Presse">
              <a:extLst>
                <a:ext uri="{FF2B5EF4-FFF2-40B4-BE49-F238E27FC236}">
                  <a16:creationId xmlns:a16="http://schemas.microsoft.com/office/drawing/2014/main" id="{095ED8D5-906C-F54C-A32A-5FACD5A2F2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978" y="3112454"/>
              <a:ext cx="1872960" cy="124864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ODD3 - Donner aux individus les moyens de vivre une vie saine et promouvoir  le bien-être à tous les âges - L'Agenda 2030 en France">
            <a:extLst>
              <a:ext uri="{FF2B5EF4-FFF2-40B4-BE49-F238E27FC236}">
                <a16:creationId xmlns:a16="http://schemas.microsoft.com/office/drawing/2014/main" id="{6C3F7A25-45BC-234E-B0CC-712CE03406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9373" y="3905254"/>
            <a:ext cx="3614349" cy="262023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4D3C2E3-0328-FF47-B001-3A0FB169C9A0}"/>
              </a:ext>
            </a:extLst>
          </p:cNvPr>
          <p:cNvSpPr txBox="1"/>
          <p:nvPr/>
        </p:nvSpPr>
        <p:spPr>
          <a:xfrm>
            <a:off x="40906" y="6563360"/>
            <a:ext cx="5693546" cy="307777"/>
          </a:xfrm>
          <a:prstGeom prst="rect">
            <a:avLst/>
          </a:prstGeom>
          <a:noFill/>
        </p:spPr>
        <p:txBody>
          <a:bodyPr wrap="none" rtlCol="0">
            <a:spAutoFit/>
          </a:bodyPr>
          <a:lstStyle/>
          <a:p>
            <a:r>
              <a:rPr lang="fr-FR" sz="1400" dirty="0"/>
              <a:t>5P : Personnalisée, Prédictive, Préventive, Participative, basée sur la Preuve</a:t>
            </a:r>
          </a:p>
        </p:txBody>
      </p:sp>
      <p:grpSp>
        <p:nvGrpSpPr>
          <p:cNvPr id="35" name="Groupe 34">
            <a:extLst>
              <a:ext uri="{FF2B5EF4-FFF2-40B4-BE49-F238E27FC236}">
                <a16:creationId xmlns:a16="http://schemas.microsoft.com/office/drawing/2014/main" id="{F99C13E1-9C93-D94E-B1BD-88AE3FABE5AA}"/>
              </a:ext>
            </a:extLst>
          </p:cNvPr>
          <p:cNvGrpSpPr/>
          <p:nvPr/>
        </p:nvGrpSpPr>
        <p:grpSpPr>
          <a:xfrm>
            <a:off x="5164903" y="4198780"/>
            <a:ext cx="6270242" cy="1948610"/>
            <a:chOff x="5164903" y="4198780"/>
            <a:chExt cx="6270242" cy="1948610"/>
          </a:xfrm>
        </p:grpSpPr>
        <p:grpSp>
          <p:nvGrpSpPr>
            <p:cNvPr id="9" name="Groupe 8">
              <a:extLst>
                <a:ext uri="{FF2B5EF4-FFF2-40B4-BE49-F238E27FC236}">
                  <a16:creationId xmlns:a16="http://schemas.microsoft.com/office/drawing/2014/main" id="{4BD98D7E-CDD6-464F-B648-3B20AA6B37CF}"/>
                </a:ext>
              </a:extLst>
            </p:cNvPr>
            <p:cNvGrpSpPr/>
            <p:nvPr/>
          </p:nvGrpSpPr>
          <p:grpSpPr>
            <a:xfrm>
              <a:off x="5164903" y="4198780"/>
              <a:ext cx="6270242" cy="1948610"/>
              <a:chOff x="2986286" y="4107715"/>
              <a:chExt cx="6270242" cy="1948610"/>
            </a:xfrm>
          </p:grpSpPr>
          <p:sp>
            <p:nvSpPr>
              <p:cNvPr id="13" name="ZoneTexte 12">
                <a:extLst>
                  <a:ext uri="{FF2B5EF4-FFF2-40B4-BE49-F238E27FC236}">
                    <a16:creationId xmlns:a16="http://schemas.microsoft.com/office/drawing/2014/main" id="{FCA1B1FD-C561-9D4B-A1B6-14221917C92B}"/>
                  </a:ext>
                </a:extLst>
              </p:cNvPr>
              <p:cNvSpPr txBox="1"/>
              <p:nvPr/>
            </p:nvSpPr>
            <p:spPr>
              <a:xfrm>
                <a:off x="4463340" y="4758960"/>
                <a:ext cx="3334043" cy="707886"/>
              </a:xfrm>
              <a:prstGeom prst="rect">
                <a:avLst/>
              </a:prstGeom>
              <a:noFill/>
            </p:spPr>
            <p:txBody>
              <a:bodyPr wrap="square" rtlCol="0">
                <a:spAutoFit/>
              </a:bodyPr>
              <a:lstStyle/>
              <a:p>
                <a:r>
                  <a:rPr lang="fr-FR" sz="4000" dirty="0"/>
                  <a:t>P = G + E + </a:t>
                </a:r>
                <a:r>
                  <a:rPr lang="fr-FR" sz="4000" dirty="0" err="1"/>
                  <a:t>GxE</a:t>
                </a:r>
                <a:endParaRPr lang="fr-FR" sz="4000" dirty="0"/>
              </a:p>
            </p:txBody>
          </p:sp>
          <p:sp>
            <p:nvSpPr>
              <p:cNvPr id="18" name="ZoneTexte 17">
                <a:extLst>
                  <a:ext uri="{FF2B5EF4-FFF2-40B4-BE49-F238E27FC236}">
                    <a16:creationId xmlns:a16="http://schemas.microsoft.com/office/drawing/2014/main" id="{DEB3FB50-8649-CD4E-A47E-323BF7909DC6}"/>
                  </a:ext>
                </a:extLst>
              </p:cNvPr>
              <p:cNvSpPr txBox="1"/>
              <p:nvPr/>
            </p:nvSpPr>
            <p:spPr>
              <a:xfrm>
                <a:off x="2986286" y="4107715"/>
                <a:ext cx="1846980" cy="461665"/>
              </a:xfrm>
              <a:prstGeom prst="rect">
                <a:avLst/>
              </a:prstGeom>
              <a:noFill/>
            </p:spPr>
            <p:txBody>
              <a:bodyPr wrap="none" rtlCol="0">
                <a:spAutoFit/>
              </a:bodyPr>
              <a:lstStyle/>
              <a:p>
                <a:r>
                  <a:rPr lang="fr-FR" sz="2400" dirty="0"/>
                  <a:t>Phénotype(s)</a:t>
                </a:r>
              </a:p>
            </p:txBody>
          </p:sp>
          <p:sp>
            <p:nvSpPr>
              <p:cNvPr id="19" name="ZoneTexte 18">
                <a:extLst>
                  <a:ext uri="{FF2B5EF4-FFF2-40B4-BE49-F238E27FC236}">
                    <a16:creationId xmlns:a16="http://schemas.microsoft.com/office/drawing/2014/main" id="{385E70A9-3E70-E54B-9B81-05D2D9C5A29D}"/>
                  </a:ext>
                </a:extLst>
              </p:cNvPr>
              <p:cNvSpPr txBox="1"/>
              <p:nvPr/>
            </p:nvSpPr>
            <p:spPr>
              <a:xfrm>
                <a:off x="4397698" y="5564121"/>
                <a:ext cx="1720343" cy="461665"/>
              </a:xfrm>
              <a:prstGeom prst="rect">
                <a:avLst/>
              </a:prstGeom>
              <a:noFill/>
            </p:spPr>
            <p:txBody>
              <a:bodyPr wrap="none" rtlCol="0">
                <a:spAutoFit/>
              </a:bodyPr>
              <a:lstStyle/>
              <a:p>
                <a:r>
                  <a:rPr lang="fr-FR" sz="2400" dirty="0"/>
                  <a:t>Génotype(s)</a:t>
                </a:r>
              </a:p>
            </p:txBody>
          </p:sp>
          <p:sp>
            <p:nvSpPr>
              <p:cNvPr id="20" name="ZoneTexte 19">
                <a:extLst>
                  <a:ext uri="{FF2B5EF4-FFF2-40B4-BE49-F238E27FC236}">
                    <a16:creationId xmlns:a16="http://schemas.microsoft.com/office/drawing/2014/main" id="{3017E1BA-6670-2345-B06B-2818B0A5DAC1}"/>
                  </a:ext>
                </a:extLst>
              </p:cNvPr>
              <p:cNvSpPr txBox="1"/>
              <p:nvPr/>
            </p:nvSpPr>
            <p:spPr>
              <a:xfrm>
                <a:off x="5040188" y="4110101"/>
                <a:ext cx="2411109" cy="461665"/>
              </a:xfrm>
              <a:prstGeom prst="rect">
                <a:avLst/>
              </a:prstGeom>
              <a:noFill/>
            </p:spPr>
            <p:txBody>
              <a:bodyPr wrap="none" rtlCol="0">
                <a:spAutoFit/>
              </a:bodyPr>
              <a:lstStyle/>
              <a:p>
                <a:r>
                  <a:rPr lang="fr-FR" sz="2400" dirty="0"/>
                  <a:t>Environnement(s)</a:t>
                </a:r>
              </a:p>
            </p:txBody>
          </p:sp>
          <p:sp>
            <p:nvSpPr>
              <p:cNvPr id="21" name="ZoneTexte 20">
                <a:extLst>
                  <a:ext uri="{FF2B5EF4-FFF2-40B4-BE49-F238E27FC236}">
                    <a16:creationId xmlns:a16="http://schemas.microsoft.com/office/drawing/2014/main" id="{4127321D-E70C-A047-8228-0FF315AC8244}"/>
                  </a:ext>
                </a:extLst>
              </p:cNvPr>
              <p:cNvSpPr txBox="1"/>
              <p:nvPr/>
            </p:nvSpPr>
            <p:spPr>
              <a:xfrm>
                <a:off x="7401212" y="5594660"/>
                <a:ext cx="1855316" cy="461665"/>
              </a:xfrm>
              <a:prstGeom prst="rect">
                <a:avLst/>
              </a:prstGeom>
              <a:noFill/>
            </p:spPr>
            <p:txBody>
              <a:bodyPr wrap="none" rtlCol="0">
                <a:spAutoFit/>
              </a:bodyPr>
              <a:lstStyle/>
              <a:p>
                <a:r>
                  <a:rPr lang="fr-FR" sz="2400" dirty="0"/>
                  <a:t>Interaction(s)</a:t>
                </a:r>
              </a:p>
            </p:txBody>
          </p:sp>
        </p:grpSp>
        <p:grpSp>
          <p:nvGrpSpPr>
            <p:cNvPr id="34" name="Groupe 33">
              <a:extLst>
                <a:ext uri="{FF2B5EF4-FFF2-40B4-BE49-F238E27FC236}">
                  <a16:creationId xmlns:a16="http://schemas.microsoft.com/office/drawing/2014/main" id="{044EC6AE-6B1B-2D43-A3B2-5AB82E957972}"/>
                </a:ext>
              </a:extLst>
            </p:cNvPr>
            <p:cNvGrpSpPr/>
            <p:nvPr/>
          </p:nvGrpSpPr>
          <p:grpSpPr>
            <a:xfrm>
              <a:off x="6088393" y="4603791"/>
              <a:ext cx="4360858" cy="1159524"/>
              <a:chOff x="6088393" y="4603791"/>
              <a:chExt cx="4360858" cy="1159524"/>
            </a:xfrm>
          </p:grpSpPr>
          <p:cxnSp>
            <p:nvCxnSpPr>
              <p:cNvPr id="26" name="Connecteur droit 25">
                <a:extLst>
                  <a:ext uri="{FF2B5EF4-FFF2-40B4-BE49-F238E27FC236}">
                    <a16:creationId xmlns:a16="http://schemas.microsoft.com/office/drawing/2014/main" id="{4FE61E64-68CC-924F-B4C2-9C5D0859A1FD}"/>
                  </a:ext>
                </a:extLst>
              </p:cNvPr>
              <p:cNvCxnSpPr>
                <a:cxnSpLocks/>
              </p:cNvCxnSpPr>
              <p:nvPr/>
            </p:nvCxnSpPr>
            <p:spPr>
              <a:xfrm>
                <a:off x="8391855" y="4603791"/>
                <a:ext cx="8440" cy="3487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BB90EA30-1171-A04E-9562-5FB15616E4EB}"/>
                  </a:ext>
                </a:extLst>
              </p:cNvPr>
              <p:cNvCxnSpPr>
                <a:cxnSpLocks/>
              </p:cNvCxnSpPr>
              <p:nvPr/>
            </p:nvCxnSpPr>
            <p:spPr>
              <a:xfrm>
                <a:off x="9398497" y="5480825"/>
                <a:ext cx="1050754" cy="2305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31499D95-D239-C147-B5BE-36CA5AFA4612}"/>
                  </a:ext>
                </a:extLst>
              </p:cNvPr>
              <p:cNvCxnSpPr>
                <a:cxnSpLocks/>
              </p:cNvCxnSpPr>
              <p:nvPr/>
            </p:nvCxnSpPr>
            <p:spPr>
              <a:xfrm flipH="1">
                <a:off x="7436486" y="5445133"/>
                <a:ext cx="205401" cy="3181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FADE2FF2-748F-E848-9233-D1A260161B82}"/>
                  </a:ext>
                </a:extLst>
              </p:cNvPr>
              <p:cNvCxnSpPr>
                <a:cxnSpLocks/>
                <a:stCxn id="18" idx="2"/>
              </p:cNvCxnSpPr>
              <p:nvPr/>
            </p:nvCxnSpPr>
            <p:spPr>
              <a:xfrm>
                <a:off x="6088393" y="4660445"/>
                <a:ext cx="734179" cy="29241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363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CFA0F6B-BE2B-7442-9024-84DEFB40BE64}"/>
              </a:ext>
            </a:extLst>
          </p:cNvPr>
          <p:cNvSpPr>
            <a:spLocks/>
          </p:cNvSpPr>
          <p:nvPr/>
        </p:nvSpPr>
        <p:spPr bwMode="auto">
          <a:xfrm>
            <a:off x="3436201" y="3312470"/>
            <a:ext cx="3205888" cy="1663751"/>
          </a:xfrm>
          <a:custGeom>
            <a:avLst/>
            <a:gdLst>
              <a:gd name="T0" fmla="*/ 2234 w 2416"/>
              <a:gd name="T1" fmla="*/ 758 h 1260"/>
              <a:gd name="T2" fmla="*/ 2122 w 2416"/>
              <a:gd name="T3" fmla="*/ 878 h 1260"/>
              <a:gd name="T4" fmla="*/ 1992 w 2416"/>
              <a:gd name="T5" fmla="*/ 972 h 1260"/>
              <a:gd name="T6" fmla="*/ 1848 w 2416"/>
              <a:gd name="T7" fmla="*/ 1040 h 1260"/>
              <a:gd name="T8" fmla="*/ 1696 w 2416"/>
              <a:gd name="T9" fmla="*/ 1080 h 1260"/>
              <a:gd name="T10" fmla="*/ 1538 w 2416"/>
              <a:gd name="T11" fmla="*/ 1092 h 1260"/>
              <a:gd name="T12" fmla="*/ 1378 w 2416"/>
              <a:gd name="T13" fmla="*/ 1074 h 1260"/>
              <a:gd name="T14" fmla="*/ 1224 w 2416"/>
              <a:gd name="T15" fmla="*/ 1026 h 1260"/>
              <a:gd name="T16" fmla="*/ 1130 w 2416"/>
              <a:gd name="T17" fmla="*/ 1014 h 1260"/>
              <a:gd name="T18" fmla="*/ 1046 w 2416"/>
              <a:gd name="T19" fmla="*/ 1104 h 1260"/>
              <a:gd name="T20" fmla="*/ 950 w 2416"/>
              <a:gd name="T21" fmla="*/ 1174 h 1260"/>
              <a:gd name="T22" fmla="*/ 842 w 2416"/>
              <a:gd name="T23" fmla="*/ 1224 h 1260"/>
              <a:gd name="T24" fmla="*/ 728 w 2416"/>
              <a:gd name="T25" fmla="*/ 1252 h 1260"/>
              <a:gd name="T26" fmla="*/ 610 w 2416"/>
              <a:gd name="T27" fmla="*/ 1260 h 1260"/>
              <a:gd name="T28" fmla="*/ 492 w 2416"/>
              <a:gd name="T29" fmla="*/ 1246 h 1260"/>
              <a:gd name="T30" fmla="*/ 376 w 2416"/>
              <a:gd name="T31" fmla="*/ 1208 h 1260"/>
              <a:gd name="T32" fmla="*/ 294 w 2416"/>
              <a:gd name="T33" fmla="*/ 1164 h 1260"/>
              <a:gd name="T34" fmla="*/ 194 w 2416"/>
              <a:gd name="T35" fmla="*/ 1084 h 1260"/>
              <a:gd name="T36" fmla="*/ 114 w 2416"/>
              <a:gd name="T37" fmla="*/ 990 h 1260"/>
              <a:gd name="T38" fmla="*/ 54 w 2416"/>
              <a:gd name="T39" fmla="*/ 884 h 1260"/>
              <a:gd name="T40" fmla="*/ 16 w 2416"/>
              <a:gd name="T41" fmla="*/ 770 h 1260"/>
              <a:gd name="T42" fmla="*/ 0 w 2416"/>
              <a:gd name="T43" fmla="*/ 650 h 1260"/>
              <a:gd name="T44" fmla="*/ 8 w 2416"/>
              <a:gd name="T45" fmla="*/ 528 h 1260"/>
              <a:gd name="T46" fmla="*/ 40 w 2416"/>
              <a:gd name="T47" fmla="*/ 408 h 1260"/>
              <a:gd name="T48" fmla="*/ 98 w 2416"/>
              <a:gd name="T49" fmla="*/ 294 h 1260"/>
              <a:gd name="T50" fmla="*/ 186 w 2416"/>
              <a:gd name="T51" fmla="*/ 184 h 1260"/>
              <a:gd name="T52" fmla="*/ 332 w 2416"/>
              <a:gd name="T53" fmla="*/ 76 h 1260"/>
              <a:gd name="T54" fmla="*/ 500 w 2416"/>
              <a:gd name="T55" fmla="*/ 14 h 1260"/>
              <a:gd name="T56" fmla="*/ 678 w 2416"/>
              <a:gd name="T57" fmla="*/ 2 h 1260"/>
              <a:gd name="T58" fmla="*/ 722 w 2416"/>
              <a:gd name="T59" fmla="*/ 6 h 1260"/>
              <a:gd name="T60" fmla="*/ 764 w 2416"/>
              <a:gd name="T61" fmla="*/ 192 h 1260"/>
              <a:gd name="T62" fmla="*/ 844 w 2416"/>
              <a:gd name="T63" fmla="*/ 366 h 1260"/>
              <a:gd name="T64" fmla="*/ 964 w 2416"/>
              <a:gd name="T65" fmla="*/ 520 h 1260"/>
              <a:gd name="T66" fmla="*/ 1120 w 2416"/>
              <a:gd name="T67" fmla="*/ 646 h 1260"/>
              <a:gd name="T68" fmla="*/ 1236 w 2416"/>
              <a:gd name="T69" fmla="*/ 708 h 1260"/>
              <a:gd name="T70" fmla="*/ 1398 w 2416"/>
              <a:gd name="T71" fmla="*/ 760 h 1260"/>
              <a:gd name="T72" fmla="*/ 1564 w 2416"/>
              <a:gd name="T73" fmla="*/ 780 h 1260"/>
              <a:gd name="T74" fmla="*/ 1728 w 2416"/>
              <a:gd name="T75" fmla="*/ 766 h 1260"/>
              <a:gd name="T76" fmla="*/ 1888 w 2416"/>
              <a:gd name="T77" fmla="*/ 722 h 1260"/>
              <a:gd name="T78" fmla="*/ 2036 w 2416"/>
              <a:gd name="T79" fmla="*/ 648 h 1260"/>
              <a:gd name="T80" fmla="*/ 2170 w 2416"/>
              <a:gd name="T81" fmla="*/ 546 h 1260"/>
              <a:gd name="T82" fmla="*/ 2284 w 2416"/>
              <a:gd name="T83" fmla="*/ 414 h 1260"/>
              <a:gd name="T84" fmla="*/ 2340 w 2416"/>
              <a:gd name="T85" fmla="*/ 322 h 1260"/>
              <a:gd name="T86" fmla="*/ 2412 w 2416"/>
              <a:gd name="T87" fmla="*/ 144 h 1260"/>
              <a:gd name="T88" fmla="*/ 2416 w 2416"/>
              <a:gd name="T89" fmla="*/ 248 h 1260"/>
              <a:gd name="T90" fmla="*/ 2402 w 2416"/>
              <a:gd name="T91" fmla="*/ 388 h 1260"/>
              <a:gd name="T92" fmla="*/ 2364 w 2416"/>
              <a:gd name="T93" fmla="*/ 526 h 1260"/>
              <a:gd name="T94" fmla="*/ 2302 w 2416"/>
              <a:gd name="T95" fmla="*/ 65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6" h="1260">
                <a:moveTo>
                  <a:pt x="2282" y="690"/>
                </a:moveTo>
                <a:lnTo>
                  <a:pt x="2282" y="690"/>
                </a:lnTo>
                <a:lnTo>
                  <a:pt x="2258" y="726"/>
                </a:lnTo>
                <a:lnTo>
                  <a:pt x="2234" y="758"/>
                </a:lnTo>
                <a:lnTo>
                  <a:pt x="2208" y="792"/>
                </a:lnTo>
                <a:lnTo>
                  <a:pt x="2180" y="822"/>
                </a:lnTo>
                <a:lnTo>
                  <a:pt x="2152" y="850"/>
                </a:lnTo>
                <a:lnTo>
                  <a:pt x="2122" y="878"/>
                </a:lnTo>
                <a:lnTo>
                  <a:pt x="2090" y="904"/>
                </a:lnTo>
                <a:lnTo>
                  <a:pt x="2058" y="928"/>
                </a:lnTo>
                <a:lnTo>
                  <a:pt x="2026" y="952"/>
                </a:lnTo>
                <a:lnTo>
                  <a:pt x="1992" y="972"/>
                </a:lnTo>
                <a:lnTo>
                  <a:pt x="1956" y="992"/>
                </a:lnTo>
                <a:lnTo>
                  <a:pt x="1920" y="1010"/>
                </a:lnTo>
                <a:lnTo>
                  <a:pt x="1884" y="1026"/>
                </a:lnTo>
                <a:lnTo>
                  <a:pt x="1848" y="1040"/>
                </a:lnTo>
                <a:lnTo>
                  <a:pt x="1810" y="1052"/>
                </a:lnTo>
                <a:lnTo>
                  <a:pt x="1772" y="1064"/>
                </a:lnTo>
                <a:lnTo>
                  <a:pt x="1734" y="1072"/>
                </a:lnTo>
                <a:lnTo>
                  <a:pt x="1696" y="1080"/>
                </a:lnTo>
                <a:lnTo>
                  <a:pt x="1656" y="1086"/>
                </a:lnTo>
                <a:lnTo>
                  <a:pt x="1616" y="1090"/>
                </a:lnTo>
                <a:lnTo>
                  <a:pt x="1576" y="1092"/>
                </a:lnTo>
                <a:lnTo>
                  <a:pt x="1538" y="1092"/>
                </a:lnTo>
                <a:lnTo>
                  <a:pt x="1498" y="1090"/>
                </a:lnTo>
                <a:lnTo>
                  <a:pt x="1458" y="1086"/>
                </a:lnTo>
                <a:lnTo>
                  <a:pt x="1418" y="1080"/>
                </a:lnTo>
                <a:lnTo>
                  <a:pt x="1378" y="1074"/>
                </a:lnTo>
                <a:lnTo>
                  <a:pt x="1340" y="1064"/>
                </a:lnTo>
                <a:lnTo>
                  <a:pt x="1300" y="1054"/>
                </a:lnTo>
                <a:lnTo>
                  <a:pt x="1262" y="1040"/>
                </a:lnTo>
                <a:lnTo>
                  <a:pt x="1224" y="1026"/>
                </a:lnTo>
                <a:lnTo>
                  <a:pt x="1186" y="1008"/>
                </a:lnTo>
                <a:lnTo>
                  <a:pt x="1148" y="990"/>
                </a:lnTo>
                <a:lnTo>
                  <a:pt x="1148" y="990"/>
                </a:lnTo>
                <a:lnTo>
                  <a:pt x="1130" y="1014"/>
                </a:lnTo>
                <a:lnTo>
                  <a:pt x="1110" y="1038"/>
                </a:lnTo>
                <a:lnTo>
                  <a:pt x="1090" y="1062"/>
                </a:lnTo>
                <a:lnTo>
                  <a:pt x="1068" y="1084"/>
                </a:lnTo>
                <a:lnTo>
                  <a:pt x="1046" y="1104"/>
                </a:lnTo>
                <a:lnTo>
                  <a:pt x="1022" y="1124"/>
                </a:lnTo>
                <a:lnTo>
                  <a:pt x="1000" y="1142"/>
                </a:lnTo>
                <a:lnTo>
                  <a:pt x="974" y="1158"/>
                </a:lnTo>
                <a:lnTo>
                  <a:pt x="950" y="1174"/>
                </a:lnTo>
                <a:lnTo>
                  <a:pt x="924" y="1188"/>
                </a:lnTo>
                <a:lnTo>
                  <a:pt x="896" y="1202"/>
                </a:lnTo>
                <a:lnTo>
                  <a:pt x="870" y="1214"/>
                </a:lnTo>
                <a:lnTo>
                  <a:pt x="842" y="1224"/>
                </a:lnTo>
                <a:lnTo>
                  <a:pt x="814" y="1234"/>
                </a:lnTo>
                <a:lnTo>
                  <a:pt x="786" y="1242"/>
                </a:lnTo>
                <a:lnTo>
                  <a:pt x="756" y="1248"/>
                </a:lnTo>
                <a:lnTo>
                  <a:pt x="728" y="1252"/>
                </a:lnTo>
                <a:lnTo>
                  <a:pt x="698" y="1256"/>
                </a:lnTo>
                <a:lnTo>
                  <a:pt x="670" y="1260"/>
                </a:lnTo>
                <a:lnTo>
                  <a:pt x="640" y="1260"/>
                </a:lnTo>
                <a:lnTo>
                  <a:pt x="610" y="1260"/>
                </a:lnTo>
                <a:lnTo>
                  <a:pt x="580" y="1258"/>
                </a:lnTo>
                <a:lnTo>
                  <a:pt x="552" y="1256"/>
                </a:lnTo>
                <a:lnTo>
                  <a:pt x="522" y="1252"/>
                </a:lnTo>
                <a:lnTo>
                  <a:pt x="492" y="1246"/>
                </a:lnTo>
                <a:lnTo>
                  <a:pt x="464" y="1238"/>
                </a:lnTo>
                <a:lnTo>
                  <a:pt x="434" y="1230"/>
                </a:lnTo>
                <a:lnTo>
                  <a:pt x="406" y="1218"/>
                </a:lnTo>
                <a:lnTo>
                  <a:pt x="376" y="1208"/>
                </a:lnTo>
                <a:lnTo>
                  <a:pt x="348" y="1194"/>
                </a:lnTo>
                <a:lnTo>
                  <a:pt x="322" y="1180"/>
                </a:lnTo>
                <a:lnTo>
                  <a:pt x="294" y="1164"/>
                </a:lnTo>
                <a:lnTo>
                  <a:pt x="294" y="1164"/>
                </a:lnTo>
                <a:lnTo>
                  <a:pt x="268" y="1146"/>
                </a:lnTo>
                <a:lnTo>
                  <a:pt x="242" y="1126"/>
                </a:lnTo>
                <a:lnTo>
                  <a:pt x="216" y="1106"/>
                </a:lnTo>
                <a:lnTo>
                  <a:pt x="194" y="1084"/>
                </a:lnTo>
                <a:lnTo>
                  <a:pt x="172" y="1062"/>
                </a:lnTo>
                <a:lnTo>
                  <a:pt x="150" y="1040"/>
                </a:lnTo>
                <a:lnTo>
                  <a:pt x="132" y="1016"/>
                </a:lnTo>
                <a:lnTo>
                  <a:pt x="114" y="990"/>
                </a:lnTo>
                <a:lnTo>
                  <a:pt x="96" y="964"/>
                </a:lnTo>
                <a:lnTo>
                  <a:pt x="80" y="938"/>
                </a:lnTo>
                <a:lnTo>
                  <a:pt x="66" y="912"/>
                </a:lnTo>
                <a:lnTo>
                  <a:pt x="54" y="884"/>
                </a:lnTo>
                <a:lnTo>
                  <a:pt x="42" y="856"/>
                </a:lnTo>
                <a:lnTo>
                  <a:pt x="32" y="828"/>
                </a:lnTo>
                <a:lnTo>
                  <a:pt x="24" y="798"/>
                </a:lnTo>
                <a:lnTo>
                  <a:pt x="16" y="770"/>
                </a:lnTo>
                <a:lnTo>
                  <a:pt x="10" y="740"/>
                </a:lnTo>
                <a:lnTo>
                  <a:pt x="6" y="710"/>
                </a:lnTo>
                <a:lnTo>
                  <a:pt x="2" y="680"/>
                </a:lnTo>
                <a:lnTo>
                  <a:pt x="0" y="650"/>
                </a:lnTo>
                <a:lnTo>
                  <a:pt x="0" y="618"/>
                </a:lnTo>
                <a:lnTo>
                  <a:pt x="2" y="588"/>
                </a:lnTo>
                <a:lnTo>
                  <a:pt x="4" y="558"/>
                </a:lnTo>
                <a:lnTo>
                  <a:pt x="8" y="528"/>
                </a:lnTo>
                <a:lnTo>
                  <a:pt x="14" y="498"/>
                </a:lnTo>
                <a:lnTo>
                  <a:pt x="22" y="468"/>
                </a:lnTo>
                <a:lnTo>
                  <a:pt x="30" y="438"/>
                </a:lnTo>
                <a:lnTo>
                  <a:pt x="40" y="408"/>
                </a:lnTo>
                <a:lnTo>
                  <a:pt x="52" y="378"/>
                </a:lnTo>
                <a:lnTo>
                  <a:pt x="66" y="350"/>
                </a:lnTo>
                <a:lnTo>
                  <a:pt x="82" y="322"/>
                </a:lnTo>
                <a:lnTo>
                  <a:pt x="98" y="294"/>
                </a:lnTo>
                <a:lnTo>
                  <a:pt x="98" y="294"/>
                </a:lnTo>
                <a:lnTo>
                  <a:pt x="124" y="254"/>
                </a:lnTo>
                <a:lnTo>
                  <a:pt x="154" y="218"/>
                </a:lnTo>
                <a:lnTo>
                  <a:pt x="186" y="184"/>
                </a:lnTo>
                <a:lnTo>
                  <a:pt x="220" y="152"/>
                </a:lnTo>
                <a:lnTo>
                  <a:pt x="256" y="124"/>
                </a:lnTo>
                <a:lnTo>
                  <a:pt x="292" y="98"/>
                </a:lnTo>
                <a:lnTo>
                  <a:pt x="332" y="76"/>
                </a:lnTo>
                <a:lnTo>
                  <a:pt x="372" y="56"/>
                </a:lnTo>
                <a:lnTo>
                  <a:pt x="414" y="38"/>
                </a:lnTo>
                <a:lnTo>
                  <a:pt x="456" y="24"/>
                </a:lnTo>
                <a:lnTo>
                  <a:pt x="500" y="14"/>
                </a:lnTo>
                <a:lnTo>
                  <a:pt x="544" y="6"/>
                </a:lnTo>
                <a:lnTo>
                  <a:pt x="588" y="2"/>
                </a:lnTo>
                <a:lnTo>
                  <a:pt x="632" y="0"/>
                </a:lnTo>
                <a:lnTo>
                  <a:pt x="678" y="2"/>
                </a:lnTo>
                <a:lnTo>
                  <a:pt x="722" y="6"/>
                </a:lnTo>
                <a:lnTo>
                  <a:pt x="722" y="6"/>
                </a:lnTo>
                <a:lnTo>
                  <a:pt x="722" y="6"/>
                </a:lnTo>
                <a:lnTo>
                  <a:pt x="722" y="6"/>
                </a:lnTo>
                <a:lnTo>
                  <a:pt x="730" y="54"/>
                </a:lnTo>
                <a:lnTo>
                  <a:pt x="738" y="100"/>
                </a:lnTo>
                <a:lnTo>
                  <a:pt x="750" y="146"/>
                </a:lnTo>
                <a:lnTo>
                  <a:pt x="764" y="192"/>
                </a:lnTo>
                <a:lnTo>
                  <a:pt x="780" y="238"/>
                </a:lnTo>
                <a:lnTo>
                  <a:pt x="798" y="282"/>
                </a:lnTo>
                <a:lnTo>
                  <a:pt x="820" y="324"/>
                </a:lnTo>
                <a:lnTo>
                  <a:pt x="844" y="366"/>
                </a:lnTo>
                <a:lnTo>
                  <a:pt x="870" y="406"/>
                </a:lnTo>
                <a:lnTo>
                  <a:pt x="898" y="446"/>
                </a:lnTo>
                <a:lnTo>
                  <a:pt x="930" y="484"/>
                </a:lnTo>
                <a:lnTo>
                  <a:pt x="964" y="520"/>
                </a:lnTo>
                <a:lnTo>
                  <a:pt x="1000" y="554"/>
                </a:lnTo>
                <a:lnTo>
                  <a:pt x="1038" y="588"/>
                </a:lnTo>
                <a:lnTo>
                  <a:pt x="1078" y="618"/>
                </a:lnTo>
                <a:lnTo>
                  <a:pt x="1120" y="646"/>
                </a:lnTo>
                <a:lnTo>
                  <a:pt x="1120" y="646"/>
                </a:lnTo>
                <a:lnTo>
                  <a:pt x="1158" y="670"/>
                </a:lnTo>
                <a:lnTo>
                  <a:pt x="1196" y="690"/>
                </a:lnTo>
                <a:lnTo>
                  <a:pt x="1236" y="708"/>
                </a:lnTo>
                <a:lnTo>
                  <a:pt x="1276" y="724"/>
                </a:lnTo>
                <a:lnTo>
                  <a:pt x="1316" y="738"/>
                </a:lnTo>
                <a:lnTo>
                  <a:pt x="1358" y="750"/>
                </a:lnTo>
                <a:lnTo>
                  <a:pt x="1398" y="760"/>
                </a:lnTo>
                <a:lnTo>
                  <a:pt x="1440" y="768"/>
                </a:lnTo>
                <a:lnTo>
                  <a:pt x="1480" y="774"/>
                </a:lnTo>
                <a:lnTo>
                  <a:pt x="1522" y="778"/>
                </a:lnTo>
                <a:lnTo>
                  <a:pt x="1564" y="780"/>
                </a:lnTo>
                <a:lnTo>
                  <a:pt x="1606" y="780"/>
                </a:lnTo>
                <a:lnTo>
                  <a:pt x="1646" y="776"/>
                </a:lnTo>
                <a:lnTo>
                  <a:pt x="1688" y="772"/>
                </a:lnTo>
                <a:lnTo>
                  <a:pt x="1728" y="766"/>
                </a:lnTo>
                <a:lnTo>
                  <a:pt x="1770" y="758"/>
                </a:lnTo>
                <a:lnTo>
                  <a:pt x="1810" y="748"/>
                </a:lnTo>
                <a:lnTo>
                  <a:pt x="1848" y="736"/>
                </a:lnTo>
                <a:lnTo>
                  <a:pt x="1888" y="722"/>
                </a:lnTo>
                <a:lnTo>
                  <a:pt x="1926" y="706"/>
                </a:lnTo>
                <a:lnTo>
                  <a:pt x="1964" y="690"/>
                </a:lnTo>
                <a:lnTo>
                  <a:pt x="2000" y="670"/>
                </a:lnTo>
                <a:lnTo>
                  <a:pt x="2036" y="648"/>
                </a:lnTo>
                <a:lnTo>
                  <a:pt x="2072" y="626"/>
                </a:lnTo>
                <a:lnTo>
                  <a:pt x="2106" y="600"/>
                </a:lnTo>
                <a:lnTo>
                  <a:pt x="2138" y="574"/>
                </a:lnTo>
                <a:lnTo>
                  <a:pt x="2170" y="546"/>
                </a:lnTo>
                <a:lnTo>
                  <a:pt x="2200" y="516"/>
                </a:lnTo>
                <a:lnTo>
                  <a:pt x="2230" y="484"/>
                </a:lnTo>
                <a:lnTo>
                  <a:pt x="2256" y="450"/>
                </a:lnTo>
                <a:lnTo>
                  <a:pt x="2284" y="414"/>
                </a:lnTo>
                <a:lnTo>
                  <a:pt x="2308" y="378"/>
                </a:lnTo>
                <a:lnTo>
                  <a:pt x="2308" y="378"/>
                </a:lnTo>
                <a:lnTo>
                  <a:pt x="2324" y="350"/>
                </a:lnTo>
                <a:lnTo>
                  <a:pt x="2340" y="322"/>
                </a:lnTo>
                <a:lnTo>
                  <a:pt x="2356" y="292"/>
                </a:lnTo>
                <a:lnTo>
                  <a:pt x="2368" y="262"/>
                </a:lnTo>
                <a:lnTo>
                  <a:pt x="2392" y="204"/>
                </a:lnTo>
                <a:lnTo>
                  <a:pt x="2412" y="144"/>
                </a:lnTo>
                <a:lnTo>
                  <a:pt x="2412" y="144"/>
                </a:lnTo>
                <a:lnTo>
                  <a:pt x="2414" y="178"/>
                </a:lnTo>
                <a:lnTo>
                  <a:pt x="2416" y="212"/>
                </a:lnTo>
                <a:lnTo>
                  <a:pt x="2416" y="248"/>
                </a:lnTo>
                <a:lnTo>
                  <a:pt x="2414" y="282"/>
                </a:lnTo>
                <a:lnTo>
                  <a:pt x="2412" y="318"/>
                </a:lnTo>
                <a:lnTo>
                  <a:pt x="2406" y="352"/>
                </a:lnTo>
                <a:lnTo>
                  <a:pt x="2402" y="388"/>
                </a:lnTo>
                <a:lnTo>
                  <a:pt x="2394" y="422"/>
                </a:lnTo>
                <a:lnTo>
                  <a:pt x="2386" y="456"/>
                </a:lnTo>
                <a:lnTo>
                  <a:pt x="2376" y="492"/>
                </a:lnTo>
                <a:lnTo>
                  <a:pt x="2364" y="526"/>
                </a:lnTo>
                <a:lnTo>
                  <a:pt x="2350" y="560"/>
                </a:lnTo>
                <a:lnTo>
                  <a:pt x="2336" y="592"/>
                </a:lnTo>
                <a:lnTo>
                  <a:pt x="2320" y="626"/>
                </a:lnTo>
                <a:lnTo>
                  <a:pt x="2302" y="658"/>
                </a:lnTo>
                <a:lnTo>
                  <a:pt x="2282" y="690"/>
                </a:lnTo>
                <a:lnTo>
                  <a:pt x="2282" y="690"/>
                </a:lnTo>
                <a:close/>
              </a:path>
            </a:pathLst>
          </a:custGeom>
          <a:solidFill>
            <a:schemeClr val="accent1"/>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4" name="Freeform 5">
            <a:extLst>
              <a:ext uri="{FF2B5EF4-FFF2-40B4-BE49-F238E27FC236}">
                <a16:creationId xmlns:a16="http://schemas.microsoft.com/office/drawing/2014/main" id="{615EB1A1-27E8-3646-9D6D-CEA611C12998}"/>
              </a:ext>
            </a:extLst>
          </p:cNvPr>
          <p:cNvSpPr>
            <a:spLocks/>
          </p:cNvSpPr>
          <p:nvPr/>
        </p:nvSpPr>
        <p:spPr bwMode="auto">
          <a:xfrm>
            <a:off x="4886762" y="1059349"/>
            <a:ext cx="2730844" cy="2630312"/>
          </a:xfrm>
          <a:custGeom>
            <a:avLst/>
            <a:gdLst>
              <a:gd name="T0" fmla="*/ 1684 w 2058"/>
              <a:gd name="T1" fmla="*/ 1208 h 1992"/>
              <a:gd name="T2" fmla="*/ 1550 w 2058"/>
              <a:gd name="T3" fmla="*/ 1072 h 1992"/>
              <a:gd name="T4" fmla="*/ 1388 w 2058"/>
              <a:gd name="T5" fmla="*/ 968 h 1992"/>
              <a:gd name="T6" fmla="*/ 1206 w 2058"/>
              <a:gd name="T7" fmla="*/ 900 h 1992"/>
              <a:gd name="T8" fmla="*/ 1006 w 2058"/>
              <a:gd name="T9" fmla="*/ 878 h 1992"/>
              <a:gd name="T10" fmla="*/ 874 w 2058"/>
              <a:gd name="T11" fmla="*/ 888 h 1992"/>
              <a:gd name="T12" fmla="*/ 710 w 2058"/>
              <a:gd name="T13" fmla="*/ 930 h 1992"/>
              <a:gd name="T14" fmla="*/ 560 w 2058"/>
              <a:gd name="T15" fmla="*/ 1002 h 1992"/>
              <a:gd name="T16" fmla="*/ 426 w 2058"/>
              <a:gd name="T17" fmla="*/ 1102 h 1992"/>
              <a:gd name="T18" fmla="*/ 316 w 2058"/>
              <a:gd name="T19" fmla="*/ 1224 h 1992"/>
              <a:gd name="T20" fmla="*/ 230 w 2058"/>
              <a:gd name="T21" fmla="*/ 1366 h 1992"/>
              <a:gd name="T22" fmla="*/ 172 w 2058"/>
              <a:gd name="T23" fmla="*/ 1524 h 1992"/>
              <a:gd name="T24" fmla="*/ 146 w 2058"/>
              <a:gd name="T25" fmla="*/ 1694 h 1992"/>
              <a:gd name="T26" fmla="*/ 146 w 2058"/>
              <a:gd name="T27" fmla="*/ 1804 h 1992"/>
              <a:gd name="T28" fmla="*/ 182 w 2058"/>
              <a:gd name="T29" fmla="*/ 1992 h 1992"/>
              <a:gd name="T30" fmla="*/ 124 w 2058"/>
              <a:gd name="T31" fmla="*/ 1906 h 1992"/>
              <a:gd name="T32" fmla="*/ 60 w 2058"/>
              <a:gd name="T33" fmla="*/ 1780 h 1992"/>
              <a:gd name="T34" fmla="*/ 18 w 2058"/>
              <a:gd name="T35" fmla="*/ 1644 h 1992"/>
              <a:gd name="T36" fmla="*/ 0 w 2058"/>
              <a:gd name="T37" fmla="*/ 1498 h 1992"/>
              <a:gd name="T38" fmla="*/ 4 w 2058"/>
              <a:gd name="T39" fmla="*/ 1378 h 1992"/>
              <a:gd name="T40" fmla="*/ 34 w 2058"/>
              <a:gd name="T41" fmla="*/ 1216 h 1992"/>
              <a:gd name="T42" fmla="*/ 94 w 2058"/>
              <a:gd name="T43" fmla="*/ 1068 h 1992"/>
              <a:gd name="T44" fmla="*/ 180 w 2058"/>
              <a:gd name="T45" fmla="*/ 934 h 1992"/>
              <a:gd name="T46" fmla="*/ 288 w 2058"/>
              <a:gd name="T47" fmla="*/ 818 h 1992"/>
              <a:gd name="T48" fmla="*/ 416 w 2058"/>
              <a:gd name="T49" fmla="*/ 724 h 1992"/>
              <a:gd name="T50" fmla="*/ 558 w 2058"/>
              <a:gd name="T51" fmla="*/ 654 h 1992"/>
              <a:gd name="T52" fmla="*/ 716 w 2058"/>
              <a:gd name="T53" fmla="*/ 612 h 1992"/>
              <a:gd name="T54" fmla="*/ 800 w 2058"/>
              <a:gd name="T55" fmla="*/ 572 h 1992"/>
              <a:gd name="T56" fmla="*/ 824 w 2058"/>
              <a:gd name="T57" fmla="*/ 452 h 1992"/>
              <a:gd name="T58" fmla="*/ 868 w 2058"/>
              <a:gd name="T59" fmla="*/ 340 h 1992"/>
              <a:gd name="T60" fmla="*/ 932 w 2058"/>
              <a:gd name="T61" fmla="*/ 242 h 1992"/>
              <a:gd name="T62" fmla="*/ 1014 w 2058"/>
              <a:gd name="T63" fmla="*/ 156 h 1992"/>
              <a:gd name="T64" fmla="*/ 1108 w 2058"/>
              <a:gd name="T65" fmla="*/ 86 h 1992"/>
              <a:gd name="T66" fmla="*/ 1216 w 2058"/>
              <a:gd name="T67" fmla="*/ 36 h 1992"/>
              <a:gd name="T68" fmla="*/ 1334 w 2058"/>
              <a:gd name="T69" fmla="*/ 6 h 1992"/>
              <a:gd name="T70" fmla="*/ 1428 w 2058"/>
              <a:gd name="T71" fmla="*/ 0 h 1992"/>
              <a:gd name="T72" fmla="*/ 1554 w 2058"/>
              <a:gd name="T73" fmla="*/ 12 h 1992"/>
              <a:gd name="T74" fmla="*/ 1674 w 2058"/>
              <a:gd name="T75" fmla="*/ 50 h 1992"/>
              <a:gd name="T76" fmla="*/ 1780 w 2058"/>
              <a:gd name="T77" fmla="*/ 108 h 1992"/>
              <a:gd name="T78" fmla="*/ 1874 w 2058"/>
              <a:gd name="T79" fmla="*/ 184 h 1992"/>
              <a:gd name="T80" fmla="*/ 1950 w 2058"/>
              <a:gd name="T81" fmla="*/ 278 h 1992"/>
              <a:gd name="T82" fmla="*/ 2008 w 2058"/>
              <a:gd name="T83" fmla="*/ 384 h 1992"/>
              <a:gd name="T84" fmla="*/ 2046 w 2058"/>
              <a:gd name="T85" fmla="*/ 504 h 1992"/>
              <a:gd name="T86" fmla="*/ 2058 w 2058"/>
              <a:gd name="T87" fmla="*/ 630 h 1992"/>
              <a:gd name="T88" fmla="*/ 2042 w 2058"/>
              <a:gd name="T89" fmla="*/ 770 h 1992"/>
              <a:gd name="T90" fmla="*/ 1976 w 2058"/>
              <a:gd name="T91" fmla="*/ 940 h 1992"/>
              <a:gd name="T92" fmla="*/ 1868 w 2058"/>
              <a:gd name="T93" fmla="*/ 1082 h 1992"/>
              <a:gd name="T94" fmla="*/ 1724 w 2058"/>
              <a:gd name="T95" fmla="*/ 1186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8" h="1992">
                <a:moveTo>
                  <a:pt x="1684" y="1206"/>
                </a:moveTo>
                <a:lnTo>
                  <a:pt x="1684" y="1206"/>
                </a:lnTo>
                <a:lnTo>
                  <a:pt x="1684" y="1208"/>
                </a:lnTo>
                <a:lnTo>
                  <a:pt x="1684" y="1208"/>
                </a:lnTo>
                <a:lnTo>
                  <a:pt x="1652" y="1170"/>
                </a:lnTo>
                <a:lnTo>
                  <a:pt x="1620" y="1136"/>
                </a:lnTo>
                <a:lnTo>
                  <a:pt x="1586" y="1102"/>
                </a:lnTo>
                <a:lnTo>
                  <a:pt x="1550" y="1072"/>
                </a:lnTo>
                <a:lnTo>
                  <a:pt x="1512" y="1042"/>
                </a:lnTo>
                <a:lnTo>
                  <a:pt x="1472" y="1014"/>
                </a:lnTo>
                <a:lnTo>
                  <a:pt x="1432" y="990"/>
                </a:lnTo>
                <a:lnTo>
                  <a:pt x="1388" y="968"/>
                </a:lnTo>
                <a:lnTo>
                  <a:pt x="1344" y="946"/>
                </a:lnTo>
                <a:lnTo>
                  <a:pt x="1300" y="930"/>
                </a:lnTo>
                <a:lnTo>
                  <a:pt x="1252" y="914"/>
                </a:lnTo>
                <a:lnTo>
                  <a:pt x="1206" y="900"/>
                </a:lnTo>
                <a:lnTo>
                  <a:pt x="1156" y="890"/>
                </a:lnTo>
                <a:lnTo>
                  <a:pt x="1108" y="884"/>
                </a:lnTo>
                <a:lnTo>
                  <a:pt x="1056" y="880"/>
                </a:lnTo>
                <a:lnTo>
                  <a:pt x="1006" y="878"/>
                </a:lnTo>
                <a:lnTo>
                  <a:pt x="1006" y="878"/>
                </a:lnTo>
                <a:lnTo>
                  <a:pt x="962" y="878"/>
                </a:lnTo>
                <a:lnTo>
                  <a:pt x="918" y="882"/>
                </a:lnTo>
                <a:lnTo>
                  <a:pt x="874" y="888"/>
                </a:lnTo>
                <a:lnTo>
                  <a:pt x="832" y="896"/>
                </a:lnTo>
                <a:lnTo>
                  <a:pt x="790" y="904"/>
                </a:lnTo>
                <a:lnTo>
                  <a:pt x="750" y="916"/>
                </a:lnTo>
                <a:lnTo>
                  <a:pt x="710" y="930"/>
                </a:lnTo>
                <a:lnTo>
                  <a:pt x="670" y="946"/>
                </a:lnTo>
                <a:lnTo>
                  <a:pt x="632" y="962"/>
                </a:lnTo>
                <a:lnTo>
                  <a:pt x="596" y="982"/>
                </a:lnTo>
                <a:lnTo>
                  <a:pt x="560" y="1002"/>
                </a:lnTo>
                <a:lnTo>
                  <a:pt x="524" y="1024"/>
                </a:lnTo>
                <a:lnTo>
                  <a:pt x="490" y="1048"/>
                </a:lnTo>
                <a:lnTo>
                  <a:pt x="458" y="1074"/>
                </a:lnTo>
                <a:lnTo>
                  <a:pt x="426" y="1102"/>
                </a:lnTo>
                <a:lnTo>
                  <a:pt x="396" y="1130"/>
                </a:lnTo>
                <a:lnTo>
                  <a:pt x="368" y="1160"/>
                </a:lnTo>
                <a:lnTo>
                  <a:pt x="342" y="1190"/>
                </a:lnTo>
                <a:lnTo>
                  <a:pt x="316" y="1224"/>
                </a:lnTo>
                <a:lnTo>
                  <a:pt x="292" y="1258"/>
                </a:lnTo>
                <a:lnTo>
                  <a:pt x="270" y="1292"/>
                </a:lnTo>
                <a:lnTo>
                  <a:pt x="248" y="1328"/>
                </a:lnTo>
                <a:lnTo>
                  <a:pt x="230" y="1366"/>
                </a:lnTo>
                <a:lnTo>
                  <a:pt x="212" y="1404"/>
                </a:lnTo>
                <a:lnTo>
                  <a:pt x="196" y="1442"/>
                </a:lnTo>
                <a:lnTo>
                  <a:pt x="184" y="1482"/>
                </a:lnTo>
                <a:lnTo>
                  <a:pt x="172" y="1524"/>
                </a:lnTo>
                <a:lnTo>
                  <a:pt x="162" y="1566"/>
                </a:lnTo>
                <a:lnTo>
                  <a:pt x="154" y="1608"/>
                </a:lnTo>
                <a:lnTo>
                  <a:pt x="148" y="1650"/>
                </a:lnTo>
                <a:lnTo>
                  <a:pt x="146" y="1694"/>
                </a:lnTo>
                <a:lnTo>
                  <a:pt x="144" y="1738"/>
                </a:lnTo>
                <a:lnTo>
                  <a:pt x="144" y="1738"/>
                </a:lnTo>
                <a:lnTo>
                  <a:pt x="146" y="1772"/>
                </a:lnTo>
                <a:lnTo>
                  <a:pt x="146" y="1804"/>
                </a:lnTo>
                <a:lnTo>
                  <a:pt x="150" y="1836"/>
                </a:lnTo>
                <a:lnTo>
                  <a:pt x="154" y="1868"/>
                </a:lnTo>
                <a:lnTo>
                  <a:pt x="166" y="1932"/>
                </a:lnTo>
                <a:lnTo>
                  <a:pt x="182" y="1992"/>
                </a:lnTo>
                <a:lnTo>
                  <a:pt x="182" y="1992"/>
                </a:lnTo>
                <a:lnTo>
                  <a:pt x="162" y="1964"/>
                </a:lnTo>
                <a:lnTo>
                  <a:pt x="142" y="1936"/>
                </a:lnTo>
                <a:lnTo>
                  <a:pt x="124" y="1906"/>
                </a:lnTo>
                <a:lnTo>
                  <a:pt x="106" y="1876"/>
                </a:lnTo>
                <a:lnTo>
                  <a:pt x="90" y="1844"/>
                </a:lnTo>
                <a:lnTo>
                  <a:pt x="74" y="1814"/>
                </a:lnTo>
                <a:lnTo>
                  <a:pt x="60" y="1780"/>
                </a:lnTo>
                <a:lnTo>
                  <a:pt x="48" y="1748"/>
                </a:lnTo>
                <a:lnTo>
                  <a:pt x="36" y="1714"/>
                </a:lnTo>
                <a:lnTo>
                  <a:pt x="28" y="1680"/>
                </a:lnTo>
                <a:lnTo>
                  <a:pt x="18" y="1644"/>
                </a:lnTo>
                <a:lnTo>
                  <a:pt x="12" y="1608"/>
                </a:lnTo>
                <a:lnTo>
                  <a:pt x="6" y="1572"/>
                </a:lnTo>
                <a:lnTo>
                  <a:pt x="2" y="1536"/>
                </a:lnTo>
                <a:lnTo>
                  <a:pt x="0" y="1498"/>
                </a:lnTo>
                <a:lnTo>
                  <a:pt x="0" y="1462"/>
                </a:lnTo>
                <a:lnTo>
                  <a:pt x="0" y="1462"/>
                </a:lnTo>
                <a:lnTo>
                  <a:pt x="0" y="1420"/>
                </a:lnTo>
                <a:lnTo>
                  <a:pt x="4" y="1378"/>
                </a:lnTo>
                <a:lnTo>
                  <a:pt x="8" y="1336"/>
                </a:lnTo>
                <a:lnTo>
                  <a:pt x="16" y="1296"/>
                </a:lnTo>
                <a:lnTo>
                  <a:pt x="24" y="1256"/>
                </a:lnTo>
                <a:lnTo>
                  <a:pt x="34" y="1216"/>
                </a:lnTo>
                <a:lnTo>
                  <a:pt x="48" y="1178"/>
                </a:lnTo>
                <a:lnTo>
                  <a:pt x="62" y="1140"/>
                </a:lnTo>
                <a:lnTo>
                  <a:pt x="78" y="1104"/>
                </a:lnTo>
                <a:lnTo>
                  <a:pt x="94" y="1068"/>
                </a:lnTo>
                <a:lnTo>
                  <a:pt x="114" y="1032"/>
                </a:lnTo>
                <a:lnTo>
                  <a:pt x="134" y="998"/>
                </a:lnTo>
                <a:lnTo>
                  <a:pt x="156" y="966"/>
                </a:lnTo>
                <a:lnTo>
                  <a:pt x="180" y="934"/>
                </a:lnTo>
                <a:lnTo>
                  <a:pt x="206" y="902"/>
                </a:lnTo>
                <a:lnTo>
                  <a:pt x="232" y="874"/>
                </a:lnTo>
                <a:lnTo>
                  <a:pt x="260" y="846"/>
                </a:lnTo>
                <a:lnTo>
                  <a:pt x="288" y="818"/>
                </a:lnTo>
                <a:lnTo>
                  <a:pt x="318" y="792"/>
                </a:lnTo>
                <a:lnTo>
                  <a:pt x="350" y="768"/>
                </a:lnTo>
                <a:lnTo>
                  <a:pt x="382" y="746"/>
                </a:lnTo>
                <a:lnTo>
                  <a:pt x="416" y="724"/>
                </a:lnTo>
                <a:lnTo>
                  <a:pt x="450" y="704"/>
                </a:lnTo>
                <a:lnTo>
                  <a:pt x="486" y="686"/>
                </a:lnTo>
                <a:lnTo>
                  <a:pt x="522" y="670"/>
                </a:lnTo>
                <a:lnTo>
                  <a:pt x="558" y="654"/>
                </a:lnTo>
                <a:lnTo>
                  <a:pt x="596" y="642"/>
                </a:lnTo>
                <a:lnTo>
                  <a:pt x="636" y="630"/>
                </a:lnTo>
                <a:lnTo>
                  <a:pt x="676" y="620"/>
                </a:lnTo>
                <a:lnTo>
                  <a:pt x="716" y="612"/>
                </a:lnTo>
                <a:lnTo>
                  <a:pt x="756" y="606"/>
                </a:lnTo>
                <a:lnTo>
                  <a:pt x="798" y="602"/>
                </a:lnTo>
                <a:lnTo>
                  <a:pt x="798" y="602"/>
                </a:lnTo>
                <a:lnTo>
                  <a:pt x="800" y="572"/>
                </a:lnTo>
                <a:lnTo>
                  <a:pt x="804" y="540"/>
                </a:lnTo>
                <a:lnTo>
                  <a:pt x="810" y="510"/>
                </a:lnTo>
                <a:lnTo>
                  <a:pt x="816" y="480"/>
                </a:lnTo>
                <a:lnTo>
                  <a:pt x="824" y="452"/>
                </a:lnTo>
                <a:lnTo>
                  <a:pt x="832" y="422"/>
                </a:lnTo>
                <a:lnTo>
                  <a:pt x="844" y="394"/>
                </a:lnTo>
                <a:lnTo>
                  <a:pt x="856" y="368"/>
                </a:lnTo>
                <a:lnTo>
                  <a:pt x="868" y="340"/>
                </a:lnTo>
                <a:lnTo>
                  <a:pt x="882" y="314"/>
                </a:lnTo>
                <a:lnTo>
                  <a:pt x="898" y="290"/>
                </a:lnTo>
                <a:lnTo>
                  <a:pt x="914" y="264"/>
                </a:lnTo>
                <a:lnTo>
                  <a:pt x="932" y="242"/>
                </a:lnTo>
                <a:lnTo>
                  <a:pt x="952" y="218"/>
                </a:lnTo>
                <a:lnTo>
                  <a:pt x="970" y="196"/>
                </a:lnTo>
                <a:lnTo>
                  <a:pt x="992" y="176"/>
                </a:lnTo>
                <a:lnTo>
                  <a:pt x="1014" y="156"/>
                </a:lnTo>
                <a:lnTo>
                  <a:pt x="1036" y="136"/>
                </a:lnTo>
                <a:lnTo>
                  <a:pt x="1060" y="120"/>
                </a:lnTo>
                <a:lnTo>
                  <a:pt x="1084" y="102"/>
                </a:lnTo>
                <a:lnTo>
                  <a:pt x="1108" y="86"/>
                </a:lnTo>
                <a:lnTo>
                  <a:pt x="1134" y="72"/>
                </a:lnTo>
                <a:lnTo>
                  <a:pt x="1162" y="60"/>
                </a:lnTo>
                <a:lnTo>
                  <a:pt x="1188" y="48"/>
                </a:lnTo>
                <a:lnTo>
                  <a:pt x="1216" y="36"/>
                </a:lnTo>
                <a:lnTo>
                  <a:pt x="1246" y="26"/>
                </a:lnTo>
                <a:lnTo>
                  <a:pt x="1274" y="18"/>
                </a:lnTo>
                <a:lnTo>
                  <a:pt x="1304" y="12"/>
                </a:lnTo>
                <a:lnTo>
                  <a:pt x="1334" y="6"/>
                </a:lnTo>
                <a:lnTo>
                  <a:pt x="1366" y="4"/>
                </a:lnTo>
                <a:lnTo>
                  <a:pt x="1396" y="0"/>
                </a:lnTo>
                <a:lnTo>
                  <a:pt x="1428" y="0"/>
                </a:lnTo>
                <a:lnTo>
                  <a:pt x="1428" y="0"/>
                </a:lnTo>
                <a:lnTo>
                  <a:pt x="1460" y="0"/>
                </a:lnTo>
                <a:lnTo>
                  <a:pt x="1492" y="4"/>
                </a:lnTo>
                <a:lnTo>
                  <a:pt x="1524" y="8"/>
                </a:lnTo>
                <a:lnTo>
                  <a:pt x="1554" y="12"/>
                </a:lnTo>
                <a:lnTo>
                  <a:pt x="1586" y="20"/>
                </a:lnTo>
                <a:lnTo>
                  <a:pt x="1616" y="28"/>
                </a:lnTo>
                <a:lnTo>
                  <a:pt x="1644" y="38"/>
                </a:lnTo>
                <a:lnTo>
                  <a:pt x="1674" y="50"/>
                </a:lnTo>
                <a:lnTo>
                  <a:pt x="1702" y="62"/>
                </a:lnTo>
                <a:lnTo>
                  <a:pt x="1728" y="76"/>
                </a:lnTo>
                <a:lnTo>
                  <a:pt x="1754" y="92"/>
                </a:lnTo>
                <a:lnTo>
                  <a:pt x="1780" y="108"/>
                </a:lnTo>
                <a:lnTo>
                  <a:pt x="1804" y="126"/>
                </a:lnTo>
                <a:lnTo>
                  <a:pt x="1828" y="144"/>
                </a:lnTo>
                <a:lnTo>
                  <a:pt x="1852" y="164"/>
                </a:lnTo>
                <a:lnTo>
                  <a:pt x="1874" y="184"/>
                </a:lnTo>
                <a:lnTo>
                  <a:pt x="1894" y="206"/>
                </a:lnTo>
                <a:lnTo>
                  <a:pt x="1914" y="230"/>
                </a:lnTo>
                <a:lnTo>
                  <a:pt x="1932" y="254"/>
                </a:lnTo>
                <a:lnTo>
                  <a:pt x="1950" y="278"/>
                </a:lnTo>
                <a:lnTo>
                  <a:pt x="1966" y="304"/>
                </a:lnTo>
                <a:lnTo>
                  <a:pt x="1982" y="330"/>
                </a:lnTo>
                <a:lnTo>
                  <a:pt x="1996" y="356"/>
                </a:lnTo>
                <a:lnTo>
                  <a:pt x="2008" y="384"/>
                </a:lnTo>
                <a:lnTo>
                  <a:pt x="2020" y="414"/>
                </a:lnTo>
                <a:lnTo>
                  <a:pt x="2030" y="442"/>
                </a:lnTo>
                <a:lnTo>
                  <a:pt x="2038" y="472"/>
                </a:lnTo>
                <a:lnTo>
                  <a:pt x="2046" y="504"/>
                </a:lnTo>
                <a:lnTo>
                  <a:pt x="2050" y="534"/>
                </a:lnTo>
                <a:lnTo>
                  <a:pt x="2054" y="566"/>
                </a:lnTo>
                <a:lnTo>
                  <a:pt x="2058" y="598"/>
                </a:lnTo>
                <a:lnTo>
                  <a:pt x="2058" y="630"/>
                </a:lnTo>
                <a:lnTo>
                  <a:pt x="2058" y="630"/>
                </a:lnTo>
                <a:lnTo>
                  <a:pt x="2056" y="678"/>
                </a:lnTo>
                <a:lnTo>
                  <a:pt x="2050" y="724"/>
                </a:lnTo>
                <a:lnTo>
                  <a:pt x="2042" y="770"/>
                </a:lnTo>
                <a:lnTo>
                  <a:pt x="2030" y="814"/>
                </a:lnTo>
                <a:lnTo>
                  <a:pt x="2016" y="858"/>
                </a:lnTo>
                <a:lnTo>
                  <a:pt x="1998" y="900"/>
                </a:lnTo>
                <a:lnTo>
                  <a:pt x="1976" y="940"/>
                </a:lnTo>
                <a:lnTo>
                  <a:pt x="1954" y="978"/>
                </a:lnTo>
                <a:lnTo>
                  <a:pt x="1928" y="1014"/>
                </a:lnTo>
                <a:lnTo>
                  <a:pt x="1898" y="1048"/>
                </a:lnTo>
                <a:lnTo>
                  <a:pt x="1868" y="1082"/>
                </a:lnTo>
                <a:lnTo>
                  <a:pt x="1834" y="1112"/>
                </a:lnTo>
                <a:lnTo>
                  <a:pt x="1800" y="1138"/>
                </a:lnTo>
                <a:lnTo>
                  <a:pt x="1762" y="1164"/>
                </a:lnTo>
                <a:lnTo>
                  <a:pt x="1724" y="1186"/>
                </a:lnTo>
                <a:lnTo>
                  <a:pt x="1684" y="1206"/>
                </a:lnTo>
                <a:lnTo>
                  <a:pt x="1684" y="1206"/>
                </a:lnTo>
                <a:close/>
              </a:path>
            </a:pathLst>
          </a:custGeom>
          <a:solidFill>
            <a:schemeClr val="accent6">
              <a:lumMod val="75000"/>
            </a:schemeClr>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a:p>
        </p:txBody>
      </p:sp>
      <p:sp>
        <p:nvSpPr>
          <p:cNvPr id="6" name="Freeform 9">
            <a:extLst>
              <a:ext uri="{FF2B5EF4-FFF2-40B4-BE49-F238E27FC236}">
                <a16:creationId xmlns:a16="http://schemas.microsoft.com/office/drawing/2014/main" id="{7C1F968C-14D3-B640-8A97-56B3F2BAE377}"/>
              </a:ext>
            </a:extLst>
          </p:cNvPr>
          <p:cNvSpPr>
            <a:spLocks/>
          </p:cNvSpPr>
          <p:nvPr/>
        </p:nvSpPr>
        <p:spPr bwMode="auto">
          <a:xfrm>
            <a:off x="3783023" y="1277613"/>
            <a:ext cx="2242530" cy="2939294"/>
          </a:xfrm>
          <a:custGeom>
            <a:avLst/>
            <a:gdLst>
              <a:gd name="T0" fmla="*/ 1050 w 1690"/>
              <a:gd name="T1" fmla="*/ 2184 h 2226"/>
              <a:gd name="T2" fmla="*/ 900 w 1690"/>
              <a:gd name="T3" fmla="*/ 2118 h 2226"/>
              <a:gd name="T4" fmla="*/ 768 w 1690"/>
              <a:gd name="T5" fmla="*/ 2026 h 2226"/>
              <a:gd name="T6" fmla="*/ 656 w 1690"/>
              <a:gd name="T7" fmla="*/ 1914 h 2226"/>
              <a:gd name="T8" fmla="*/ 566 w 1690"/>
              <a:gd name="T9" fmla="*/ 1784 h 2226"/>
              <a:gd name="T10" fmla="*/ 502 w 1690"/>
              <a:gd name="T11" fmla="*/ 1640 h 2226"/>
              <a:gd name="T12" fmla="*/ 466 w 1690"/>
              <a:gd name="T13" fmla="*/ 1484 h 2226"/>
              <a:gd name="T14" fmla="*/ 458 w 1690"/>
              <a:gd name="T15" fmla="*/ 1322 h 2226"/>
              <a:gd name="T16" fmla="*/ 436 w 1690"/>
              <a:gd name="T17" fmla="*/ 1230 h 2226"/>
              <a:gd name="T18" fmla="*/ 324 w 1690"/>
              <a:gd name="T19" fmla="*/ 1182 h 2226"/>
              <a:gd name="T20" fmla="*/ 226 w 1690"/>
              <a:gd name="T21" fmla="*/ 1114 h 2226"/>
              <a:gd name="T22" fmla="*/ 142 w 1690"/>
              <a:gd name="T23" fmla="*/ 1030 h 2226"/>
              <a:gd name="T24" fmla="*/ 76 w 1690"/>
              <a:gd name="T25" fmla="*/ 932 h 2226"/>
              <a:gd name="T26" fmla="*/ 30 w 1690"/>
              <a:gd name="T27" fmla="*/ 824 h 2226"/>
              <a:gd name="T28" fmla="*/ 4 w 1690"/>
              <a:gd name="T29" fmla="*/ 708 h 2226"/>
              <a:gd name="T30" fmla="*/ 0 w 1690"/>
              <a:gd name="T31" fmla="*/ 586 h 2226"/>
              <a:gd name="T32" fmla="*/ 14 w 1690"/>
              <a:gd name="T33" fmla="*/ 494 h 2226"/>
              <a:gd name="T34" fmla="*/ 54 w 1690"/>
              <a:gd name="T35" fmla="*/ 372 h 2226"/>
              <a:gd name="T36" fmla="*/ 116 w 1690"/>
              <a:gd name="T37" fmla="*/ 266 h 2226"/>
              <a:gd name="T38" fmla="*/ 196 w 1690"/>
              <a:gd name="T39" fmla="*/ 174 h 2226"/>
              <a:gd name="T40" fmla="*/ 290 w 1690"/>
              <a:gd name="T41" fmla="*/ 100 h 2226"/>
              <a:gd name="T42" fmla="*/ 398 w 1690"/>
              <a:gd name="T43" fmla="*/ 44 h 2226"/>
              <a:gd name="T44" fmla="*/ 516 w 1690"/>
              <a:gd name="T45" fmla="*/ 10 h 2226"/>
              <a:gd name="T46" fmla="*/ 640 w 1690"/>
              <a:gd name="T47" fmla="*/ 0 h 2226"/>
              <a:gd name="T48" fmla="*/ 766 w 1690"/>
              <a:gd name="T49" fmla="*/ 16 h 2226"/>
              <a:gd name="T50" fmla="*/ 900 w 1690"/>
              <a:gd name="T51" fmla="*/ 62 h 2226"/>
              <a:gd name="T52" fmla="*/ 1050 w 1690"/>
              <a:gd name="T53" fmla="*/ 162 h 2226"/>
              <a:gd name="T54" fmla="*/ 1164 w 1690"/>
              <a:gd name="T55" fmla="*/ 298 h 2226"/>
              <a:gd name="T56" fmla="*/ 1236 w 1690"/>
              <a:gd name="T57" fmla="*/ 462 h 2226"/>
              <a:gd name="T58" fmla="*/ 1248 w 1690"/>
              <a:gd name="T59" fmla="*/ 506 h 2226"/>
              <a:gd name="T60" fmla="*/ 1086 w 1690"/>
              <a:gd name="T61" fmla="*/ 608 h 2226"/>
              <a:gd name="T62" fmla="*/ 950 w 1690"/>
              <a:gd name="T63" fmla="*/ 742 h 2226"/>
              <a:gd name="T64" fmla="*/ 846 w 1690"/>
              <a:gd name="T65" fmla="*/ 906 h 2226"/>
              <a:gd name="T66" fmla="*/ 780 w 1690"/>
              <a:gd name="T67" fmla="*/ 1096 h 2226"/>
              <a:gd name="T68" fmla="*/ 760 w 1690"/>
              <a:gd name="T69" fmla="*/ 1226 h 2226"/>
              <a:gd name="T70" fmla="*/ 766 w 1690"/>
              <a:gd name="T71" fmla="*/ 1396 h 2226"/>
              <a:gd name="T72" fmla="*/ 804 w 1690"/>
              <a:gd name="T73" fmla="*/ 1560 h 2226"/>
              <a:gd name="T74" fmla="*/ 872 w 1690"/>
              <a:gd name="T75" fmla="*/ 1710 h 2226"/>
              <a:gd name="T76" fmla="*/ 968 w 1690"/>
              <a:gd name="T77" fmla="*/ 1846 h 2226"/>
              <a:gd name="T78" fmla="*/ 1088 w 1690"/>
              <a:gd name="T79" fmla="*/ 1960 h 2226"/>
              <a:gd name="T80" fmla="*/ 1230 w 1690"/>
              <a:gd name="T81" fmla="*/ 2050 h 2226"/>
              <a:gd name="T82" fmla="*/ 1390 w 1690"/>
              <a:gd name="T83" fmla="*/ 2114 h 2226"/>
              <a:gd name="T84" fmla="*/ 1498 w 1690"/>
              <a:gd name="T85" fmla="*/ 2136 h 2226"/>
              <a:gd name="T86" fmla="*/ 1690 w 1690"/>
              <a:gd name="T87" fmla="*/ 2142 h 2226"/>
              <a:gd name="T88" fmla="*/ 1592 w 1690"/>
              <a:gd name="T89" fmla="*/ 2182 h 2226"/>
              <a:gd name="T90" fmla="*/ 1456 w 1690"/>
              <a:gd name="T91" fmla="*/ 2214 h 2226"/>
              <a:gd name="T92" fmla="*/ 1314 w 1690"/>
              <a:gd name="T93" fmla="*/ 2226 h 2226"/>
              <a:gd name="T94" fmla="*/ 1168 w 1690"/>
              <a:gd name="T95" fmla="*/ 2212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2226">
                <a:moveTo>
                  <a:pt x="1132" y="2206"/>
                </a:moveTo>
                <a:lnTo>
                  <a:pt x="1132" y="2206"/>
                </a:lnTo>
                <a:lnTo>
                  <a:pt x="1090" y="2196"/>
                </a:lnTo>
                <a:lnTo>
                  <a:pt x="1050" y="2184"/>
                </a:lnTo>
                <a:lnTo>
                  <a:pt x="1010" y="2170"/>
                </a:lnTo>
                <a:lnTo>
                  <a:pt x="972" y="2154"/>
                </a:lnTo>
                <a:lnTo>
                  <a:pt x="936" y="2136"/>
                </a:lnTo>
                <a:lnTo>
                  <a:pt x="900" y="2118"/>
                </a:lnTo>
                <a:lnTo>
                  <a:pt x="864" y="2098"/>
                </a:lnTo>
                <a:lnTo>
                  <a:pt x="830" y="2076"/>
                </a:lnTo>
                <a:lnTo>
                  <a:pt x="798" y="2052"/>
                </a:lnTo>
                <a:lnTo>
                  <a:pt x="768" y="2026"/>
                </a:lnTo>
                <a:lnTo>
                  <a:pt x="738" y="2000"/>
                </a:lnTo>
                <a:lnTo>
                  <a:pt x="708" y="1974"/>
                </a:lnTo>
                <a:lnTo>
                  <a:pt x="682" y="1944"/>
                </a:lnTo>
                <a:lnTo>
                  <a:pt x="656" y="1914"/>
                </a:lnTo>
                <a:lnTo>
                  <a:pt x="630" y="1884"/>
                </a:lnTo>
                <a:lnTo>
                  <a:pt x="608" y="1852"/>
                </a:lnTo>
                <a:lnTo>
                  <a:pt x="586" y="1818"/>
                </a:lnTo>
                <a:lnTo>
                  <a:pt x="566" y="1784"/>
                </a:lnTo>
                <a:lnTo>
                  <a:pt x="548" y="1750"/>
                </a:lnTo>
                <a:lnTo>
                  <a:pt x="530" y="1714"/>
                </a:lnTo>
                <a:lnTo>
                  <a:pt x="516" y="1676"/>
                </a:lnTo>
                <a:lnTo>
                  <a:pt x="502" y="1640"/>
                </a:lnTo>
                <a:lnTo>
                  <a:pt x="490" y="1602"/>
                </a:lnTo>
                <a:lnTo>
                  <a:pt x="480" y="1564"/>
                </a:lnTo>
                <a:lnTo>
                  <a:pt x="472" y="1524"/>
                </a:lnTo>
                <a:lnTo>
                  <a:pt x="466" y="1484"/>
                </a:lnTo>
                <a:lnTo>
                  <a:pt x="460" y="1444"/>
                </a:lnTo>
                <a:lnTo>
                  <a:pt x="458" y="1404"/>
                </a:lnTo>
                <a:lnTo>
                  <a:pt x="456" y="1362"/>
                </a:lnTo>
                <a:lnTo>
                  <a:pt x="458" y="1322"/>
                </a:lnTo>
                <a:lnTo>
                  <a:pt x="462" y="1280"/>
                </a:lnTo>
                <a:lnTo>
                  <a:pt x="466" y="1240"/>
                </a:lnTo>
                <a:lnTo>
                  <a:pt x="466" y="1240"/>
                </a:lnTo>
                <a:lnTo>
                  <a:pt x="436" y="1230"/>
                </a:lnTo>
                <a:lnTo>
                  <a:pt x="406" y="1220"/>
                </a:lnTo>
                <a:lnTo>
                  <a:pt x="378" y="1208"/>
                </a:lnTo>
                <a:lnTo>
                  <a:pt x="350" y="1196"/>
                </a:lnTo>
                <a:lnTo>
                  <a:pt x="324" y="1182"/>
                </a:lnTo>
                <a:lnTo>
                  <a:pt x="298" y="1166"/>
                </a:lnTo>
                <a:lnTo>
                  <a:pt x="272" y="1150"/>
                </a:lnTo>
                <a:lnTo>
                  <a:pt x="248" y="1132"/>
                </a:lnTo>
                <a:lnTo>
                  <a:pt x="226" y="1114"/>
                </a:lnTo>
                <a:lnTo>
                  <a:pt x="202" y="1094"/>
                </a:lnTo>
                <a:lnTo>
                  <a:pt x="182" y="1074"/>
                </a:lnTo>
                <a:lnTo>
                  <a:pt x="162" y="1052"/>
                </a:lnTo>
                <a:lnTo>
                  <a:pt x="142" y="1030"/>
                </a:lnTo>
                <a:lnTo>
                  <a:pt x="124" y="1006"/>
                </a:lnTo>
                <a:lnTo>
                  <a:pt x="106" y="982"/>
                </a:lnTo>
                <a:lnTo>
                  <a:pt x="92" y="958"/>
                </a:lnTo>
                <a:lnTo>
                  <a:pt x="76" y="932"/>
                </a:lnTo>
                <a:lnTo>
                  <a:pt x="62" y="906"/>
                </a:lnTo>
                <a:lnTo>
                  <a:pt x="50" y="880"/>
                </a:lnTo>
                <a:lnTo>
                  <a:pt x="40" y="852"/>
                </a:lnTo>
                <a:lnTo>
                  <a:pt x="30" y="824"/>
                </a:lnTo>
                <a:lnTo>
                  <a:pt x="22" y="796"/>
                </a:lnTo>
                <a:lnTo>
                  <a:pt x="14" y="768"/>
                </a:lnTo>
                <a:lnTo>
                  <a:pt x="8" y="738"/>
                </a:lnTo>
                <a:lnTo>
                  <a:pt x="4" y="708"/>
                </a:lnTo>
                <a:lnTo>
                  <a:pt x="0" y="678"/>
                </a:lnTo>
                <a:lnTo>
                  <a:pt x="0" y="648"/>
                </a:lnTo>
                <a:lnTo>
                  <a:pt x="0" y="618"/>
                </a:lnTo>
                <a:lnTo>
                  <a:pt x="0" y="586"/>
                </a:lnTo>
                <a:lnTo>
                  <a:pt x="4" y="556"/>
                </a:lnTo>
                <a:lnTo>
                  <a:pt x="8" y="526"/>
                </a:lnTo>
                <a:lnTo>
                  <a:pt x="14" y="494"/>
                </a:lnTo>
                <a:lnTo>
                  <a:pt x="14" y="494"/>
                </a:lnTo>
                <a:lnTo>
                  <a:pt x="22" y="462"/>
                </a:lnTo>
                <a:lnTo>
                  <a:pt x="32" y="432"/>
                </a:lnTo>
                <a:lnTo>
                  <a:pt x="42" y="402"/>
                </a:lnTo>
                <a:lnTo>
                  <a:pt x="54" y="372"/>
                </a:lnTo>
                <a:lnTo>
                  <a:pt x="68" y="344"/>
                </a:lnTo>
                <a:lnTo>
                  <a:pt x="82" y="318"/>
                </a:lnTo>
                <a:lnTo>
                  <a:pt x="98" y="290"/>
                </a:lnTo>
                <a:lnTo>
                  <a:pt x="116" y="266"/>
                </a:lnTo>
                <a:lnTo>
                  <a:pt x="134" y="240"/>
                </a:lnTo>
                <a:lnTo>
                  <a:pt x="154" y="218"/>
                </a:lnTo>
                <a:lnTo>
                  <a:pt x="174" y="194"/>
                </a:lnTo>
                <a:lnTo>
                  <a:pt x="196" y="174"/>
                </a:lnTo>
                <a:lnTo>
                  <a:pt x="218" y="154"/>
                </a:lnTo>
                <a:lnTo>
                  <a:pt x="242" y="134"/>
                </a:lnTo>
                <a:lnTo>
                  <a:pt x="266" y="116"/>
                </a:lnTo>
                <a:lnTo>
                  <a:pt x="290" y="100"/>
                </a:lnTo>
                <a:lnTo>
                  <a:pt x="316" y="84"/>
                </a:lnTo>
                <a:lnTo>
                  <a:pt x="344" y="70"/>
                </a:lnTo>
                <a:lnTo>
                  <a:pt x="370" y="56"/>
                </a:lnTo>
                <a:lnTo>
                  <a:pt x="398" y="44"/>
                </a:lnTo>
                <a:lnTo>
                  <a:pt x="428" y="34"/>
                </a:lnTo>
                <a:lnTo>
                  <a:pt x="456" y="24"/>
                </a:lnTo>
                <a:lnTo>
                  <a:pt x="486" y="16"/>
                </a:lnTo>
                <a:lnTo>
                  <a:pt x="516" y="10"/>
                </a:lnTo>
                <a:lnTo>
                  <a:pt x="546" y="6"/>
                </a:lnTo>
                <a:lnTo>
                  <a:pt x="576" y="2"/>
                </a:lnTo>
                <a:lnTo>
                  <a:pt x="608" y="0"/>
                </a:lnTo>
                <a:lnTo>
                  <a:pt x="640" y="0"/>
                </a:lnTo>
                <a:lnTo>
                  <a:pt x="670" y="2"/>
                </a:lnTo>
                <a:lnTo>
                  <a:pt x="702" y="4"/>
                </a:lnTo>
                <a:lnTo>
                  <a:pt x="734" y="10"/>
                </a:lnTo>
                <a:lnTo>
                  <a:pt x="766" y="16"/>
                </a:lnTo>
                <a:lnTo>
                  <a:pt x="766" y="16"/>
                </a:lnTo>
                <a:lnTo>
                  <a:pt x="812" y="28"/>
                </a:lnTo>
                <a:lnTo>
                  <a:pt x="856" y="42"/>
                </a:lnTo>
                <a:lnTo>
                  <a:pt x="900" y="62"/>
                </a:lnTo>
                <a:lnTo>
                  <a:pt x="940" y="82"/>
                </a:lnTo>
                <a:lnTo>
                  <a:pt x="980" y="106"/>
                </a:lnTo>
                <a:lnTo>
                  <a:pt x="1016" y="132"/>
                </a:lnTo>
                <a:lnTo>
                  <a:pt x="1050" y="162"/>
                </a:lnTo>
                <a:lnTo>
                  <a:pt x="1082" y="192"/>
                </a:lnTo>
                <a:lnTo>
                  <a:pt x="1112" y="226"/>
                </a:lnTo>
                <a:lnTo>
                  <a:pt x="1140" y="262"/>
                </a:lnTo>
                <a:lnTo>
                  <a:pt x="1164" y="298"/>
                </a:lnTo>
                <a:lnTo>
                  <a:pt x="1188" y="338"/>
                </a:lnTo>
                <a:lnTo>
                  <a:pt x="1206" y="378"/>
                </a:lnTo>
                <a:lnTo>
                  <a:pt x="1224" y="420"/>
                </a:lnTo>
                <a:lnTo>
                  <a:pt x="1236" y="462"/>
                </a:lnTo>
                <a:lnTo>
                  <a:pt x="1248" y="506"/>
                </a:lnTo>
                <a:lnTo>
                  <a:pt x="1248" y="506"/>
                </a:lnTo>
                <a:lnTo>
                  <a:pt x="1248" y="506"/>
                </a:lnTo>
                <a:lnTo>
                  <a:pt x="1248" y="506"/>
                </a:lnTo>
                <a:lnTo>
                  <a:pt x="1206" y="528"/>
                </a:lnTo>
                <a:lnTo>
                  <a:pt x="1164" y="552"/>
                </a:lnTo>
                <a:lnTo>
                  <a:pt x="1124" y="578"/>
                </a:lnTo>
                <a:lnTo>
                  <a:pt x="1086" y="608"/>
                </a:lnTo>
                <a:lnTo>
                  <a:pt x="1050" y="638"/>
                </a:lnTo>
                <a:lnTo>
                  <a:pt x="1014" y="670"/>
                </a:lnTo>
                <a:lnTo>
                  <a:pt x="982" y="706"/>
                </a:lnTo>
                <a:lnTo>
                  <a:pt x="950" y="742"/>
                </a:lnTo>
                <a:lnTo>
                  <a:pt x="920" y="780"/>
                </a:lnTo>
                <a:lnTo>
                  <a:pt x="894" y="820"/>
                </a:lnTo>
                <a:lnTo>
                  <a:pt x="868" y="862"/>
                </a:lnTo>
                <a:lnTo>
                  <a:pt x="846" y="906"/>
                </a:lnTo>
                <a:lnTo>
                  <a:pt x="826" y="952"/>
                </a:lnTo>
                <a:lnTo>
                  <a:pt x="808" y="998"/>
                </a:lnTo>
                <a:lnTo>
                  <a:pt x="792" y="1046"/>
                </a:lnTo>
                <a:lnTo>
                  <a:pt x="780" y="1096"/>
                </a:lnTo>
                <a:lnTo>
                  <a:pt x="780" y="1096"/>
                </a:lnTo>
                <a:lnTo>
                  <a:pt x="770" y="1140"/>
                </a:lnTo>
                <a:lnTo>
                  <a:pt x="764" y="1184"/>
                </a:lnTo>
                <a:lnTo>
                  <a:pt x="760" y="1226"/>
                </a:lnTo>
                <a:lnTo>
                  <a:pt x="758" y="1270"/>
                </a:lnTo>
                <a:lnTo>
                  <a:pt x="760" y="1312"/>
                </a:lnTo>
                <a:lnTo>
                  <a:pt x="762" y="1354"/>
                </a:lnTo>
                <a:lnTo>
                  <a:pt x="766" y="1396"/>
                </a:lnTo>
                <a:lnTo>
                  <a:pt x="772" y="1438"/>
                </a:lnTo>
                <a:lnTo>
                  <a:pt x="782" y="1480"/>
                </a:lnTo>
                <a:lnTo>
                  <a:pt x="792" y="1520"/>
                </a:lnTo>
                <a:lnTo>
                  <a:pt x="804" y="1560"/>
                </a:lnTo>
                <a:lnTo>
                  <a:pt x="818" y="1598"/>
                </a:lnTo>
                <a:lnTo>
                  <a:pt x="834" y="1636"/>
                </a:lnTo>
                <a:lnTo>
                  <a:pt x="852" y="1674"/>
                </a:lnTo>
                <a:lnTo>
                  <a:pt x="872" y="1710"/>
                </a:lnTo>
                <a:lnTo>
                  <a:pt x="894" y="1746"/>
                </a:lnTo>
                <a:lnTo>
                  <a:pt x="916" y="1780"/>
                </a:lnTo>
                <a:lnTo>
                  <a:pt x="942" y="1814"/>
                </a:lnTo>
                <a:lnTo>
                  <a:pt x="968" y="1846"/>
                </a:lnTo>
                <a:lnTo>
                  <a:pt x="996" y="1876"/>
                </a:lnTo>
                <a:lnTo>
                  <a:pt x="1024" y="1906"/>
                </a:lnTo>
                <a:lnTo>
                  <a:pt x="1056" y="1934"/>
                </a:lnTo>
                <a:lnTo>
                  <a:pt x="1088" y="1960"/>
                </a:lnTo>
                <a:lnTo>
                  <a:pt x="1120" y="1986"/>
                </a:lnTo>
                <a:lnTo>
                  <a:pt x="1156" y="2008"/>
                </a:lnTo>
                <a:lnTo>
                  <a:pt x="1192" y="2030"/>
                </a:lnTo>
                <a:lnTo>
                  <a:pt x="1230" y="2050"/>
                </a:lnTo>
                <a:lnTo>
                  <a:pt x="1268" y="2070"/>
                </a:lnTo>
                <a:lnTo>
                  <a:pt x="1308" y="2086"/>
                </a:lnTo>
                <a:lnTo>
                  <a:pt x="1348" y="2100"/>
                </a:lnTo>
                <a:lnTo>
                  <a:pt x="1390" y="2114"/>
                </a:lnTo>
                <a:lnTo>
                  <a:pt x="1434" y="2124"/>
                </a:lnTo>
                <a:lnTo>
                  <a:pt x="1434" y="2124"/>
                </a:lnTo>
                <a:lnTo>
                  <a:pt x="1466" y="2130"/>
                </a:lnTo>
                <a:lnTo>
                  <a:pt x="1498" y="2136"/>
                </a:lnTo>
                <a:lnTo>
                  <a:pt x="1530" y="2140"/>
                </a:lnTo>
                <a:lnTo>
                  <a:pt x="1562" y="2142"/>
                </a:lnTo>
                <a:lnTo>
                  <a:pt x="1626" y="2144"/>
                </a:lnTo>
                <a:lnTo>
                  <a:pt x="1690" y="2142"/>
                </a:lnTo>
                <a:lnTo>
                  <a:pt x="1690" y="2142"/>
                </a:lnTo>
                <a:lnTo>
                  <a:pt x="1658" y="2156"/>
                </a:lnTo>
                <a:lnTo>
                  <a:pt x="1626" y="2170"/>
                </a:lnTo>
                <a:lnTo>
                  <a:pt x="1592" y="2182"/>
                </a:lnTo>
                <a:lnTo>
                  <a:pt x="1560" y="2192"/>
                </a:lnTo>
                <a:lnTo>
                  <a:pt x="1526" y="2200"/>
                </a:lnTo>
                <a:lnTo>
                  <a:pt x="1490" y="2208"/>
                </a:lnTo>
                <a:lnTo>
                  <a:pt x="1456" y="2214"/>
                </a:lnTo>
                <a:lnTo>
                  <a:pt x="1422" y="2220"/>
                </a:lnTo>
                <a:lnTo>
                  <a:pt x="1386" y="2224"/>
                </a:lnTo>
                <a:lnTo>
                  <a:pt x="1350" y="2226"/>
                </a:lnTo>
                <a:lnTo>
                  <a:pt x="1314" y="2226"/>
                </a:lnTo>
                <a:lnTo>
                  <a:pt x="1278" y="2226"/>
                </a:lnTo>
                <a:lnTo>
                  <a:pt x="1242" y="2222"/>
                </a:lnTo>
                <a:lnTo>
                  <a:pt x="1204" y="2218"/>
                </a:lnTo>
                <a:lnTo>
                  <a:pt x="1168" y="2212"/>
                </a:lnTo>
                <a:lnTo>
                  <a:pt x="1132" y="2206"/>
                </a:lnTo>
                <a:lnTo>
                  <a:pt x="1132" y="2206"/>
                </a:lnTo>
                <a:close/>
              </a:path>
            </a:pathLst>
          </a:custGeom>
          <a:solidFill>
            <a:schemeClr val="accent1">
              <a:lumMod val="75000"/>
            </a:schemeClr>
          </a:solidFill>
          <a:ln w="38100">
            <a:solidFill>
              <a:schemeClr val="accent6"/>
            </a:solid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a:p>
        </p:txBody>
      </p:sp>
      <p:sp>
        <p:nvSpPr>
          <p:cNvPr id="8" name="1 Título">
            <a:extLst>
              <a:ext uri="{FF2B5EF4-FFF2-40B4-BE49-F238E27FC236}">
                <a16:creationId xmlns:a16="http://schemas.microsoft.com/office/drawing/2014/main" id="{ED170EF4-23BE-3248-B894-E69F4518982E}"/>
              </a:ext>
            </a:extLst>
          </p:cNvPr>
          <p:cNvSpPr txBox="1">
            <a:spLocks/>
          </p:cNvSpPr>
          <p:nvPr/>
        </p:nvSpPr>
        <p:spPr>
          <a:xfrm>
            <a:off x="5648228" y="1420038"/>
            <a:ext cx="2242530" cy="89659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err="1">
                <a:solidFill>
                  <a:schemeClr val="bg1"/>
                </a:solidFill>
                <a:effectLst>
                  <a:innerShdw blurRad="63500" dist="50800" dir="13500000">
                    <a:prstClr val="black">
                      <a:alpha val="50000"/>
                    </a:prstClr>
                  </a:innerShdw>
                </a:effectLst>
                <a:ea typeface="+mj-ea"/>
                <a:cs typeface="+mj-cs"/>
              </a:rPr>
              <a:t>Changement</a:t>
            </a:r>
            <a:r>
              <a:rPr lang="en-US" b="1" dirty="0">
                <a:solidFill>
                  <a:schemeClr val="bg1"/>
                </a:solidFill>
                <a:effectLst>
                  <a:innerShdw blurRad="63500" dist="50800" dir="13500000">
                    <a:prstClr val="black">
                      <a:alpha val="50000"/>
                    </a:prstClr>
                  </a:innerShdw>
                </a:effectLst>
                <a:ea typeface="+mj-ea"/>
                <a:cs typeface="+mj-cs"/>
              </a:rPr>
              <a:t> </a:t>
            </a:r>
            <a:r>
              <a:rPr lang="en-US" b="1" dirty="0" err="1">
                <a:solidFill>
                  <a:schemeClr val="bg1"/>
                </a:solidFill>
                <a:effectLst>
                  <a:innerShdw blurRad="63500" dist="50800" dir="13500000">
                    <a:prstClr val="black">
                      <a:alpha val="50000"/>
                    </a:prstClr>
                  </a:innerShdw>
                </a:effectLst>
                <a:ea typeface="+mj-ea"/>
                <a:cs typeface="+mj-cs"/>
              </a:rPr>
              <a:t>environnement</a:t>
            </a:r>
            <a:endParaRPr lang="en-US" b="1" dirty="0">
              <a:solidFill>
                <a:schemeClr val="bg1"/>
              </a:solidFill>
              <a:effectLst>
                <a:innerShdw blurRad="63500" dist="50800" dir="13500000">
                  <a:prstClr val="black">
                    <a:alpha val="50000"/>
                  </a:prstClr>
                </a:innerShdw>
              </a:effectLst>
              <a:ea typeface="+mj-ea"/>
              <a:cs typeface="+mj-cs"/>
            </a:endParaRPr>
          </a:p>
        </p:txBody>
      </p:sp>
      <p:sp>
        <p:nvSpPr>
          <p:cNvPr id="9" name="1 Título">
            <a:extLst>
              <a:ext uri="{FF2B5EF4-FFF2-40B4-BE49-F238E27FC236}">
                <a16:creationId xmlns:a16="http://schemas.microsoft.com/office/drawing/2014/main" id="{2BC470F0-06AA-014D-96D7-71BBCFF50051}"/>
              </a:ext>
            </a:extLst>
          </p:cNvPr>
          <p:cNvSpPr txBox="1">
            <a:spLocks/>
          </p:cNvSpPr>
          <p:nvPr/>
        </p:nvSpPr>
        <p:spPr>
          <a:xfrm>
            <a:off x="5297310" y="5049210"/>
            <a:ext cx="1572513" cy="89659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defTabSz="1365244">
              <a:spcBef>
                <a:spcPct val="0"/>
              </a:spcBef>
              <a:defRPr/>
            </a:pPr>
            <a:endParaRPr lang="en-US" sz="2250" dirty="0">
              <a:solidFill>
                <a:schemeClr val="bg1"/>
              </a:solidFill>
              <a:effectLst>
                <a:innerShdw blurRad="63500" dist="50800" dir="13500000">
                  <a:prstClr val="black">
                    <a:alpha val="50000"/>
                  </a:prstClr>
                </a:innerShdw>
              </a:effectLst>
            </a:endParaRPr>
          </a:p>
        </p:txBody>
      </p:sp>
      <p:sp>
        <p:nvSpPr>
          <p:cNvPr id="11" name="1 Título">
            <a:extLst>
              <a:ext uri="{FF2B5EF4-FFF2-40B4-BE49-F238E27FC236}">
                <a16:creationId xmlns:a16="http://schemas.microsoft.com/office/drawing/2014/main" id="{77AACF08-5EDE-FC4B-8693-CCB8F1BC3C16}"/>
              </a:ext>
            </a:extLst>
          </p:cNvPr>
          <p:cNvSpPr txBox="1">
            <a:spLocks/>
          </p:cNvSpPr>
          <p:nvPr/>
        </p:nvSpPr>
        <p:spPr>
          <a:xfrm>
            <a:off x="3698354" y="1426696"/>
            <a:ext cx="1600522" cy="85118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b="1" dirty="0" err="1">
                <a:solidFill>
                  <a:schemeClr val="bg1"/>
                </a:solidFill>
                <a:effectLst>
                  <a:innerShdw blurRad="63500" dist="50800" dir="13500000">
                    <a:prstClr val="black">
                      <a:alpha val="50000"/>
                    </a:prstClr>
                  </a:innerShdw>
                </a:effectLst>
              </a:rPr>
              <a:t>Adaptation</a:t>
            </a:r>
            <a:r>
              <a:rPr lang="es-ES" b="1" dirty="0">
                <a:solidFill>
                  <a:schemeClr val="bg1"/>
                </a:solidFill>
                <a:effectLst>
                  <a:innerShdw blurRad="63500" dist="50800" dir="13500000">
                    <a:prstClr val="black">
                      <a:alpha val="50000"/>
                    </a:prstClr>
                  </a:innerShdw>
                </a:effectLst>
              </a:rPr>
              <a:t> des </a:t>
            </a:r>
            <a:r>
              <a:rPr lang="es-ES" b="1" dirty="0" err="1">
                <a:solidFill>
                  <a:schemeClr val="bg1"/>
                </a:solidFill>
                <a:effectLst>
                  <a:innerShdw blurRad="63500" dist="50800" dir="13500000">
                    <a:prstClr val="black">
                      <a:alpha val="50000"/>
                    </a:prstClr>
                  </a:innerShdw>
                </a:effectLst>
              </a:rPr>
              <a:t>pathogènes</a:t>
            </a:r>
            <a:endParaRPr lang="en-US" b="1" dirty="0">
              <a:solidFill>
                <a:schemeClr val="bg1"/>
              </a:solidFill>
              <a:effectLst>
                <a:innerShdw blurRad="63500" dist="50800" dir="13500000">
                  <a:prstClr val="black">
                    <a:alpha val="50000"/>
                  </a:prstClr>
                </a:innerShdw>
              </a:effectLst>
            </a:endParaRPr>
          </a:p>
        </p:txBody>
      </p:sp>
      <p:sp>
        <p:nvSpPr>
          <p:cNvPr id="24" name="ZoneTexte 23">
            <a:extLst>
              <a:ext uri="{FF2B5EF4-FFF2-40B4-BE49-F238E27FC236}">
                <a16:creationId xmlns:a16="http://schemas.microsoft.com/office/drawing/2014/main" id="{63A630BB-025A-C646-834E-51299BFA7A19}"/>
              </a:ext>
            </a:extLst>
          </p:cNvPr>
          <p:cNvSpPr txBox="1"/>
          <p:nvPr/>
        </p:nvSpPr>
        <p:spPr>
          <a:xfrm>
            <a:off x="437415" y="470808"/>
            <a:ext cx="2953053" cy="461665"/>
          </a:xfrm>
          <a:prstGeom prst="rect">
            <a:avLst/>
          </a:prstGeom>
          <a:noFill/>
        </p:spPr>
        <p:txBody>
          <a:bodyPr wrap="none" rtlCol="0">
            <a:spAutoFit/>
          </a:bodyPr>
          <a:lstStyle/>
          <a:p>
            <a:r>
              <a:rPr lang="fr-FR" sz="2400" dirty="0">
                <a:solidFill>
                  <a:schemeClr val="accent1">
                    <a:lumMod val="50000"/>
                  </a:schemeClr>
                </a:solidFill>
                <a:latin typeface="Roboto" panose="02000000000000000000" pitchFamily="2" charset="0"/>
                <a:ea typeface="Roboto" panose="02000000000000000000" pitchFamily="2" charset="0"/>
              </a:rPr>
              <a:t>Concept One </a:t>
            </a:r>
            <a:r>
              <a:rPr lang="fr-FR" sz="2400" dirty="0" err="1">
                <a:solidFill>
                  <a:schemeClr val="accent1">
                    <a:lumMod val="50000"/>
                  </a:schemeClr>
                </a:solidFill>
                <a:latin typeface="Roboto" panose="02000000000000000000" pitchFamily="2" charset="0"/>
                <a:ea typeface="Roboto" panose="02000000000000000000" pitchFamily="2" charset="0"/>
              </a:rPr>
              <a:t>health</a:t>
            </a:r>
            <a:r>
              <a:rPr lang="fr-FR" sz="2400" dirty="0">
                <a:solidFill>
                  <a:schemeClr val="accent1">
                    <a:lumMod val="50000"/>
                  </a:schemeClr>
                </a:solidFill>
                <a:latin typeface="Roboto" panose="02000000000000000000" pitchFamily="2" charset="0"/>
                <a:ea typeface="Roboto" panose="02000000000000000000" pitchFamily="2" charset="0"/>
              </a:rPr>
              <a:t> </a:t>
            </a:r>
          </a:p>
        </p:txBody>
      </p:sp>
      <p:sp>
        <p:nvSpPr>
          <p:cNvPr id="2" name="Bouée 1">
            <a:extLst>
              <a:ext uri="{FF2B5EF4-FFF2-40B4-BE49-F238E27FC236}">
                <a16:creationId xmlns:a16="http://schemas.microsoft.com/office/drawing/2014/main" id="{F7B31E12-8299-D940-A38D-51C3F478796A}"/>
              </a:ext>
            </a:extLst>
          </p:cNvPr>
          <p:cNvSpPr/>
          <p:nvPr/>
        </p:nvSpPr>
        <p:spPr>
          <a:xfrm>
            <a:off x="2631755" y="470808"/>
            <a:ext cx="6464035" cy="6196692"/>
          </a:xfrm>
          <a:prstGeom prst="donut">
            <a:avLst>
              <a:gd name="adj" fmla="val 388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ZoneTexte 2">
            <a:extLst>
              <a:ext uri="{FF2B5EF4-FFF2-40B4-BE49-F238E27FC236}">
                <a16:creationId xmlns:a16="http://schemas.microsoft.com/office/drawing/2014/main" id="{E2CE5CBE-91AF-9147-B377-12491015F2B1}"/>
              </a:ext>
            </a:extLst>
          </p:cNvPr>
          <p:cNvSpPr txBox="1"/>
          <p:nvPr/>
        </p:nvSpPr>
        <p:spPr>
          <a:xfrm rot="2185866">
            <a:off x="6819899" y="1142999"/>
            <a:ext cx="2247901" cy="369332"/>
          </a:xfrm>
          <a:prstGeom prst="rect">
            <a:avLst/>
          </a:prstGeom>
          <a:noFill/>
        </p:spPr>
        <p:txBody>
          <a:bodyPr wrap="square" rtlCol="0">
            <a:spAutoFit/>
          </a:bodyPr>
          <a:lstStyle/>
          <a:p>
            <a:pPr algn="ctr"/>
            <a:r>
              <a:rPr lang="fr-FR" b="1" dirty="0">
                <a:solidFill>
                  <a:schemeClr val="accent6">
                    <a:lumMod val="50000"/>
                  </a:schemeClr>
                </a:solidFill>
              </a:rPr>
              <a:t>Ecologie</a:t>
            </a:r>
          </a:p>
        </p:txBody>
      </p:sp>
      <p:sp>
        <p:nvSpPr>
          <p:cNvPr id="13" name="ZoneTexte 12">
            <a:extLst>
              <a:ext uri="{FF2B5EF4-FFF2-40B4-BE49-F238E27FC236}">
                <a16:creationId xmlns:a16="http://schemas.microsoft.com/office/drawing/2014/main" id="{5DE3192B-5936-1144-BB31-D48F4A7A3F67}"/>
              </a:ext>
            </a:extLst>
          </p:cNvPr>
          <p:cNvSpPr txBox="1"/>
          <p:nvPr/>
        </p:nvSpPr>
        <p:spPr>
          <a:xfrm rot="17785937">
            <a:off x="2362200" y="2072834"/>
            <a:ext cx="1504323" cy="369332"/>
          </a:xfrm>
          <a:prstGeom prst="rect">
            <a:avLst/>
          </a:prstGeom>
          <a:noFill/>
        </p:spPr>
        <p:txBody>
          <a:bodyPr wrap="none" rtlCol="0">
            <a:spAutoFit/>
          </a:bodyPr>
          <a:lstStyle/>
          <a:p>
            <a:r>
              <a:rPr lang="fr-FR" b="1" dirty="0">
                <a:solidFill>
                  <a:srgbClr val="2F528F"/>
                </a:solidFill>
              </a:rPr>
              <a:t>Microbiologie</a:t>
            </a:r>
          </a:p>
        </p:txBody>
      </p:sp>
      <p:sp>
        <p:nvSpPr>
          <p:cNvPr id="14" name="ZoneTexte 13">
            <a:extLst>
              <a:ext uri="{FF2B5EF4-FFF2-40B4-BE49-F238E27FC236}">
                <a16:creationId xmlns:a16="http://schemas.microsoft.com/office/drawing/2014/main" id="{34D71A8A-7E61-2D41-B586-029AAE50EA73}"/>
              </a:ext>
            </a:extLst>
          </p:cNvPr>
          <p:cNvSpPr txBox="1"/>
          <p:nvPr/>
        </p:nvSpPr>
        <p:spPr>
          <a:xfrm rot="15472934">
            <a:off x="2095500" y="3939734"/>
            <a:ext cx="1451038" cy="369332"/>
          </a:xfrm>
          <a:prstGeom prst="rect">
            <a:avLst/>
          </a:prstGeom>
          <a:noFill/>
        </p:spPr>
        <p:txBody>
          <a:bodyPr wrap="none" rtlCol="0">
            <a:spAutoFit/>
          </a:bodyPr>
          <a:lstStyle/>
          <a:p>
            <a:r>
              <a:rPr lang="fr-FR" b="1" dirty="0">
                <a:solidFill>
                  <a:srgbClr val="2F528F"/>
                </a:solidFill>
              </a:rPr>
              <a:t>Immunologie</a:t>
            </a:r>
          </a:p>
        </p:txBody>
      </p:sp>
      <p:sp>
        <p:nvSpPr>
          <p:cNvPr id="15" name="ZoneTexte 14">
            <a:extLst>
              <a:ext uri="{FF2B5EF4-FFF2-40B4-BE49-F238E27FC236}">
                <a16:creationId xmlns:a16="http://schemas.microsoft.com/office/drawing/2014/main" id="{7C6AD409-1027-A946-AA68-3A3D3AF5DED4}"/>
              </a:ext>
            </a:extLst>
          </p:cNvPr>
          <p:cNvSpPr txBox="1"/>
          <p:nvPr/>
        </p:nvSpPr>
        <p:spPr>
          <a:xfrm rot="3530579">
            <a:off x="7981950" y="2000250"/>
            <a:ext cx="1288879" cy="369332"/>
          </a:xfrm>
          <a:prstGeom prst="rect">
            <a:avLst/>
          </a:prstGeom>
          <a:noFill/>
        </p:spPr>
        <p:txBody>
          <a:bodyPr wrap="none" rtlCol="0">
            <a:spAutoFit/>
          </a:bodyPr>
          <a:lstStyle/>
          <a:p>
            <a:r>
              <a:rPr lang="fr-FR" b="1" dirty="0">
                <a:solidFill>
                  <a:schemeClr val="accent6">
                    <a:lumMod val="50000"/>
                  </a:schemeClr>
                </a:solidFill>
              </a:rPr>
              <a:t>Géographie</a:t>
            </a:r>
          </a:p>
        </p:txBody>
      </p:sp>
      <p:sp>
        <p:nvSpPr>
          <p:cNvPr id="16" name="ZoneTexte 15">
            <a:extLst>
              <a:ext uri="{FF2B5EF4-FFF2-40B4-BE49-F238E27FC236}">
                <a16:creationId xmlns:a16="http://schemas.microsoft.com/office/drawing/2014/main" id="{6F10800A-1DAB-614E-A518-27358A404D71}"/>
              </a:ext>
            </a:extLst>
          </p:cNvPr>
          <p:cNvSpPr txBox="1"/>
          <p:nvPr/>
        </p:nvSpPr>
        <p:spPr>
          <a:xfrm rot="19365232">
            <a:off x="3455458" y="987549"/>
            <a:ext cx="1172836" cy="369201"/>
          </a:xfrm>
          <a:prstGeom prst="rect">
            <a:avLst/>
          </a:prstGeom>
          <a:noFill/>
        </p:spPr>
        <p:txBody>
          <a:bodyPr wrap="square" rtlCol="0">
            <a:spAutoFit/>
          </a:bodyPr>
          <a:lstStyle/>
          <a:p>
            <a:r>
              <a:rPr lang="fr-FR" b="1" dirty="0">
                <a:solidFill>
                  <a:srgbClr val="2F528F"/>
                </a:solidFill>
              </a:rPr>
              <a:t>Médecine</a:t>
            </a:r>
          </a:p>
        </p:txBody>
      </p:sp>
      <p:sp>
        <p:nvSpPr>
          <p:cNvPr id="17" name="ZoneTexte 16">
            <a:extLst>
              <a:ext uri="{FF2B5EF4-FFF2-40B4-BE49-F238E27FC236}">
                <a16:creationId xmlns:a16="http://schemas.microsoft.com/office/drawing/2014/main" id="{4B0AFB55-8310-6F47-BFD1-F1D04DDE9169}"/>
              </a:ext>
            </a:extLst>
          </p:cNvPr>
          <p:cNvSpPr txBox="1"/>
          <p:nvPr/>
        </p:nvSpPr>
        <p:spPr>
          <a:xfrm rot="20369150">
            <a:off x="4286250" y="510734"/>
            <a:ext cx="1223925" cy="369332"/>
          </a:xfrm>
          <a:prstGeom prst="rect">
            <a:avLst/>
          </a:prstGeom>
          <a:noFill/>
        </p:spPr>
        <p:txBody>
          <a:bodyPr wrap="none" rtlCol="0">
            <a:spAutoFit/>
          </a:bodyPr>
          <a:lstStyle/>
          <a:p>
            <a:r>
              <a:rPr lang="fr-FR" b="1" dirty="0">
                <a:solidFill>
                  <a:srgbClr val="2F528F"/>
                </a:solidFill>
              </a:rPr>
              <a:t>vétérinaire</a:t>
            </a:r>
          </a:p>
        </p:txBody>
      </p:sp>
      <p:sp>
        <p:nvSpPr>
          <p:cNvPr id="21" name="Flèche droite rayée 20">
            <a:extLst>
              <a:ext uri="{FF2B5EF4-FFF2-40B4-BE49-F238E27FC236}">
                <a16:creationId xmlns:a16="http://schemas.microsoft.com/office/drawing/2014/main" id="{10F91A8E-B806-1D4E-8582-18838CAA5FE2}"/>
              </a:ext>
            </a:extLst>
          </p:cNvPr>
          <p:cNvSpPr/>
          <p:nvPr/>
        </p:nvSpPr>
        <p:spPr>
          <a:xfrm rot="2666370">
            <a:off x="5407752" y="4154245"/>
            <a:ext cx="2815516" cy="406972"/>
          </a:xfrm>
          <a:prstGeom prst="stripedRightArrow">
            <a:avLst>
              <a:gd name="adj1" fmla="val 100000"/>
              <a:gd name="adj2" fmla="val 58031"/>
            </a:avLst>
          </a:prstGeom>
          <a:solidFill>
            <a:schemeClr val="accent2">
              <a:lumMod val="60000"/>
              <a:lumOff val="40000"/>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Flèche droite rayée 21">
            <a:extLst>
              <a:ext uri="{FF2B5EF4-FFF2-40B4-BE49-F238E27FC236}">
                <a16:creationId xmlns:a16="http://schemas.microsoft.com/office/drawing/2014/main" id="{B7EE12CC-F71A-094B-B9C7-678D05559C90}"/>
              </a:ext>
            </a:extLst>
          </p:cNvPr>
          <p:cNvSpPr/>
          <p:nvPr/>
        </p:nvSpPr>
        <p:spPr>
          <a:xfrm rot="2666370">
            <a:off x="5291000" y="4038028"/>
            <a:ext cx="2815516" cy="406972"/>
          </a:xfrm>
          <a:prstGeom prst="stripedRightArrow">
            <a:avLst>
              <a:gd name="adj1" fmla="val 100000"/>
              <a:gd name="adj2" fmla="val 58031"/>
            </a:avLst>
          </a:prstGeom>
          <a:solidFill>
            <a:schemeClr val="accent2">
              <a:lumMod val="60000"/>
              <a:lumOff val="40000"/>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Flèche droite rayée 22">
            <a:extLst>
              <a:ext uri="{FF2B5EF4-FFF2-40B4-BE49-F238E27FC236}">
                <a16:creationId xmlns:a16="http://schemas.microsoft.com/office/drawing/2014/main" id="{4ED3890F-61B4-9649-A259-619B662D74DE}"/>
              </a:ext>
            </a:extLst>
          </p:cNvPr>
          <p:cNvSpPr/>
          <p:nvPr/>
        </p:nvSpPr>
        <p:spPr>
          <a:xfrm rot="2666370">
            <a:off x="3105059" y="3057139"/>
            <a:ext cx="5203274" cy="406972"/>
          </a:xfrm>
          <a:prstGeom prst="stripedRightArrow">
            <a:avLst>
              <a:gd name="adj1" fmla="val 100000"/>
              <a:gd name="adj2" fmla="val 58031"/>
            </a:avLst>
          </a:prstGeom>
          <a:solidFill>
            <a:schemeClr val="accent1">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reeform 6">
            <a:extLst>
              <a:ext uri="{FF2B5EF4-FFF2-40B4-BE49-F238E27FC236}">
                <a16:creationId xmlns:a16="http://schemas.microsoft.com/office/drawing/2014/main" id="{D24D8034-B248-6A41-83CF-C854213A3933}"/>
              </a:ext>
            </a:extLst>
          </p:cNvPr>
          <p:cNvSpPr>
            <a:spLocks/>
          </p:cNvSpPr>
          <p:nvPr/>
        </p:nvSpPr>
        <p:spPr bwMode="auto">
          <a:xfrm>
            <a:off x="5517503" y="2374505"/>
            <a:ext cx="3065233" cy="2345097"/>
          </a:xfrm>
          <a:custGeom>
            <a:avLst/>
            <a:gdLst>
              <a:gd name="T0" fmla="*/ 1782 w 2310"/>
              <a:gd name="T1" fmla="*/ 1766 h 1776"/>
              <a:gd name="T2" fmla="*/ 1600 w 2310"/>
              <a:gd name="T3" fmla="*/ 1770 h 1776"/>
              <a:gd name="T4" fmla="*/ 1428 w 2310"/>
              <a:gd name="T5" fmla="*/ 1722 h 1776"/>
              <a:gd name="T6" fmla="*/ 1276 w 2310"/>
              <a:gd name="T7" fmla="*/ 1628 h 1776"/>
              <a:gd name="T8" fmla="*/ 1210 w 2310"/>
              <a:gd name="T9" fmla="*/ 1566 h 1776"/>
              <a:gd name="T10" fmla="*/ 1280 w 2310"/>
              <a:gd name="T11" fmla="*/ 1442 h 1776"/>
              <a:gd name="T12" fmla="*/ 1338 w 2310"/>
              <a:gd name="T13" fmla="*/ 1260 h 1776"/>
              <a:gd name="T14" fmla="*/ 1356 w 2310"/>
              <a:gd name="T15" fmla="*/ 1066 h 1776"/>
              <a:gd name="T16" fmla="*/ 1328 w 2310"/>
              <a:gd name="T17" fmla="*/ 868 h 1776"/>
              <a:gd name="T18" fmla="*/ 1282 w 2310"/>
              <a:gd name="T19" fmla="*/ 738 h 1776"/>
              <a:gd name="T20" fmla="*/ 1198 w 2310"/>
              <a:gd name="T21" fmla="*/ 588 h 1776"/>
              <a:gd name="T22" fmla="*/ 1088 w 2310"/>
              <a:gd name="T23" fmla="*/ 462 h 1776"/>
              <a:gd name="T24" fmla="*/ 958 w 2310"/>
              <a:gd name="T25" fmla="*/ 360 h 1776"/>
              <a:gd name="T26" fmla="*/ 812 w 2310"/>
              <a:gd name="T27" fmla="*/ 284 h 1776"/>
              <a:gd name="T28" fmla="*/ 652 w 2310"/>
              <a:gd name="T29" fmla="*/ 238 h 1776"/>
              <a:gd name="T30" fmla="*/ 484 w 2310"/>
              <a:gd name="T31" fmla="*/ 224 h 1776"/>
              <a:gd name="T32" fmla="*/ 314 w 2310"/>
              <a:gd name="T33" fmla="*/ 244 h 1776"/>
              <a:gd name="T34" fmla="*/ 198 w 2310"/>
              <a:gd name="T35" fmla="*/ 278 h 1776"/>
              <a:gd name="T36" fmla="*/ 52 w 2310"/>
              <a:gd name="T37" fmla="*/ 346 h 1776"/>
              <a:gd name="T38" fmla="*/ 40 w 2310"/>
              <a:gd name="T39" fmla="*/ 324 h 1776"/>
              <a:gd name="T40" fmla="*/ 136 w 2310"/>
              <a:gd name="T41" fmla="*/ 222 h 1776"/>
              <a:gd name="T42" fmla="*/ 250 w 2310"/>
              <a:gd name="T43" fmla="*/ 136 h 1776"/>
              <a:gd name="T44" fmla="*/ 378 w 2310"/>
              <a:gd name="T45" fmla="*/ 68 h 1776"/>
              <a:gd name="T46" fmla="*/ 488 w 2310"/>
              <a:gd name="T47" fmla="*/ 30 h 1776"/>
              <a:gd name="T48" fmla="*/ 652 w 2310"/>
              <a:gd name="T49" fmla="*/ 2 h 1776"/>
              <a:gd name="T50" fmla="*/ 814 w 2310"/>
              <a:gd name="T51" fmla="*/ 6 h 1776"/>
              <a:gd name="T52" fmla="*/ 968 w 2310"/>
              <a:gd name="T53" fmla="*/ 40 h 1776"/>
              <a:gd name="T54" fmla="*/ 1114 w 2310"/>
              <a:gd name="T55" fmla="*/ 100 h 1776"/>
              <a:gd name="T56" fmla="*/ 1248 w 2310"/>
              <a:gd name="T57" fmla="*/ 186 h 1776"/>
              <a:gd name="T58" fmla="*/ 1362 w 2310"/>
              <a:gd name="T59" fmla="*/ 296 h 1776"/>
              <a:gd name="T60" fmla="*/ 1458 w 2310"/>
              <a:gd name="T61" fmla="*/ 426 h 1776"/>
              <a:gd name="T62" fmla="*/ 1512 w 2310"/>
              <a:gd name="T63" fmla="*/ 538 h 1776"/>
              <a:gd name="T64" fmla="*/ 1634 w 2310"/>
              <a:gd name="T65" fmla="*/ 516 h 1776"/>
              <a:gd name="T66" fmla="*/ 1754 w 2310"/>
              <a:gd name="T67" fmla="*/ 520 h 1776"/>
              <a:gd name="T68" fmla="*/ 1870 w 2310"/>
              <a:gd name="T69" fmla="*/ 544 h 1776"/>
              <a:gd name="T70" fmla="*/ 1978 w 2310"/>
              <a:gd name="T71" fmla="*/ 590 h 1776"/>
              <a:gd name="T72" fmla="*/ 2076 w 2310"/>
              <a:gd name="T73" fmla="*/ 654 h 1776"/>
              <a:gd name="T74" fmla="*/ 2160 w 2310"/>
              <a:gd name="T75" fmla="*/ 738 h 1776"/>
              <a:gd name="T76" fmla="*/ 2230 w 2310"/>
              <a:gd name="T77" fmla="*/ 836 h 1776"/>
              <a:gd name="T78" fmla="*/ 2280 w 2310"/>
              <a:gd name="T79" fmla="*/ 950 h 1776"/>
              <a:gd name="T80" fmla="*/ 2302 w 2310"/>
              <a:gd name="T81" fmla="*/ 1044 h 1776"/>
              <a:gd name="T82" fmla="*/ 2310 w 2310"/>
              <a:gd name="T83" fmla="*/ 1168 h 1776"/>
              <a:gd name="T84" fmla="*/ 2294 w 2310"/>
              <a:gd name="T85" fmla="*/ 1290 h 1776"/>
              <a:gd name="T86" fmla="*/ 2254 w 2310"/>
              <a:gd name="T87" fmla="*/ 1404 h 1776"/>
              <a:gd name="T88" fmla="*/ 2194 w 2310"/>
              <a:gd name="T89" fmla="*/ 1508 h 1776"/>
              <a:gd name="T90" fmla="*/ 2116 w 2310"/>
              <a:gd name="T91" fmla="*/ 1600 h 1776"/>
              <a:gd name="T92" fmla="*/ 2018 w 2310"/>
              <a:gd name="T93" fmla="*/ 1676 h 1776"/>
              <a:gd name="T94" fmla="*/ 1906 w 2310"/>
              <a:gd name="T95" fmla="*/ 1734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0" h="1776">
                <a:moveTo>
                  <a:pt x="1874" y="1744"/>
                </a:moveTo>
                <a:lnTo>
                  <a:pt x="1874" y="1744"/>
                </a:lnTo>
                <a:lnTo>
                  <a:pt x="1828" y="1758"/>
                </a:lnTo>
                <a:lnTo>
                  <a:pt x="1782" y="1766"/>
                </a:lnTo>
                <a:lnTo>
                  <a:pt x="1736" y="1772"/>
                </a:lnTo>
                <a:lnTo>
                  <a:pt x="1690" y="1776"/>
                </a:lnTo>
                <a:lnTo>
                  <a:pt x="1644" y="1774"/>
                </a:lnTo>
                <a:lnTo>
                  <a:pt x="1600" y="1770"/>
                </a:lnTo>
                <a:lnTo>
                  <a:pt x="1556" y="1762"/>
                </a:lnTo>
                <a:lnTo>
                  <a:pt x="1512" y="1752"/>
                </a:lnTo>
                <a:lnTo>
                  <a:pt x="1468" y="1738"/>
                </a:lnTo>
                <a:lnTo>
                  <a:pt x="1428" y="1722"/>
                </a:lnTo>
                <a:lnTo>
                  <a:pt x="1388" y="1702"/>
                </a:lnTo>
                <a:lnTo>
                  <a:pt x="1348" y="1680"/>
                </a:lnTo>
                <a:lnTo>
                  <a:pt x="1312" y="1656"/>
                </a:lnTo>
                <a:lnTo>
                  <a:pt x="1276" y="1628"/>
                </a:lnTo>
                <a:lnTo>
                  <a:pt x="1242" y="1598"/>
                </a:lnTo>
                <a:lnTo>
                  <a:pt x="1210" y="1566"/>
                </a:lnTo>
                <a:lnTo>
                  <a:pt x="1210" y="1566"/>
                </a:lnTo>
                <a:lnTo>
                  <a:pt x="1210" y="1566"/>
                </a:lnTo>
                <a:lnTo>
                  <a:pt x="1210" y="1566"/>
                </a:lnTo>
                <a:lnTo>
                  <a:pt x="1236" y="1526"/>
                </a:lnTo>
                <a:lnTo>
                  <a:pt x="1258" y="1484"/>
                </a:lnTo>
                <a:lnTo>
                  <a:pt x="1280" y="1442"/>
                </a:lnTo>
                <a:lnTo>
                  <a:pt x="1298" y="1396"/>
                </a:lnTo>
                <a:lnTo>
                  <a:pt x="1314" y="1352"/>
                </a:lnTo>
                <a:lnTo>
                  <a:pt x="1328" y="1306"/>
                </a:lnTo>
                <a:lnTo>
                  <a:pt x="1338" y="1260"/>
                </a:lnTo>
                <a:lnTo>
                  <a:pt x="1348" y="1212"/>
                </a:lnTo>
                <a:lnTo>
                  <a:pt x="1354" y="1164"/>
                </a:lnTo>
                <a:lnTo>
                  <a:pt x="1356" y="1116"/>
                </a:lnTo>
                <a:lnTo>
                  <a:pt x="1356" y="1066"/>
                </a:lnTo>
                <a:lnTo>
                  <a:pt x="1354" y="1016"/>
                </a:lnTo>
                <a:lnTo>
                  <a:pt x="1348" y="968"/>
                </a:lnTo>
                <a:lnTo>
                  <a:pt x="1340" y="918"/>
                </a:lnTo>
                <a:lnTo>
                  <a:pt x="1328" y="868"/>
                </a:lnTo>
                <a:lnTo>
                  <a:pt x="1314" y="820"/>
                </a:lnTo>
                <a:lnTo>
                  <a:pt x="1314" y="820"/>
                </a:lnTo>
                <a:lnTo>
                  <a:pt x="1300" y="778"/>
                </a:lnTo>
                <a:lnTo>
                  <a:pt x="1282" y="738"/>
                </a:lnTo>
                <a:lnTo>
                  <a:pt x="1264" y="698"/>
                </a:lnTo>
                <a:lnTo>
                  <a:pt x="1244" y="660"/>
                </a:lnTo>
                <a:lnTo>
                  <a:pt x="1222" y="624"/>
                </a:lnTo>
                <a:lnTo>
                  <a:pt x="1198" y="588"/>
                </a:lnTo>
                <a:lnTo>
                  <a:pt x="1174" y="554"/>
                </a:lnTo>
                <a:lnTo>
                  <a:pt x="1146" y="522"/>
                </a:lnTo>
                <a:lnTo>
                  <a:pt x="1118" y="490"/>
                </a:lnTo>
                <a:lnTo>
                  <a:pt x="1088" y="462"/>
                </a:lnTo>
                <a:lnTo>
                  <a:pt x="1058" y="434"/>
                </a:lnTo>
                <a:lnTo>
                  <a:pt x="1026" y="408"/>
                </a:lnTo>
                <a:lnTo>
                  <a:pt x="992" y="382"/>
                </a:lnTo>
                <a:lnTo>
                  <a:pt x="958" y="360"/>
                </a:lnTo>
                <a:lnTo>
                  <a:pt x="922" y="338"/>
                </a:lnTo>
                <a:lnTo>
                  <a:pt x="886" y="318"/>
                </a:lnTo>
                <a:lnTo>
                  <a:pt x="850" y="300"/>
                </a:lnTo>
                <a:lnTo>
                  <a:pt x="812" y="284"/>
                </a:lnTo>
                <a:lnTo>
                  <a:pt x="772" y="270"/>
                </a:lnTo>
                <a:lnTo>
                  <a:pt x="732" y="258"/>
                </a:lnTo>
                <a:lnTo>
                  <a:pt x="692" y="248"/>
                </a:lnTo>
                <a:lnTo>
                  <a:pt x="652" y="238"/>
                </a:lnTo>
                <a:lnTo>
                  <a:pt x="610" y="232"/>
                </a:lnTo>
                <a:lnTo>
                  <a:pt x="570" y="228"/>
                </a:lnTo>
                <a:lnTo>
                  <a:pt x="528" y="224"/>
                </a:lnTo>
                <a:lnTo>
                  <a:pt x="484" y="224"/>
                </a:lnTo>
                <a:lnTo>
                  <a:pt x="442" y="226"/>
                </a:lnTo>
                <a:lnTo>
                  <a:pt x="400" y="230"/>
                </a:lnTo>
                <a:lnTo>
                  <a:pt x="358" y="236"/>
                </a:lnTo>
                <a:lnTo>
                  <a:pt x="314" y="244"/>
                </a:lnTo>
                <a:lnTo>
                  <a:pt x="272" y="254"/>
                </a:lnTo>
                <a:lnTo>
                  <a:pt x="230" y="266"/>
                </a:lnTo>
                <a:lnTo>
                  <a:pt x="230" y="266"/>
                </a:lnTo>
                <a:lnTo>
                  <a:pt x="198" y="278"/>
                </a:lnTo>
                <a:lnTo>
                  <a:pt x="168" y="290"/>
                </a:lnTo>
                <a:lnTo>
                  <a:pt x="138" y="302"/>
                </a:lnTo>
                <a:lnTo>
                  <a:pt x="108" y="316"/>
                </a:lnTo>
                <a:lnTo>
                  <a:pt x="52" y="346"/>
                </a:lnTo>
                <a:lnTo>
                  <a:pt x="0" y="382"/>
                </a:lnTo>
                <a:lnTo>
                  <a:pt x="0" y="382"/>
                </a:lnTo>
                <a:lnTo>
                  <a:pt x="20" y="352"/>
                </a:lnTo>
                <a:lnTo>
                  <a:pt x="40" y="324"/>
                </a:lnTo>
                <a:lnTo>
                  <a:pt x="64" y="298"/>
                </a:lnTo>
                <a:lnTo>
                  <a:pt x="86" y="272"/>
                </a:lnTo>
                <a:lnTo>
                  <a:pt x="112" y="246"/>
                </a:lnTo>
                <a:lnTo>
                  <a:pt x="136" y="222"/>
                </a:lnTo>
                <a:lnTo>
                  <a:pt x="164" y="200"/>
                </a:lnTo>
                <a:lnTo>
                  <a:pt x="192" y="178"/>
                </a:lnTo>
                <a:lnTo>
                  <a:pt x="220" y="156"/>
                </a:lnTo>
                <a:lnTo>
                  <a:pt x="250" y="136"/>
                </a:lnTo>
                <a:lnTo>
                  <a:pt x="280" y="118"/>
                </a:lnTo>
                <a:lnTo>
                  <a:pt x="312" y="100"/>
                </a:lnTo>
                <a:lnTo>
                  <a:pt x="344" y="84"/>
                </a:lnTo>
                <a:lnTo>
                  <a:pt x="378" y="68"/>
                </a:lnTo>
                <a:lnTo>
                  <a:pt x="412" y="56"/>
                </a:lnTo>
                <a:lnTo>
                  <a:pt x="448" y="42"/>
                </a:lnTo>
                <a:lnTo>
                  <a:pt x="448" y="42"/>
                </a:lnTo>
                <a:lnTo>
                  <a:pt x="488" y="30"/>
                </a:lnTo>
                <a:lnTo>
                  <a:pt x="530" y="20"/>
                </a:lnTo>
                <a:lnTo>
                  <a:pt x="570" y="12"/>
                </a:lnTo>
                <a:lnTo>
                  <a:pt x="612" y="6"/>
                </a:lnTo>
                <a:lnTo>
                  <a:pt x="652" y="2"/>
                </a:lnTo>
                <a:lnTo>
                  <a:pt x="692" y="0"/>
                </a:lnTo>
                <a:lnTo>
                  <a:pt x="734" y="0"/>
                </a:lnTo>
                <a:lnTo>
                  <a:pt x="774" y="2"/>
                </a:lnTo>
                <a:lnTo>
                  <a:pt x="814" y="6"/>
                </a:lnTo>
                <a:lnTo>
                  <a:pt x="852" y="12"/>
                </a:lnTo>
                <a:lnTo>
                  <a:pt x="892" y="20"/>
                </a:lnTo>
                <a:lnTo>
                  <a:pt x="930" y="28"/>
                </a:lnTo>
                <a:lnTo>
                  <a:pt x="968" y="40"/>
                </a:lnTo>
                <a:lnTo>
                  <a:pt x="1006" y="52"/>
                </a:lnTo>
                <a:lnTo>
                  <a:pt x="1044" y="66"/>
                </a:lnTo>
                <a:lnTo>
                  <a:pt x="1080" y="82"/>
                </a:lnTo>
                <a:lnTo>
                  <a:pt x="1114" y="100"/>
                </a:lnTo>
                <a:lnTo>
                  <a:pt x="1150" y="118"/>
                </a:lnTo>
                <a:lnTo>
                  <a:pt x="1182" y="140"/>
                </a:lnTo>
                <a:lnTo>
                  <a:pt x="1216" y="162"/>
                </a:lnTo>
                <a:lnTo>
                  <a:pt x="1248" y="186"/>
                </a:lnTo>
                <a:lnTo>
                  <a:pt x="1278" y="210"/>
                </a:lnTo>
                <a:lnTo>
                  <a:pt x="1308" y="238"/>
                </a:lnTo>
                <a:lnTo>
                  <a:pt x="1336" y="266"/>
                </a:lnTo>
                <a:lnTo>
                  <a:pt x="1362" y="296"/>
                </a:lnTo>
                <a:lnTo>
                  <a:pt x="1388" y="326"/>
                </a:lnTo>
                <a:lnTo>
                  <a:pt x="1412" y="358"/>
                </a:lnTo>
                <a:lnTo>
                  <a:pt x="1436" y="392"/>
                </a:lnTo>
                <a:lnTo>
                  <a:pt x="1458" y="426"/>
                </a:lnTo>
                <a:lnTo>
                  <a:pt x="1476" y="462"/>
                </a:lnTo>
                <a:lnTo>
                  <a:pt x="1496" y="500"/>
                </a:lnTo>
                <a:lnTo>
                  <a:pt x="1512" y="538"/>
                </a:lnTo>
                <a:lnTo>
                  <a:pt x="1512" y="538"/>
                </a:lnTo>
                <a:lnTo>
                  <a:pt x="1542" y="530"/>
                </a:lnTo>
                <a:lnTo>
                  <a:pt x="1572" y="524"/>
                </a:lnTo>
                <a:lnTo>
                  <a:pt x="1604" y="520"/>
                </a:lnTo>
                <a:lnTo>
                  <a:pt x="1634" y="516"/>
                </a:lnTo>
                <a:lnTo>
                  <a:pt x="1664" y="514"/>
                </a:lnTo>
                <a:lnTo>
                  <a:pt x="1694" y="514"/>
                </a:lnTo>
                <a:lnTo>
                  <a:pt x="1724" y="516"/>
                </a:lnTo>
                <a:lnTo>
                  <a:pt x="1754" y="520"/>
                </a:lnTo>
                <a:lnTo>
                  <a:pt x="1782" y="524"/>
                </a:lnTo>
                <a:lnTo>
                  <a:pt x="1812" y="528"/>
                </a:lnTo>
                <a:lnTo>
                  <a:pt x="1840" y="536"/>
                </a:lnTo>
                <a:lnTo>
                  <a:pt x="1870" y="544"/>
                </a:lnTo>
                <a:lnTo>
                  <a:pt x="1898" y="554"/>
                </a:lnTo>
                <a:lnTo>
                  <a:pt x="1924" y="564"/>
                </a:lnTo>
                <a:lnTo>
                  <a:pt x="1952" y="576"/>
                </a:lnTo>
                <a:lnTo>
                  <a:pt x="1978" y="590"/>
                </a:lnTo>
                <a:lnTo>
                  <a:pt x="2004" y="604"/>
                </a:lnTo>
                <a:lnTo>
                  <a:pt x="2028" y="620"/>
                </a:lnTo>
                <a:lnTo>
                  <a:pt x="2052" y="636"/>
                </a:lnTo>
                <a:lnTo>
                  <a:pt x="2076" y="654"/>
                </a:lnTo>
                <a:lnTo>
                  <a:pt x="2098" y="674"/>
                </a:lnTo>
                <a:lnTo>
                  <a:pt x="2120" y="694"/>
                </a:lnTo>
                <a:lnTo>
                  <a:pt x="2142" y="716"/>
                </a:lnTo>
                <a:lnTo>
                  <a:pt x="2160" y="738"/>
                </a:lnTo>
                <a:lnTo>
                  <a:pt x="2180" y="760"/>
                </a:lnTo>
                <a:lnTo>
                  <a:pt x="2198" y="784"/>
                </a:lnTo>
                <a:lnTo>
                  <a:pt x="2214" y="810"/>
                </a:lnTo>
                <a:lnTo>
                  <a:pt x="2230" y="836"/>
                </a:lnTo>
                <a:lnTo>
                  <a:pt x="2244" y="864"/>
                </a:lnTo>
                <a:lnTo>
                  <a:pt x="2258" y="892"/>
                </a:lnTo>
                <a:lnTo>
                  <a:pt x="2270" y="920"/>
                </a:lnTo>
                <a:lnTo>
                  <a:pt x="2280" y="950"/>
                </a:lnTo>
                <a:lnTo>
                  <a:pt x="2280" y="950"/>
                </a:lnTo>
                <a:lnTo>
                  <a:pt x="2288" y="982"/>
                </a:lnTo>
                <a:lnTo>
                  <a:pt x="2296" y="1012"/>
                </a:lnTo>
                <a:lnTo>
                  <a:pt x="2302" y="1044"/>
                </a:lnTo>
                <a:lnTo>
                  <a:pt x="2306" y="1076"/>
                </a:lnTo>
                <a:lnTo>
                  <a:pt x="2310" y="1106"/>
                </a:lnTo>
                <a:lnTo>
                  <a:pt x="2310" y="1138"/>
                </a:lnTo>
                <a:lnTo>
                  <a:pt x="2310" y="1168"/>
                </a:lnTo>
                <a:lnTo>
                  <a:pt x="2308" y="1198"/>
                </a:lnTo>
                <a:lnTo>
                  <a:pt x="2304" y="1230"/>
                </a:lnTo>
                <a:lnTo>
                  <a:pt x="2300" y="1260"/>
                </a:lnTo>
                <a:lnTo>
                  <a:pt x="2294" y="1290"/>
                </a:lnTo>
                <a:lnTo>
                  <a:pt x="2286" y="1318"/>
                </a:lnTo>
                <a:lnTo>
                  <a:pt x="2276" y="1348"/>
                </a:lnTo>
                <a:lnTo>
                  <a:pt x="2266" y="1376"/>
                </a:lnTo>
                <a:lnTo>
                  <a:pt x="2254" y="1404"/>
                </a:lnTo>
                <a:lnTo>
                  <a:pt x="2242" y="1432"/>
                </a:lnTo>
                <a:lnTo>
                  <a:pt x="2228" y="1458"/>
                </a:lnTo>
                <a:lnTo>
                  <a:pt x="2212" y="1484"/>
                </a:lnTo>
                <a:lnTo>
                  <a:pt x="2194" y="1508"/>
                </a:lnTo>
                <a:lnTo>
                  <a:pt x="2176" y="1534"/>
                </a:lnTo>
                <a:lnTo>
                  <a:pt x="2158" y="1556"/>
                </a:lnTo>
                <a:lnTo>
                  <a:pt x="2136" y="1580"/>
                </a:lnTo>
                <a:lnTo>
                  <a:pt x="2116" y="1600"/>
                </a:lnTo>
                <a:lnTo>
                  <a:pt x="2092" y="1622"/>
                </a:lnTo>
                <a:lnTo>
                  <a:pt x="2070" y="1642"/>
                </a:lnTo>
                <a:lnTo>
                  <a:pt x="2044" y="1660"/>
                </a:lnTo>
                <a:lnTo>
                  <a:pt x="2018" y="1676"/>
                </a:lnTo>
                <a:lnTo>
                  <a:pt x="1992" y="1692"/>
                </a:lnTo>
                <a:lnTo>
                  <a:pt x="1964" y="1708"/>
                </a:lnTo>
                <a:lnTo>
                  <a:pt x="1936" y="1722"/>
                </a:lnTo>
                <a:lnTo>
                  <a:pt x="1906" y="1734"/>
                </a:lnTo>
                <a:lnTo>
                  <a:pt x="1874" y="1744"/>
                </a:lnTo>
                <a:lnTo>
                  <a:pt x="1874" y="1744"/>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26" name="Freeform 7">
            <a:extLst>
              <a:ext uri="{FF2B5EF4-FFF2-40B4-BE49-F238E27FC236}">
                <a16:creationId xmlns:a16="http://schemas.microsoft.com/office/drawing/2014/main" id="{875E0CE6-56B1-9F45-88D2-056A8588659B}"/>
              </a:ext>
            </a:extLst>
          </p:cNvPr>
          <p:cNvSpPr>
            <a:spLocks/>
          </p:cNvSpPr>
          <p:nvPr/>
        </p:nvSpPr>
        <p:spPr bwMode="auto">
          <a:xfrm rot="21374256">
            <a:off x="5226458" y="2809310"/>
            <a:ext cx="2051450" cy="3221866"/>
          </a:xfrm>
          <a:custGeom>
            <a:avLst/>
            <a:gdLst>
              <a:gd name="T0" fmla="*/ 1210 w 1546"/>
              <a:gd name="T1" fmla="*/ 1564 h 2440"/>
              <a:gd name="T2" fmla="*/ 1246 w 1546"/>
              <a:gd name="T3" fmla="*/ 1680 h 2440"/>
              <a:gd name="T4" fmla="*/ 1260 w 1546"/>
              <a:gd name="T5" fmla="*/ 1798 h 2440"/>
              <a:gd name="T6" fmla="*/ 1252 w 1546"/>
              <a:gd name="T7" fmla="*/ 1916 h 2440"/>
              <a:gd name="T8" fmla="*/ 1222 w 1546"/>
              <a:gd name="T9" fmla="*/ 2030 h 2440"/>
              <a:gd name="T10" fmla="*/ 1170 w 1546"/>
              <a:gd name="T11" fmla="*/ 2136 h 2440"/>
              <a:gd name="T12" fmla="*/ 1098 w 1546"/>
              <a:gd name="T13" fmla="*/ 2232 h 2440"/>
              <a:gd name="T14" fmla="*/ 1008 w 1546"/>
              <a:gd name="T15" fmla="*/ 2314 h 2440"/>
              <a:gd name="T16" fmla="*/ 928 w 1546"/>
              <a:gd name="T17" fmla="*/ 2366 h 2440"/>
              <a:gd name="T18" fmla="*/ 812 w 1546"/>
              <a:gd name="T19" fmla="*/ 2414 h 2440"/>
              <a:gd name="T20" fmla="*/ 690 w 1546"/>
              <a:gd name="T21" fmla="*/ 2438 h 2440"/>
              <a:gd name="T22" fmla="*/ 570 w 1546"/>
              <a:gd name="T23" fmla="*/ 2438 h 2440"/>
              <a:gd name="T24" fmla="*/ 450 w 1546"/>
              <a:gd name="T25" fmla="*/ 2414 h 2440"/>
              <a:gd name="T26" fmla="*/ 338 w 1546"/>
              <a:gd name="T27" fmla="*/ 2368 h 2440"/>
              <a:gd name="T28" fmla="*/ 236 w 1546"/>
              <a:gd name="T29" fmla="*/ 2302 h 2440"/>
              <a:gd name="T30" fmla="*/ 148 w 1546"/>
              <a:gd name="T31" fmla="*/ 2214 h 2440"/>
              <a:gd name="T32" fmla="*/ 92 w 1546"/>
              <a:gd name="T33" fmla="*/ 2136 h 2440"/>
              <a:gd name="T34" fmla="*/ 20 w 1546"/>
              <a:gd name="T35" fmla="*/ 1964 h 2440"/>
              <a:gd name="T36" fmla="*/ 0 w 1546"/>
              <a:gd name="T37" fmla="*/ 1784 h 2440"/>
              <a:gd name="T38" fmla="*/ 34 w 1546"/>
              <a:gd name="T39" fmla="*/ 1610 h 2440"/>
              <a:gd name="T40" fmla="*/ 114 w 1546"/>
              <a:gd name="T41" fmla="*/ 1450 h 2440"/>
              <a:gd name="T42" fmla="*/ 158 w 1546"/>
              <a:gd name="T43" fmla="*/ 1464 h 2440"/>
              <a:gd name="T44" fmla="*/ 346 w 1546"/>
              <a:gd name="T45" fmla="*/ 1502 h 2440"/>
              <a:gd name="T46" fmla="*/ 538 w 1546"/>
              <a:gd name="T47" fmla="*/ 1496 h 2440"/>
              <a:gd name="T48" fmla="*/ 728 w 1546"/>
              <a:gd name="T49" fmla="*/ 1446 h 2440"/>
              <a:gd name="T50" fmla="*/ 864 w 1546"/>
              <a:gd name="T51" fmla="*/ 1380 h 2440"/>
              <a:gd name="T52" fmla="*/ 1002 w 1546"/>
              <a:gd name="T53" fmla="*/ 1276 h 2440"/>
              <a:gd name="T54" fmla="*/ 1116 w 1546"/>
              <a:gd name="T55" fmla="*/ 1148 h 2440"/>
              <a:gd name="T56" fmla="*/ 1200 w 1546"/>
              <a:gd name="T57" fmla="*/ 1004 h 2440"/>
              <a:gd name="T58" fmla="*/ 1254 w 1546"/>
              <a:gd name="T59" fmla="*/ 848 h 2440"/>
              <a:gd name="T60" fmla="*/ 1278 w 1546"/>
              <a:gd name="T61" fmla="*/ 686 h 2440"/>
              <a:gd name="T62" fmla="*/ 1270 w 1546"/>
              <a:gd name="T63" fmla="*/ 520 h 2440"/>
              <a:gd name="T64" fmla="*/ 1230 w 1546"/>
              <a:gd name="T65" fmla="*/ 354 h 2440"/>
              <a:gd name="T66" fmla="*/ 1154 w 1546"/>
              <a:gd name="T67" fmla="*/ 198 h 2440"/>
              <a:gd name="T68" fmla="*/ 1100 w 1546"/>
              <a:gd name="T69" fmla="*/ 116 h 2440"/>
              <a:gd name="T70" fmla="*/ 990 w 1546"/>
              <a:gd name="T71" fmla="*/ 0 h 2440"/>
              <a:gd name="T72" fmla="*/ 1116 w 1546"/>
              <a:gd name="T73" fmla="*/ 60 h 2440"/>
              <a:gd name="T74" fmla="*/ 1232 w 1546"/>
              <a:gd name="T75" fmla="*/ 140 h 2440"/>
              <a:gd name="T76" fmla="*/ 1336 w 1546"/>
              <a:gd name="T77" fmla="*/ 240 h 2440"/>
              <a:gd name="T78" fmla="*/ 1422 w 1546"/>
              <a:gd name="T79" fmla="*/ 360 h 2440"/>
              <a:gd name="T80" fmla="*/ 1480 w 1546"/>
              <a:gd name="T81" fmla="*/ 472 h 2440"/>
              <a:gd name="T82" fmla="*/ 1528 w 1546"/>
              <a:gd name="T83" fmla="*/ 628 h 2440"/>
              <a:gd name="T84" fmla="*/ 1546 w 1546"/>
              <a:gd name="T85" fmla="*/ 786 h 2440"/>
              <a:gd name="T86" fmla="*/ 1536 w 1546"/>
              <a:gd name="T87" fmla="*/ 944 h 2440"/>
              <a:gd name="T88" fmla="*/ 1496 w 1546"/>
              <a:gd name="T89" fmla="*/ 1096 h 2440"/>
              <a:gd name="T90" fmla="*/ 1428 w 1546"/>
              <a:gd name="T91" fmla="*/ 1240 h 2440"/>
              <a:gd name="T92" fmla="*/ 1336 w 1546"/>
              <a:gd name="T93" fmla="*/ 1370 h 2440"/>
              <a:gd name="T94" fmla="*/ 1216 w 1546"/>
              <a:gd name="T95" fmla="*/ 148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6" h="2440">
                <a:moveTo>
                  <a:pt x="1184" y="1508"/>
                </a:moveTo>
                <a:lnTo>
                  <a:pt x="1184" y="1508"/>
                </a:lnTo>
                <a:lnTo>
                  <a:pt x="1198" y="1536"/>
                </a:lnTo>
                <a:lnTo>
                  <a:pt x="1210" y="1564"/>
                </a:lnTo>
                <a:lnTo>
                  <a:pt x="1222" y="1592"/>
                </a:lnTo>
                <a:lnTo>
                  <a:pt x="1232" y="1622"/>
                </a:lnTo>
                <a:lnTo>
                  <a:pt x="1240" y="1650"/>
                </a:lnTo>
                <a:lnTo>
                  <a:pt x="1246" y="1680"/>
                </a:lnTo>
                <a:lnTo>
                  <a:pt x="1252" y="1710"/>
                </a:lnTo>
                <a:lnTo>
                  <a:pt x="1256" y="1738"/>
                </a:lnTo>
                <a:lnTo>
                  <a:pt x="1260" y="1768"/>
                </a:lnTo>
                <a:lnTo>
                  <a:pt x="1260" y="1798"/>
                </a:lnTo>
                <a:lnTo>
                  <a:pt x="1260" y="1828"/>
                </a:lnTo>
                <a:lnTo>
                  <a:pt x="1258" y="1858"/>
                </a:lnTo>
                <a:lnTo>
                  <a:pt x="1256" y="1886"/>
                </a:lnTo>
                <a:lnTo>
                  <a:pt x="1252" y="1916"/>
                </a:lnTo>
                <a:lnTo>
                  <a:pt x="1246" y="1944"/>
                </a:lnTo>
                <a:lnTo>
                  <a:pt x="1240" y="1974"/>
                </a:lnTo>
                <a:lnTo>
                  <a:pt x="1230" y="2002"/>
                </a:lnTo>
                <a:lnTo>
                  <a:pt x="1222" y="2030"/>
                </a:lnTo>
                <a:lnTo>
                  <a:pt x="1210" y="2056"/>
                </a:lnTo>
                <a:lnTo>
                  <a:pt x="1198" y="2084"/>
                </a:lnTo>
                <a:lnTo>
                  <a:pt x="1184" y="2110"/>
                </a:lnTo>
                <a:lnTo>
                  <a:pt x="1170" y="2136"/>
                </a:lnTo>
                <a:lnTo>
                  <a:pt x="1154" y="2160"/>
                </a:lnTo>
                <a:lnTo>
                  <a:pt x="1136" y="2186"/>
                </a:lnTo>
                <a:lnTo>
                  <a:pt x="1118" y="2208"/>
                </a:lnTo>
                <a:lnTo>
                  <a:pt x="1098" y="2232"/>
                </a:lnTo>
                <a:lnTo>
                  <a:pt x="1078" y="2254"/>
                </a:lnTo>
                <a:lnTo>
                  <a:pt x="1056" y="2274"/>
                </a:lnTo>
                <a:lnTo>
                  <a:pt x="1034" y="2296"/>
                </a:lnTo>
                <a:lnTo>
                  <a:pt x="1008" y="2314"/>
                </a:lnTo>
                <a:lnTo>
                  <a:pt x="984" y="2332"/>
                </a:lnTo>
                <a:lnTo>
                  <a:pt x="956" y="2350"/>
                </a:lnTo>
                <a:lnTo>
                  <a:pt x="956" y="2350"/>
                </a:lnTo>
                <a:lnTo>
                  <a:pt x="928" y="2366"/>
                </a:lnTo>
                <a:lnTo>
                  <a:pt x="900" y="2380"/>
                </a:lnTo>
                <a:lnTo>
                  <a:pt x="870" y="2392"/>
                </a:lnTo>
                <a:lnTo>
                  <a:pt x="842" y="2404"/>
                </a:lnTo>
                <a:lnTo>
                  <a:pt x="812" y="2414"/>
                </a:lnTo>
                <a:lnTo>
                  <a:pt x="782" y="2422"/>
                </a:lnTo>
                <a:lnTo>
                  <a:pt x="752" y="2428"/>
                </a:lnTo>
                <a:lnTo>
                  <a:pt x="722" y="2434"/>
                </a:lnTo>
                <a:lnTo>
                  <a:pt x="690" y="2438"/>
                </a:lnTo>
                <a:lnTo>
                  <a:pt x="660" y="2440"/>
                </a:lnTo>
                <a:lnTo>
                  <a:pt x="630" y="2440"/>
                </a:lnTo>
                <a:lnTo>
                  <a:pt x="600" y="2440"/>
                </a:lnTo>
                <a:lnTo>
                  <a:pt x="570" y="2438"/>
                </a:lnTo>
                <a:lnTo>
                  <a:pt x="540" y="2434"/>
                </a:lnTo>
                <a:lnTo>
                  <a:pt x="510" y="2428"/>
                </a:lnTo>
                <a:lnTo>
                  <a:pt x="480" y="2422"/>
                </a:lnTo>
                <a:lnTo>
                  <a:pt x="450" y="2414"/>
                </a:lnTo>
                <a:lnTo>
                  <a:pt x="422" y="2404"/>
                </a:lnTo>
                <a:lnTo>
                  <a:pt x="394" y="2394"/>
                </a:lnTo>
                <a:lnTo>
                  <a:pt x="366" y="2382"/>
                </a:lnTo>
                <a:lnTo>
                  <a:pt x="338" y="2368"/>
                </a:lnTo>
                <a:lnTo>
                  <a:pt x="312" y="2354"/>
                </a:lnTo>
                <a:lnTo>
                  <a:pt x="286" y="2338"/>
                </a:lnTo>
                <a:lnTo>
                  <a:pt x="260" y="2320"/>
                </a:lnTo>
                <a:lnTo>
                  <a:pt x="236" y="2302"/>
                </a:lnTo>
                <a:lnTo>
                  <a:pt x="212" y="2282"/>
                </a:lnTo>
                <a:lnTo>
                  <a:pt x="190" y="2260"/>
                </a:lnTo>
                <a:lnTo>
                  <a:pt x="168" y="2238"/>
                </a:lnTo>
                <a:lnTo>
                  <a:pt x="148" y="2214"/>
                </a:lnTo>
                <a:lnTo>
                  <a:pt x="128" y="2190"/>
                </a:lnTo>
                <a:lnTo>
                  <a:pt x="108" y="2164"/>
                </a:lnTo>
                <a:lnTo>
                  <a:pt x="92" y="2136"/>
                </a:lnTo>
                <a:lnTo>
                  <a:pt x="92" y="2136"/>
                </a:lnTo>
                <a:lnTo>
                  <a:pt x="68" y="2094"/>
                </a:lnTo>
                <a:lnTo>
                  <a:pt x="48" y="2052"/>
                </a:lnTo>
                <a:lnTo>
                  <a:pt x="32" y="2008"/>
                </a:lnTo>
                <a:lnTo>
                  <a:pt x="20" y="1964"/>
                </a:lnTo>
                <a:lnTo>
                  <a:pt x="10" y="1920"/>
                </a:lnTo>
                <a:lnTo>
                  <a:pt x="4" y="1874"/>
                </a:lnTo>
                <a:lnTo>
                  <a:pt x="0" y="1830"/>
                </a:lnTo>
                <a:lnTo>
                  <a:pt x="0" y="1784"/>
                </a:lnTo>
                <a:lnTo>
                  <a:pt x="4" y="1740"/>
                </a:lnTo>
                <a:lnTo>
                  <a:pt x="10" y="1696"/>
                </a:lnTo>
                <a:lnTo>
                  <a:pt x="20" y="1652"/>
                </a:lnTo>
                <a:lnTo>
                  <a:pt x="34" y="1610"/>
                </a:lnTo>
                <a:lnTo>
                  <a:pt x="48" y="1568"/>
                </a:lnTo>
                <a:lnTo>
                  <a:pt x="68" y="1526"/>
                </a:lnTo>
                <a:lnTo>
                  <a:pt x="90" y="1488"/>
                </a:lnTo>
                <a:lnTo>
                  <a:pt x="114" y="1450"/>
                </a:lnTo>
                <a:lnTo>
                  <a:pt x="114" y="1450"/>
                </a:lnTo>
                <a:lnTo>
                  <a:pt x="112" y="1448"/>
                </a:lnTo>
                <a:lnTo>
                  <a:pt x="112" y="1448"/>
                </a:lnTo>
                <a:lnTo>
                  <a:pt x="158" y="1464"/>
                </a:lnTo>
                <a:lnTo>
                  <a:pt x="204" y="1478"/>
                </a:lnTo>
                <a:lnTo>
                  <a:pt x="250" y="1488"/>
                </a:lnTo>
                <a:lnTo>
                  <a:pt x="298" y="1496"/>
                </a:lnTo>
                <a:lnTo>
                  <a:pt x="346" y="1502"/>
                </a:lnTo>
                <a:lnTo>
                  <a:pt x="394" y="1504"/>
                </a:lnTo>
                <a:lnTo>
                  <a:pt x="442" y="1504"/>
                </a:lnTo>
                <a:lnTo>
                  <a:pt x="490" y="1502"/>
                </a:lnTo>
                <a:lnTo>
                  <a:pt x="538" y="1496"/>
                </a:lnTo>
                <a:lnTo>
                  <a:pt x="586" y="1488"/>
                </a:lnTo>
                <a:lnTo>
                  <a:pt x="634" y="1478"/>
                </a:lnTo>
                <a:lnTo>
                  <a:pt x="680" y="1464"/>
                </a:lnTo>
                <a:lnTo>
                  <a:pt x="728" y="1446"/>
                </a:lnTo>
                <a:lnTo>
                  <a:pt x="774" y="1428"/>
                </a:lnTo>
                <a:lnTo>
                  <a:pt x="818" y="1406"/>
                </a:lnTo>
                <a:lnTo>
                  <a:pt x="864" y="1380"/>
                </a:lnTo>
                <a:lnTo>
                  <a:pt x="864" y="1380"/>
                </a:lnTo>
                <a:lnTo>
                  <a:pt x="900" y="1356"/>
                </a:lnTo>
                <a:lnTo>
                  <a:pt x="936" y="1330"/>
                </a:lnTo>
                <a:lnTo>
                  <a:pt x="970" y="1304"/>
                </a:lnTo>
                <a:lnTo>
                  <a:pt x="1002" y="1276"/>
                </a:lnTo>
                <a:lnTo>
                  <a:pt x="1034" y="1246"/>
                </a:lnTo>
                <a:lnTo>
                  <a:pt x="1062" y="1214"/>
                </a:lnTo>
                <a:lnTo>
                  <a:pt x="1090" y="1182"/>
                </a:lnTo>
                <a:lnTo>
                  <a:pt x="1116" y="1148"/>
                </a:lnTo>
                <a:lnTo>
                  <a:pt x="1138" y="1114"/>
                </a:lnTo>
                <a:lnTo>
                  <a:pt x="1160" y="1078"/>
                </a:lnTo>
                <a:lnTo>
                  <a:pt x="1182" y="1042"/>
                </a:lnTo>
                <a:lnTo>
                  <a:pt x="1200" y="1004"/>
                </a:lnTo>
                <a:lnTo>
                  <a:pt x="1216" y="966"/>
                </a:lnTo>
                <a:lnTo>
                  <a:pt x="1230" y="928"/>
                </a:lnTo>
                <a:lnTo>
                  <a:pt x="1244" y="888"/>
                </a:lnTo>
                <a:lnTo>
                  <a:pt x="1254" y="848"/>
                </a:lnTo>
                <a:lnTo>
                  <a:pt x="1262" y="808"/>
                </a:lnTo>
                <a:lnTo>
                  <a:pt x="1270" y="768"/>
                </a:lnTo>
                <a:lnTo>
                  <a:pt x="1274" y="726"/>
                </a:lnTo>
                <a:lnTo>
                  <a:pt x="1278" y="686"/>
                </a:lnTo>
                <a:lnTo>
                  <a:pt x="1278" y="644"/>
                </a:lnTo>
                <a:lnTo>
                  <a:pt x="1278" y="602"/>
                </a:lnTo>
                <a:lnTo>
                  <a:pt x="1276" y="560"/>
                </a:lnTo>
                <a:lnTo>
                  <a:pt x="1270" y="520"/>
                </a:lnTo>
                <a:lnTo>
                  <a:pt x="1264" y="478"/>
                </a:lnTo>
                <a:lnTo>
                  <a:pt x="1254" y="436"/>
                </a:lnTo>
                <a:lnTo>
                  <a:pt x="1242" y="396"/>
                </a:lnTo>
                <a:lnTo>
                  <a:pt x="1230" y="354"/>
                </a:lnTo>
                <a:lnTo>
                  <a:pt x="1214" y="314"/>
                </a:lnTo>
                <a:lnTo>
                  <a:pt x="1196" y="276"/>
                </a:lnTo>
                <a:lnTo>
                  <a:pt x="1176" y="236"/>
                </a:lnTo>
                <a:lnTo>
                  <a:pt x="1154" y="198"/>
                </a:lnTo>
                <a:lnTo>
                  <a:pt x="1154" y="198"/>
                </a:lnTo>
                <a:lnTo>
                  <a:pt x="1136" y="170"/>
                </a:lnTo>
                <a:lnTo>
                  <a:pt x="1118" y="142"/>
                </a:lnTo>
                <a:lnTo>
                  <a:pt x="1100" y="116"/>
                </a:lnTo>
                <a:lnTo>
                  <a:pt x="1078" y="92"/>
                </a:lnTo>
                <a:lnTo>
                  <a:pt x="1036" y="44"/>
                </a:lnTo>
                <a:lnTo>
                  <a:pt x="990" y="0"/>
                </a:lnTo>
                <a:lnTo>
                  <a:pt x="990" y="0"/>
                </a:lnTo>
                <a:lnTo>
                  <a:pt x="1022" y="12"/>
                </a:lnTo>
                <a:lnTo>
                  <a:pt x="1054" y="28"/>
                </a:lnTo>
                <a:lnTo>
                  <a:pt x="1086" y="42"/>
                </a:lnTo>
                <a:lnTo>
                  <a:pt x="1116" y="60"/>
                </a:lnTo>
                <a:lnTo>
                  <a:pt x="1146" y="78"/>
                </a:lnTo>
                <a:lnTo>
                  <a:pt x="1176" y="98"/>
                </a:lnTo>
                <a:lnTo>
                  <a:pt x="1204" y="118"/>
                </a:lnTo>
                <a:lnTo>
                  <a:pt x="1232" y="140"/>
                </a:lnTo>
                <a:lnTo>
                  <a:pt x="1260" y="164"/>
                </a:lnTo>
                <a:lnTo>
                  <a:pt x="1286" y="188"/>
                </a:lnTo>
                <a:lnTo>
                  <a:pt x="1312" y="214"/>
                </a:lnTo>
                <a:lnTo>
                  <a:pt x="1336" y="240"/>
                </a:lnTo>
                <a:lnTo>
                  <a:pt x="1358" y="268"/>
                </a:lnTo>
                <a:lnTo>
                  <a:pt x="1380" y="298"/>
                </a:lnTo>
                <a:lnTo>
                  <a:pt x="1402" y="328"/>
                </a:lnTo>
                <a:lnTo>
                  <a:pt x="1422" y="360"/>
                </a:lnTo>
                <a:lnTo>
                  <a:pt x="1422" y="360"/>
                </a:lnTo>
                <a:lnTo>
                  <a:pt x="1444" y="396"/>
                </a:lnTo>
                <a:lnTo>
                  <a:pt x="1462" y="434"/>
                </a:lnTo>
                <a:lnTo>
                  <a:pt x="1480" y="472"/>
                </a:lnTo>
                <a:lnTo>
                  <a:pt x="1494" y="510"/>
                </a:lnTo>
                <a:lnTo>
                  <a:pt x="1508" y="548"/>
                </a:lnTo>
                <a:lnTo>
                  <a:pt x="1518" y="588"/>
                </a:lnTo>
                <a:lnTo>
                  <a:pt x="1528" y="628"/>
                </a:lnTo>
                <a:lnTo>
                  <a:pt x="1536" y="666"/>
                </a:lnTo>
                <a:lnTo>
                  <a:pt x="1542" y="706"/>
                </a:lnTo>
                <a:lnTo>
                  <a:pt x="1544" y="746"/>
                </a:lnTo>
                <a:lnTo>
                  <a:pt x="1546" y="786"/>
                </a:lnTo>
                <a:lnTo>
                  <a:pt x="1546" y="826"/>
                </a:lnTo>
                <a:lnTo>
                  <a:pt x="1544" y="866"/>
                </a:lnTo>
                <a:lnTo>
                  <a:pt x="1540" y="904"/>
                </a:lnTo>
                <a:lnTo>
                  <a:pt x="1536" y="944"/>
                </a:lnTo>
                <a:lnTo>
                  <a:pt x="1528" y="982"/>
                </a:lnTo>
                <a:lnTo>
                  <a:pt x="1520" y="1022"/>
                </a:lnTo>
                <a:lnTo>
                  <a:pt x="1508" y="1060"/>
                </a:lnTo>
                <a:lnTo>
                  <a:pt x="1496" y="1096"/>
                </a:lnTo>
                <a:lnTo>
                  <a:pt x="1482" y="1134"/>
                </a:lnTo>
                <a:lnTo>
                  <a:pt x="1466" y="1170"/>
                </a:lnTo>
                <a:lnTo>
                  <a:pt x="1448" y="1206"/>
                </a:lnTo>
                <a:lnTo>
                  <a:pt x="1428" y="1240"/>
                </a:lnTo>
                <a:lnTo>
                  <a:pt x="1408" y="1274"/>
                </a:lnTo>
                <a:lnTo>
                  <a:pt x="1386" y="1308"/>
                </a:lnTo>
                <a:lnTo>
                  <a:pt x="1362" y="1340"/>
                </a:lnTo>
                <a:lnTo>
                  <a:pt x="1336" y="1370"/>
                </a:lnTo>
                <a:lnTo>
                  <a:pt x="1308" y="1400"/>
                </a:lnTo>
                <a:lnTo>
                  <a:pt x="1280" y="1430"/>
                </a:lnTo>
                <a:lnTo>
                  <a:pt x="1248" y="1456"/>
                </a:lnTo>
                <a:lnTo>
                  <a:pt x="1216" y="1482"/>
                </a:lnTo>
                <a:lnTo>
                  <a:pt x="1184" y="1508"/>
                </a:lnTo>
                <a:lnTo>
                  <a:pt x="1184" y="1508"/>
                </a:lnTo>
                <a:close/>
              </a:path>
            </a:pathLst>
          </a:custGeom>
          <a:solidFill>
            <a:schemeClr val="accent2">
              <a:lumMod val="60000"/>
              <a:lumOff val="40000"/>
            </a:schemeClr>
          </a:solidFill>
          <a:ln w="38100">
            <a:solidFill>
              <a:schemeClr val="accent1"/>
            </a:solid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27" name="1 Título">
            <a:extLst>
              <a:ext uri="{FF2B5EF4-FFF2-40B4-BE49-F238E27FC236}">
                <a16:creationId xmlns:a16="http://schemas.microsoft.com/office/drawing/2014/main" id="{61EE8F36-ADDE-D847-84DF-536C44906ADE}"/>
              </a:ext>
            </a:extLst>
          </p:cNvPr>
          <p:cNvSpPr txBox="1">
            <a:spLocks/>
          </p:cNvSpPr>
          <p:nvPr/>
        </p:nvSpPr>
        <p:spPr>
          <a:xfrm>
            <a:off x="5211977" y="4784654"/>
            <a:ext cx="1798794" cy="91414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a:solidFill>
                  <a:schemeClr val="bg1"/>
                </a:solidFill>
                <a:effectLst>
                  <a:innerShdw blurRad="63500" dist="50800" dir="13500000">
                    <a:prstClr val="black">
                      <a:alpha val="50000"/>
                    </a:prstClr>
                  </a:innerShdw>
                </a:effectLst>
              </a:rPr>
              <a:t>Intervention politique et </a:t>
            </a:r>
            <a:r>
              <a:rPr lang="en-US" b="1" dirty="0" err="1">
                <a:solidFill>
                  <a:schemeClr val="bg1"/>
                </a:solidFill>
                <a:effectLst>
                  <a:innerShdw blurRad="63500" dist="50800" dir="13500000">
                    <a:prstClr val="black">
                      <a:alpha val="50000"/>
                    </a:prstClr>
                  </a:innerShdw>
                </a:effectLst>
              </a:rPr>
              <a:t>thérapeutique</a:t>
            </a:r>
            <a:endParaRPr lang="en-US" b="1" dirty="0">
              <a:solidFill>
                <a:schemeClr val="bg1"/>
              </a:solidFill>
              <a:effectLst>
                <a:innerShdw blurRad="63500" dist="50800" dir="13500000">
                  <a:prstClr val="black">
                    <a:alpha val="50000"/>
                  </a:prstClr>
                </a:innerShdw>
              </a:effectLst>
            </a:endParaRPr>
          </a:p>
        </p:txBody>
      </p:sp>
      <p:sp>
        <p:nvSpPr>
          <p:cNvPr id="12" name="1 Título">
            <a:extLst>
              <a:ext uri="{FF2B5EF4-FFF2-40B4-BE49-F238E27FC236}">
                <a16:creationId xmlns:a16="http://schemas.microsoft.com/office/drawing/2014/main" id="{A61E5E0E-5C0C-B341-845D-D7C5A9C64002}"/>
              </a:ext>
            </a:extLst>
          </p:cNvPr>
          <p:cNvSpPr txBox="1">
            <a:spLocks/>
          </p:cNvSpPr>
          <p:nvPr/>
        </p:nvSpPr>
        <p:spPr>
          <a:xfrm>
            <a:off x="4980071" y="2650348"/>
            <a:ext cx="1860116" cy="133408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sz="2000" b="1" dirty="0" err="1">
                <a:solidFill>
                  <a:srgbClr val="002060"/>
                </a:solidFill>
                <a:effectLst>
                  <a:outerShdw blurRad="50800" dist="38100" dir="2700000" algn="tl" rotWithShape="0">
                    <a:prstClr val="black">
                      <a:alpha val="40000"/>
                    </a:prstClr>
                  </a:outerShdw>
                </a:effectLst>
                <a:ea typeface="+mj-ea"/>
                <a:cs typeface="+mj-cs"/>
              </a:rPr>
              <a:t>Emergence</a:t>
            </a:r>
            <a:r>
              <a:rPr lang="es-ES" sz="2000" b="1" dirty="0">
                <a:solidFill>
                  <a:srgbClr val="002060"/>
                </a:solidFill>
                <a:effectLst>
                  <a:outerShdw blurRad="50800" dist="38100" dir="2700000" algn="tl" rotWithShape="0">
                    <a:prstClr val="black">
                      <a:alpha val="40000"/>
                    </a:prstClr>
                  </a:outerShdw>
                </a:effectLst>
                <a:ea typeface="+mj-ea"/>
                <a:cs typeface="+mj-cs"/>
              </a:rPr>
              <a:t> </a:t>
            </a:r>
          </a:p>
          <a:p>
            <a:pPr algn="ctr" defTabSz="1365244">
              <a:spcBef>
                <a:spcPct val="0"/>
              </a:spcBef>
              <a:defRPr/>
            </a:pPr>
            <a:r>
              <a:rPr lang="es-ES" sz="2000" b="1" dirty="0" err="1">
                <a:solidFill>
                  <a:srgbClr val="002060"/>
                </a:solidFill>
                <a:effectLst>
                  <a:outerShdw blurRad="50800" dist="38100" dir="2700000" algn="tl" rotWithShape="0">
                    <a:prstClr val="black">
                      <a:alpha val="40000"/>
                    </a:prstClr>
                  </a:outerShdw>
                </a:effectLst>
                <a:ea typeface="+mj-ea"/>
                <a:cs typeface="+mj-cs"/>
              </a:rPr>
              <a:t>Evolution</a:t>
            </a:r>
            <a:r>
              <a:rPr lang="es-ES" sz="2000" b="1" dirty="0">
                <a:solidFill>
                  <a:srgbClr val="002060"/>
                </a:solidFill>
                <a:effectLst>
                  <a:outerShdw blurRad="50800" dist="38100" dir="2700000" algn="tl" rotWithShape="0">
                    <a:prstClr val="black">
                      <a:alpha val="40000"/>
                    </a:prstClr>
                  </a:outerShdw>
                </a:effectLst>
                <a:ea typeface="+mj-ea"/>
                <a:cs typeface="+mj-cs"/>
              </a:rPr>
              <a:t> des </a:t>
            </a:r>
            <a:r>
              <a:rPr lang="es-ES" sz="2000" b="1" dirty="0" err="1">
                <a:solidFill>
                  <a:srgbClr val="002060"/>
                </a:solidFill>
                <a:effectLst>
                  <a:outerShdw blurRad="50800" dist="38100" dir="2700000" algn="tl" rotWithShape="0">
                    <a:prstClr val="black">
                      <a:alpha val="40000"/>
                    </a:prstClr>
                  </a:outerShdw>
                </a:effectLst>
                <a:ea typeface="+mj-ea"/>
                <a:cs typeface="+mj-cs"/>
              </a:rPr>
              <a:t>maladies</a:t>
            </a:r>
            <a:r>
              <a:rPr lang="es-ES" sz="2000" b="1" dirty="0">
                <a:solidFill>
                  <a:srgbClr val="002060"/>
                </a:solidFill>
                <a:effectLst>
                  <a:outerShdw blurRad="50800" dist="38100" dir="2700000" algn="tl" rotWithShape="0">
                    <a:prstClr val="black">
                      <a:alpha val="40000"/>
                    </a:prstClr>
                  </a:outerShdw>
                </a:effectLst>
                <a:ea typeface="+mj-ea"/>
                <a:cs typeface="+mj-cs"/>
              </a:rPr>
              <a:t> </a:t>
            </a:r>
            <a:r>
              <a:rPr lang="es-ES" sz="2000" b="1" dirty="0" err="1">
                <a:solidFill>
                  <a:srgbClr val="002060"/>
                </a:solidFill>
                <a:effectLst>
                  <a:outerShdw blurRad="50800" dist="38100" dir="2700000" algn="tl" rotWithShape="0">
                    <a:prstClr val="black">
                      <a:alpha val="40000"/>
                    </a:prstClr>
                  </a:outerShdw>
                </a:effectLst>
                <a:ea typeface="+mj-ea"/>
                <a:cs typeface="+mj-cs"/>
              </a:rPr>
              <a:t>infectieuses</a:t>
            </a:r>
            <a:endParaRPr lang="en-US" sz="2000" b="1" dirty="0">
              <a:solidFill>
                <a:srgbClr val="002060"/>
              </a:solidFill>
              <a:effectLst>
                <a:outerShdw blurRad="50800" dist="38100" dir="2700000" algn="tl" rotWithShape="0">
                  <a:prstClr val="black">
                    <a:alpha val="40000"/>
                  </a:prstClr>
                </a:outerShdw>
              </a:effectLst>
              <a:ea typeface="+mj-ea"/>
              <a:cs typeface="+mj-cs"/>
            </a:endParaRPr>
          </a:p>
        </p:txBody>
      </p:sp>
      <p:sp>
        <p:nvSpPr>
          <p:cNvPr id="38" name="ZoneTexte 37">
            <a:extLst>
              <a:ext uri="{FF2B5EF4-FFF2-40B4-BE49-F238E27FC236}">
                <a16:creationId xmlns:a16="http://schemas.microsoft.com/office/drawing/2014/main" id="{FBA51D5A-BFB8-6245-BEF4-AE203276BBFE}"/>
              </a:ext>
            </a:extLst>
          </p:cNvPr>
          <p:cNvSpPr txBox="1"/>
          <p:nvPr/>
        </p:nvSpPr>
        <p:spPr>
          <a:xfrm rot="2570003">
            <a:off x="3219450" y="5619750"/>
            <a:ext cx="1215589" cy="369332"/>
          </a:xfrm>
          <a:prstGeom prst="rect">
            <a:avLst/>
          </a:prstGeom>
          <a:noFill/>
        </p:spPr>
        <p:txBody>
          <a:bodyPr wrap="none" rtlCol="0">
            <a:spAutoFit/>
          </a:bodyPr>
          <a:lstStyle/>
          <a:p>
            <a:r>
              <a:rPr lang="fr-FR" b="1" dirty="0">
                <a:solidFill>
                  <a:srgbClr val="2F528F"/>
                </a:solidFill>
              </a:rPr>
              <a:t>Innovation</a:t>
            </a:r>
          </a:p>
        </p:txBody>
      </p:sp>
      <p:sp>
        <p:nvSpPr>
          <p:cNvPr id="39" name="ZoneTexte 38">
            <a:extLst>
              <a:ext uri="{FF2B5EF4-FFF2-40B4-BE49-F238E27FC236}">
                <a16:creationId xmlns:a16="http://schemas.microsoft.com/office/drawing/2014/main" id="{1845953F-A0F4-9D47-9493-1772B185A959}"/>
              </a:ext>
            </a:extLst>
          </p:cNvPr>
          <p:cNvSpPr txBox="1"/>
          <p:nvPr/>
        </p:nvSpPr>
        <p:spPr>
          <a:xfrm>
            <a:off x="5181600" y="6343650"/>
            <a:ext cx="1619226" cy="369332"/>
          </a:xfrm>
          <a:prstGeom prst="rect">
            <a:avLst/>
          </a:prstGeom>
          <a:noFill/>
        </p:spPr>
        <p:txBody>
          <a:bodyPr wrap="none" rtlCol="0">
            <a:spAutoFit/>
          </a:bodyPr>
          <a:lstStyle/>
          <a:p>
            <a:r>
              <a:rPr lang="fr-FR" b="1" dirty="0">
                <a:solidFill>
                  <a:schemeClr val="accent2"/>
                </a:solidFill>
              </a:rPr>
              <a:t>Santé publique</a:t>
            </a:r>
          </a:p>
        </p:txBody>
      </p:sp>
      <p:sp>
        <p:nvSpPr>
          <p:cNvPr id="40" name="ZoneTexte 39">
            <a:extLst>
              <a:ext uri="{FF2B5EF4-FFF2-40B4-BE49-F238E27FC236}">
                <a16:creationId xmlns:a16="http://schemas.microsoft.com/office/drawing/2014/main" id="{48E012DA-479B-4F4D-B633-95B39C04C8D8}"/>
              </a:ext>
            </a:extLst>
          </p:cNvPr>
          <p:cNvSpPr txBox="1"/>
          <p:nvPr/>
        </p:nvSpPr>
        <p:spPr>
          <a:xfrm rot="19371324">
            <a:off x="7086600" y="5829300"/>
            <a:ext cx="1038554" cy="369332"/>
          </a:xfrm>
          <a:prstGeom prst="rect">
            <a:avLst/>
          </a:prstGeom>
          <a:noFill/>
        </p:spPr>
        <p:txBody>
          <a:bodyPr wrap="none" rtlCol="0">
            <a:spAutoFit/>
          </a:bodyPr>
          <a:lstStyle/>
          <a:p>
            <a:r>
              <a:rPr lang="fr-FR" b="1" dirty="0">
                <a:solidFill>
                  <a:schemeClr val="accent2"/>
                </a:solidFill>
              </a:rPr>
              <a:t>Politique</a:t>
            </a:r>
          </a:p>
        </p:txBody>
      </p:sp>
      <p:sp>
        <p:nvSpPr>
          <p:cNvPr id="44" name="ZoneTexte 43">
            <a:extLst>
              <a:ext uri="{FF2B5EF4-FFF2-40B4-BE49-F238E27FC236}">
                <a16:creationId xmlns:a16="http://schemas.microsoft.com/office/drawing/2014/main" id="{0B500250-2C30-F449-8B15-C8A961BD8E04}"/>
              </a:ext>
            </a:extLst>
          </p:cNvPr>
          <p:cNvSpPr txBox="1"/>
          <p:nvPr/>
        </p:nvSpPr>
        <p:spPr>
          <a:xfrm>
            <a:off x="5410200" y="381000"/>
            <a:ext cx="1082348" cy="369332"/>
          </a:xfrm>
          <a:prstGeom prst="rect">
            <a:avLst/>
          </a:prstGeom>
          <a:noFill/>
        </p:spPr>
        <p:txBody>
          <a:bodyPr wrap="none" rtlCol="0">
            <a:spAutoFit/>
          </a:bodyPr>
          <a:lstStyle/>
          <a:p>
            <a:r>
              <a:rPr lang="fr-FR" b="1" dirty="0" err="1">
                <a:solidFill>
                  <a:schemeClr val="accent6">
                    <a:lumMod val="50000"/>
                  </a:schemeClr>
                </a:solidFill>
              </a:rPr>
              <a:t>Epidémio</a:t>
            </a:r>
            <a:endParaRPr lang="fr-FR" b="1" dirty="0">
              <a:solidFill>
                <a:schemeClr val="accent6">
                  <a:lumMod val="50000"/>
                </a:schemeClr>
              </a:solidFill>
            </a:endParaRPr>
          </a:p>
        </p:txBody>
      </p:sp>
      <p:sp>
        <p:nvSpPr>
          <p:cNvPr id="45" name="ZoneTexte 44">
            <a:extLst>
              <a:ext uri="{FF2B5EF4-FFF2-40B4-BE49-F238E27FC236}">
                <a16:creationId xmlns:a16="http://schemas.microsoft.com/office/drawing/2014/main" id="{837CCEF8-B051-874F-9E54-76A26AC3DE0E}"/>
              </a:ext>
            </a:extLst>
          </p:cNvPr>
          <p:cNvSpPr txBox="1"/>
          <p:nvPr/>
        </p:nvSpPr>
        <p:spPr>
          <a:xfrm rot="1122612">
            <a:off x="6248400" y="552450"/>
            <a:ext cx="1322734" cy="646331"/>
          </a:xfrm>
          <a:prstGeom prst="rect">
            <a:avLst/>
          </a:prstGeom>
          <a:noFill/>
        </p:spPr>
        <p:txBody>
          <a:bodyPr wrap="none" rtlCol="0">
            <a:spAutoFit/>
          </a:bodyPr>
          <a:lstStyle/>
          <a:p>
            <a:r>
              <a:rPr lang="fr-FR" b="1" dirty="0">
                <a:solidFill>
                  <a:schemeClr val="accent6">
                    <a:lumMod val="50000"/>
                  </a:schemeClr>
                </a:solidFill>
              </a:rPr>
              <a:t>surveillance</a:t>
            </a:r>
          </a:p>
          <a:p>
            <a:endParaRPr lang="fr-FR" dirty="0"/>
          </a:p>
        </p:txBody>
      </p:sp>
      <p:sp>
        <p:nvSpPr>
          <p:cNvPr id="34" name="Titre 1">
            <a:extLst>
              <a:ext uri="{FF2B5EF4-FFF2-40B4-BE49-F238E27FC236}">
                <a16:creationId xmlns:a16="http://schemas.microsoft.com/office/drawing/2014/main" id="{D448EBB9-417F-CE4B-AD43-C30805BF7528}"/>
              </a:ext>
            </a:extLst>
          </p:cNvPr>
          <p:cNvSpPr>
            <a:spLocks noGrp="1"/>
          </p:cNvSpPr>
          <p:nvPr>
            <p:ph type="ctrTitle"/>
          </p:nvPr>
        </p:nvSpPr>
        <p:spPr>
          <a:xfrm>
            <a:off x="6330897" y="6337630"/>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35" name="Connecteur droit avec flèche 34">
            <a:extLst>
              <a:ext uri="{FF2B5EF4-FFF2-40B4-BE49-F238E27FC236}">
                <a16:creationId xmlns:a16="http://schemas.microsoft.com/office/drawing/2014/main" id="{89D44E62-6711-684F-A6F5-CD77D8F5FAE8}"/>
              </a:ext>
            </a:extLst>
          </p:cNvPr>
          <p:cNvCxnSpPr>
            <a:cxnSpLocks/>
          </p:cNvCxnSpPr>
          <p:nvPr/>
        </p:nvCxnSpPr>
        <p:spPr>
          <a:xfrm>
            <a:off x="406666" y="6337630"/>
            <a:ext cx="11379871" cy="0"/>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D92DE8DA-CE30-F944-A502-BC3499F98E93}"/>
              </a:ext>
            </a:extLst>
          </p:cNvPr>
          <p:cNvSpPr txBox="1"/>
          <p:nvPr/>
        </p:nvSpPr>
        <p:spPr>
          <a:xfrm>
            <a:off x="8021250" y="5500954"/>
            <a:ext cx="4384839" cy="830997"/>
          </a:xfrm>
          <a:prstGeom prst="rect">
            <a:avLst/>
          </a:prstGeom>
          <a:noFill/>
        </p:spPr>
        <p:txBody>
          <a:bodyPr wrap="square" rtlCol="0">
            <a:spAutoFit/>
          </a:bodyPr>
          <a:lstStyle/>
          <a:p>
            <a:r>
              <a:rPr lang="fr-FR" sz="2400" dirty="0">
                <a:solidFill>
                  <a:schemeClr val="accent2"/>
                </a:solidFill>
                <a:latin typeface="Roboto" panose="02000000000000000000" pitchFamily="2" charset="0"/>
                <a:ea typeface="Roboto" panose="02000000000000000000" pitchFamily="2" charset="0"/>
              </a:rPr>
              <a:t>… élargi à une approche  psychosociale et économique</a:t>
            </a:r>
          </a:p>
        </p:txBody>
      </p:sp>
      <p:sp>
        <p:nvSpPr>
          <p:cNvPr id="43" name="1 Título">
            <a:extLst>
              <a:ext uri="{FF2B5EF4-FFF2-40B4-BE49-F238E27FC236}">
                <a16:creationId xmlns:a16="http://schemas.microsoft.com/office/drawing/2014/main" id="{0602F2A6-D504-1644-B540-7CB0BC3D6DB5}"/>
              </a:ext>
            </a:extLst>
          </p:cNvPr>
          <p:cNvSpPr txBox="1">
            <a:spLocks/>
          </p:cNvSpPr>
          <p:nvPr/>
        </p:nvSpPr>
        <p:spPr>
          <a:xfrm>
            <a:off x="7188140" y="3499437"/>
            <a:ext cx="1510789" cy="91414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a:solidFill>
                  <a:schemeClr val="bg1"/>
                </a:solidFill>
                <a:effectLst>
                  <a:innerShdw blurRad="63500" dist="50800" dir="13500000">
                    <a:prstClr val="black">
                      <a:alpha val="50000"/>
                    </a:prstClr>
                  </a:innerShdw>
                </a:effectLst>
              </a:rPr>
              <a:t>Adaptation </a:t>
            </a:r>
            <a:r>
              <a:rPr lang="en-US" b="1" dirty="0" err="1">
                <a:solidFill>
                  <a:schemeClr val="bg1"/>
                </a:solidFill>
                <a:effectLst>
                  <a:innerShdw blurRad="63500" dist="50800" dir="13500000">
                    <a:prstClr val="black">
                      <a:alpha val="50000"/>
                    </a:prstClr>
                  </a:innerShdw>
                </a:effectLst>
              </a:rPr>
              <a:t>sociétale</a:t>
            </a:r>
            <a:endParaRPr lang="en-US" b="1" dirty="0">
              <a:solidFill>
                <a:schemeClr val="bg1"/>
              </a:solidFill>
              <a:effectLst>
                <a:innerShdw blurRad="63500" dist="50800" dir="13500000">
                  <a:prstClr val="black">
                    <a:alpha val="50000"/>
                  </a:prstClr>
                </a:innerShdw>
              </a:effectLst>
            </a:endParaRPr>
          </a:p>
        </p:txBody>
      </p:sp>
      <p:sp>
        <p:nvSpPr>
          <p:cNvPr id="18" name="Flèche vers le bas 17">
            <a:extLst>
              <a:ext uri="{FF2B5EF4-FFF2-40B4-BE49-F238E27FC236}">
                <a16:creationId xmlns:a16="http://schemas.microsoft.com/office/drawing/2014/main" id="{CF0F8055-B1B6-8F40-A855-6CA13F2CB7F2}"/>
              </a:ext>
            </a:extLst>
          </p:cNvPr>
          <p:cNvSpPr/>
          <p:nvPr/>
        </p:nvSpPr>
        <p:spPr>
          <a:xfrm>
            <a:off x="5667912" y="932473"/>
            <a:ext cx="171717" cy="617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vers le bas 36">
            <a:extLst>
              <a:ext uri="{FF2B5EF4-FFF2-40B4-BE49-F238E27FC236}">
                <a16:creationId xmlns:a16="http://schemas.microsoft.com/office/drawing/2014/main" id="{D1668F00-C87A-6448-B814-174E995E34C6}"/>
              </a:ext>
            </a:extLst>
          </p:cNvPr>
          <p:cNvSpPr/>
          <p:nvPr/>
        </p:nvSpPr>
        <p:spPr>
          <a:xfrm rot="16200000">
            <a:off x="3619782" y="2785522"/>
            <a:ext cx="171717" cy="617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lèche vers le bas 45">
            <a:extLst>
              <a:ext uri="{FF2B5EF4-FFF2-40B4-BE49-F238E27FC236}">
                <a16:creationId xmlns:a16="http://schemas.microsoft.com/office/drawing/2014/main" id="{76227778-3EA9-F845-949A-7688001FDAB9}"/>
              </a:ext>
            </a:extLst>
          </p:cNvPr>
          <p:cNvSpPr/>
          <p:nvPr/>
        </p:nvSpPr>
        <p:spPr>
          <a:xfrm rot="12358511">
            <a:off x="4835538" y="5055898"/>
            <a:ext cx="171717" cy="617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vers le bas 46">
            <a:extLst>
              <a:ext uri="{FF2B5EF4-FFF2-40B4-BE49-F238E27FC236}">
                <a16:creationId xmlns:a16="http://schemas.microsoft.com/office/drawing/2014/main" id="{319DE695-69F1-4F43-BD30-6B184F707FA2}"/>
              </a:ext>
            </a:extLst>
          </p:cNvPr>
          <p:cNvSpPr/>
          <p:nvPr/>
        </p:nvSpPr>
        <p:spPr>
          <a:xfrm rot="8064926">
            <a:off x="7477676" y="4756774"/>
            <a:ext cx="171717" cy="617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lèche vers le bas 47">
            <a:extLst>
              <a:ext uri="{FF2B5EF4-FFF2-40B4-BE49-F238E27FC236}">
                <a16:creationId xmlns:a16="http://schemas.microsoft.com/office/drawing/2014/main" id="{8ADD44A4-EB8F-DC47-B0A6-4F845A2392D3}"/>
              </a:ext>
            </a:extLst>
          </p:cNvPr>
          <p:cNvSpPr/>
          <p:nvPr/>
        </p:nvSpPr>
        <p:spPr>
          <a:xfrm rot="3601047">
            <a:off x="7763420" y="2185019"/>
            <a:ext cx="171717" cy="617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DFC3ACE1-2663-FF44-9D2C-1EB7F64F0715}"/>
              </a:ext>
            </a:extLst>
          </p:cNvPr>
          <p:cNvSpPr txBox="1"/>
          <p:nvPr/>
        </p:nvSpPr>
        <p:spPr>
          <a:xfrm>
            <a:off x="406665" y="106944"/>
            <a:ext cx="9961223"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Philosophie de l’Atelier Adaptation et évolution des maladies infectieuses </a:t>
            </a:r>
            <a:endParaRPr lang="fr-FR" sz="2200" dirty="0">
              <a:latin typeface="Roboto Black" panose="02000000000000000000" pitchFamily="2" charset="0"/>
              <a:ea typeface="Roboto Black" panose="02000000000000000000" pitchFamily="2" charset="0"/>
            </a:endParaRPr>
          </a:p>
        </p:txBody>
      </p:sp>
      <p:sp>
        <p:nvSpPr>
          <p:cNvPr id="50" name="ZoneTexte 49">
            <a:extLst>
              <a:ext uri="{FF2B5EF4-FFF2-40B4-BE49-F238E27FC236}">
                <a16:creationId xmlns:a16="http://schemas.microsoft.com/office/drawing/2014/main" id="{3922EDBD-D25D-0C44-8F5A-4A6657AE635B}"/>
              </a:ext>
            </a:extLst>
          </p:cNvPr>
          <p:cNvSpPr txBox="1"/>
          <p:nvPr/>
        </p:nvSpPr>
        <p:spPr>
          <a:xfrm rot="18084209">
            <a:off x="7745170" y="4854784"/>
            <a:ext cx="1547924" cy="369332"/>
          </a:xfrm>
          <a:prstGeom prst="rect">
            <a:avLst/>
          </a:prstGeom>
          <a:noFill/>
        </p:spPr>
        <p:txBody>
          <a:bodyPr wrap="none" rtlCol="0">
            <a:spAutoFit/>
          </a:bodyPr>
          <a:lstStyle/>
          <a:p>
            <a:r>
              <a:rPr lang="fr-FR" b="1" dirty="0">
                <a:solidFill>
                  <a:schemeClr val="accent2"/>
                </a:solidFill>
              </a:rPr>
              <a:t>Psycho sociale</a:t>
            </a:r>
          </a:p>
        </p:txBody>
      </p:sp>
      <p:sp>
        <p:nvSpPr>
          <p:cNvPr id="51" name="ZoneTexte 50">
            <a:extLst>
              <a:ext uri="{FF2B5EF4-FFF2-40B4-BE49-F238E27FC236}">
                <a16:creationId xmlns:a16="http://schemas.microsoft.com/office/drawing/2014/main" id="{544C0091-AC7B-4346-B78C-EC8E21570671}"/>
              </a:ext>
            </a:extLst>
          </p:cNvPr>
          <p:cNvSpPr txBox="1"/>
          <p:nvPr/>
        </p:nvSpPr>
        <p:spPr>
          <a:xfrm rot="16200000">
            <a:off x="8160237" y="3341250"/>
            <a:ext cx="1558312" cy="369332"/>
          </a:xfrm>
          <a:prstGeom prst="rect">
            <a:avLst/>
          </a:prstGeom>
          <a:noFill/>
        </p:spPr>
        <p:txBody>
          <a:bodyPr wrap="none" rtlCol="0">
            <a:spAutoFit/>
          </a:bodyPr>
          <a:lstStyle/>
          <a:p>
            <a:r>
              <a:rPr lang="fr-FR" b="1" dirty="0">
                <a:solidFill>
                  <a:schemeClr val="accent2"/>
                </a:solidFill>
              </a:rPr>
              <a:t>Anthropologie</a:t>
            </a:r>
          </a:p>
        </p:txBody>
      </p:sp>
      <p:sp>
        <p:nvSpPr>
          <p:cNvPr id="52" name="1 Título">
            <a:extLst>
              <a:ext uri="{FF2B5EF4-FFF2-40B4-BE49-F238E27FC236}">
                <a16:creationId xmlns:a16="http://schemas.microsoft.com/office/drawing/2014/main" id="{ECE2C709-D8D1-2B40-90CB-4E034EBAD770}"/>
              </a:ext>
            </a:extLst>
          </p:cNvPr>
          <p:cNvSpPr txBox="1">
            <a:spLocks/>
          </p:cNvSpPr>
          <p:nvPr/>
        </p:nvSpPr>
        <p:spPr>
          <a:xfrm>
            <a:off x="3438874" y="3661704"/>
            <a:ext cx="1525651" cy="122792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b="1" dirty="0" err="1">
                <a:solidFill>
                  <a:schemeClr val="bg1"/>
                </a:solidFill>
                <a:effectLst>
                  <a:innerShdw blurRad="63500" dist="50800" dir="13500000">
                    <a:prstClr val="black">
                      <a:alpha val="50000"/>
                    </a:prstClr>
                  </a:innerShdw>
                </a:effectLst>
              </a:rPr>
              <a:t>Réponse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immune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individuelle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spécifique</a:t>
            </a:r>
            <a:endParaRPr lang="en-US" b="1" dirty="0">
              <a:solidFill>
                <a:schemeClr val="bg1"/>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424150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èche droite rayée 16">
            <a:extLst>
              <a:ext uri="{FF2B5EF4-FFF2-40B4-BE49-F238E27FC236}">
                <a16:creationId xmlns:a16="http://schemas.microsoft.com/office/drawing/2014/main" id="{DA024DE9-2C77-7E47-A7B6-D4BFAC9B03D8}"/>
              </a:ext>
            </a:extLst>
          </p:cNvPr>
          <p:cNvSpPr/>
          <p:nvPr/>
        </p:nvSpPr>
        <p:spPr>
          <a:xfrm rot="2666370">
            <a:off x="5407752" y="4154245"/>
            <a:ext cx="2815516" cy="406972"/>
          </a:xfrm>
          <a:prstGeom prst="stripedRightArrow">
            <a:avLst>
              <a:gd name="adj1" fmla="val 100000"/>
              <a:gd name="adj2" fmla="val 58031"/>
            </a:avLst>
          </a:prstGeom>
          <a:solidFill>
            <a:schemeClr val="accent2">
              <a:lumMod val="60000"/>
              <a:lumOff val="40000"/>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droite rayée 17">
            <a:extLst>
              <a:ext uri="{FF2B5EF4-FFF2-40B4-BE49-F238E27FC236}">
                <a16:creationId xmlns:a16="http://schemas.microsoft.com/office/drawing/2014/main" id="{C42ECE80-68F6-B840-86F3-161188171BED}"/>
              </a:ext>
            </a:extLst>
          </p:cNvPr>
          <p:cNvSpPr/>
          <p:nvPr/>
        </p:nvSpPr>
        <p:spPr>
          <a:xfrm rot="2666370">
            <a:off x="5291000" y="4038028"/>
            <a:ext cx="2815516" cy="406972"/>
          </a:xfrm>
          <a:prstGeom prst="stripedRightArrow">
            <a:avLst>
              <a:gd name="adj1" fmla="val 100000"/>
              <a:gd name="adj2" fmla="val 58031"/>
            </a:avLst>
          </a:prstGeom>
          <a:solidFill>
            <a:schemeClr val="accent2">
              <a:lumMod val="60000"/>
              <a:lumOff val="40000"/>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Flèche droite rayée 18">
            <a:extLst>
              <a:ext uri="{FF2B5EF4-FFF2-40B4-BE49-F238E27FC236}">
                <a16:creationId xmlns:a16="http://schemas.microsoft.com/office/drawing/2014/main" id="{4DFA017E-5860-FE4B-ADB5-02BCB667D0EF}"/>
              </a:ext>
            </a:extLst>
          </p:cNvPr>
          <p:cNvSpPr/>
          <p:nvPr/>
        </p:nvSpPr>
        <p:spPr>
          <a:xfrm rot="2666370">
            <a:off x="3105059" y="3057139"/>
            <a:ext cx="5203274" cy="406972"/>
          </a:xfrm>
          <a:prstGeom prst="stripedRightArrow">
            <a:avLst>
              <a:gd name="adj1" fmla="val 100000"/>
              <a:gd name="adj2" fmla="val 58031"/>
            </a:avLst>
          </a:prstGeom>
          <a:solidFill>
            <a:schemeClr val="accent1">
              <a:alpha val="313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Freeform 5">
            <a:extLst>
              <a:ext uri="{FF2B5EF4-FFF2-40B4-BE49-F238E27FC236}">
                <a16:creationId xmlns:a16="http://schemas.microsoft.com/office/drawing/2014/main" id="{615EB1A1-27E8-3646-9D6D-CEA611C12998}"/>
              </a:ext>
            </a:extLst>
          </p:cNvPr>
          <p:cNvSpPr>
            <a:spLocks/>
          </p:cNvSpPr>
          <p:nvPr/>
        </p:nvSpPr>
        <p:spPr bwMode="auto">
          <a:xfrm>
            <a:off x="4886762" y="1059349"/>
            <a:ext cx="2730844" cy="2630312"/>
          </a:xfrm>
          <a:custGeom>
            <a:avLst/>
            <a:gdLst>
              <a:gd name="T0" fmla="*/ 1684 w 2058"/>
              <a:gd name="T1" fmla="*/ 1208 h 1992"/>
              <a:gd name="T2" fmla="*/ 1550 w 2058"/>
              <a:gd name="T3" fmla="*/ 1072 h 1992"/>
              <a:gd name="T4" fmla="*/ 1388 w 2058"/>
              <a:gd name="T5" fmla="*/ 968 h 1992"/>
              <a:gd name="T6" fmla="*/ 1206 w 2058"/>
              <a:gd name="T7" fmla="*/ 900 h 1992"/>
              <a:gd name="T8" fmla="*/ 1006 w 2058"/>
              <a:gd name="T9" fmla="*/ 878 h 1992"/>
              <a:gd name="T10" fmla="*/ 874 w 2058"/>
              <a:gd name="T11" fmla="*/ 888 h 1992"/>
              <a:gd name="T12" fmla="*/ 710 w 2058"/>
              <a:gd name="T13" fmla="*/ 930 h 1992"/>
              <a:gd name="T14" fmla="*/ 560 w 2058"/>
              <a:gd name="T15" fmla="*/ 1002 h 1992"/>
              <a:gd name="T16" fmla="*/ 426 w 2058"/>
              <a:gd name="T17" fmla="*/ 1102 h 1992"/>
              <a:gd name="T18" fmla="*/ 316 w 2058"/>
              <a:gd name="T19" fmla="*/ 1224 h 1992"/>
              <a:gd name="T20" fmla="*/ 230 w 2058"/>
              <a:gd name="T21" fmla="*/ 1366 h 1992"/>
              <a:gd name="T22" fmla="*/ 172 w 2058"/>
              <a:gd name="T23" fmla="*/ 1524 h 1992"/>
              <a:gd name="T24" fmla="*/ 146 w 2058"/>
              <a:gd name="T25" fmla="*/ 1694 h 1992"/>
              <a:gd name="T26" fmla="*/ 146 w 2058"/>
              <a:gd name="T27" fmla="*/ 1804 h 1992"/>
              <a:gd name="T28" fmla="*/ 182 w 2058"/>
              <a:gd name="T29" fmla="*/ 1992 h 1992"/>
              <a:gd name="T30" fmla="*/ 124 w 2058"/>
              <a:gd name="T31" fmla="*/ 1906 h 1992"/>
              <a:gd name="T32" fmla="*/ 60 w 2058"/>
              <a:gd name="T33" fmla="*/ 1780 h 1992"/>
              <a:gd name="T34" fmla="*/ 18 w 2058"/>
              <a:gd name="T35" fmla="*/ 1644 h 1992"/>
              <a:gd name="T36" fmla="*/ 0 w 2058"/>
              <a:gd name="T37" fmla="*/ 1498 h 1992"/>
              <a:gd name="T38" fmla="*/ 4 w 2058"/>
              <a:gd name="T39" fmla="*/ 1378 h 1992"/>
              <a:gd name="T40" fmla="*/ 34 w 2058"/>
              <a:gd name="T41" fmla="*/ 1216 h 1992"/>
              <a:gd name="T42" fmla="*/ 94 w 2058"/>
              <a:gd name="T43" fmla="*/ 1068 h 1992"/>
              <a:gd name="T44" fmla="*/ 180 w 2058"/>
              <a:gd name="T45" fmla="*/ 934 h 1992"/>
              <a:gd name="T46" fmla="*/ 288 w 2058"/>
              <a:gd name="T47" fmla="*/ 818 h 1992"/>
              <a:gd name="T48" fmla="*/ 416 w 2058"/>
              <a:gd name="T49" fmla="*/ 724 h 1992"/>
              <a:gd name="T50" fmla="*/ 558 w 2058"/>
              <a:gd name="T51" fmla="*/ 654 h 1992"/>
              <a:gd name="T52" fmla="*/ 716 w 2058"/>
              <a:gd name="T53" fmla="*/ 612 h 1992"/>
              <a:gd name="T54" fmla="*/ 800 w 2058"/>
              <a:gd name="T55" fmla="*/ 572 h 1992"/>
              <a:gd name="T56" fmla="*/ 824 w 2058"/>
              <a:gd name="T57" fmla="*/ 452 h 1992"/>
              <a:gd name="T58" fmla="*/ 868 w 2058"/>
              <a:gd name="T59" fmla="*/ 340 h 1992"/>
              <a:gd name="T60" fmla="*/ 932 w 2058"/>
              <a:gd name="T61" fmla="*/ 242 h 1992"/>
              <a:gd name="T62" fmla="*/ 1014 w 2058"/>
              <a:gd name="T63" fmla="*/ 156 h 1992"/>
              <a:gd name="T64" fmla="*/ 1108 w 2058"/>
              <a:gd name="T65" fmla="*/ 86 h 1992"/>
              <a:gd name="T66" fmla="*/ 1216 w 2058"/>
              <a:gd name="T67" fmla="*/ 36 h 1992"/>
              <a:gd name="T68" fmla="*/ 1334 w 2058"/>
              <a:gd name="T69" fmla="*/ 6 h 1992"/>
              <a:gd name="T70" fmla="*/ 1428 w 2058"/>
              <a:gd name="T71" fmla="*/ 0 h 1992"/>
              <a:gd name="T72" fmla="*/ 1554 w 2058"/>
              <a:gd name="T73" fmla="*/ 12 h 1992"/>
              <a:gd name="T74" fmla="*/ 1674 w 2058"/>
              <a:gd name="T75" fmla="*/ 50 h 1992"/>
              <a:gd name="T76" fmla="*/ 1780 w 2058"/>
              <a:gd name="T77" fmla="*/ 108 h 1992"/>
              <a:gd name="T78" fmla="*/ 1874 w 2058"/>
              <a:gd name="T79" fmla="*/ 184 h 1992"/>
              <a:gd name="T80" fmla="*/ 1950 w 2058"/>
              <a:gd name="T81" fmla="*/ 278 h 1992"/>
              <a:gd name="T82" fmla="*/ 2008 w 2058"/>
              <a:gd name="T83" fmla="*/ 384 h 1992"/>
              <a:gd name="T84" fmla="*/ 2046 w 2058"/>
              <a:gd name="T85" fmla="*/ 504 h 1992"/>
              <a:gd name="T86" fmla="*/ 2058 w 2058"/>
              <a:gd name="T87" fmla="*/ 630 h 1992"/>
              <a:gd name="T88" fmla="*/ 2042 w 2058"/>
              <a:gd name="T89" fmla="*/ 770 h 1992"/>
              <a:gd name="T90" fmla="*/ 1976 w 2058"/>
              <a:gd name="T91" fmla="*/ 940 h 1992"/>
              <a:gd name="T92" fmla="*/ 1868 w 2058"/>
              <a:gd name="T93" fmla="*/ 1082 h 1992"/>
              <a:gd name="T94" fmla="*/ 1724 w 2058"/>
              <a:gd name="T95" fmla="*/ 1186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8" h="1992">
                <a:moveTo>
                  <a:pt x="1684" y="1206"/>
                </a:moveTo>
                <a:lnTo>
                  <a:pt x="1684" y="1206"/>
                </a:lnTo>
                <a:lnTo>
                  <a:pt x="1684" y="1208"/>
                </a:lnTo>
                <a:lnTo>
                  <a:pt x="1684" y="1208"/>
                </a:lnTo>
                <a:lnTo>
                  <a:pt x="1652" y="1170"/>
                </a:lnTo>
                <a:lnTo>
                  <a:pt x="1620" y="1136"/>
                </a:lnTo>
                <a:lnTo>
                  <a:pt x="1586" y="1102"/>
                </a:lnTo>
                <a:lnTo>
                  <a:pt x="1550" y="1072"/>
                </a:lnTo>
                <a:lnTo>
                  <a:pt x="1512" y="1042"/>
                </a:lnTo>
                <a:lnTo>
                  <a:pt x="1472" y="1014"/>
                </a:lnTo>
                <a:lnTo>
                  <a:pt x="1432" y="990"/>
                </a:lnTo>
                <a:lnTo>
                  <a:pt x="1388" y="968"/>
                </a:lnTo>
                <a:lnTo>
                  <a:pt x="1344" y="946"/>
                </a:lnTo>
                <a:lnTo>
                  <a:pt x="1300" y="930"/>
                </a:lnTo>
                <a:lnTo>
                  <a:pt x="1252" y="914"/>
                </a:lnTo>
                <a:lnTo>
                  <a:pt x="1206" y="900"/>
                </a:lnTo>
                <a:lnTo>
                  <a:pt x="1156" y="890"/>
                </a:lnTo>
                <a:lnTo>
                  <a:pt x="1108" y="884"/>
                </a:lnTo>
                <a:lnTo>
                  <a:pt x="1056" y="880"/>
                </a:lnTo>
                <a:lnTo>
                  <a:pt x="1006" y="878"/>
                </a:lnTo>
                <a:lnTo>
                  <a:pt x="1006" y="878"/>
                </a:lnTo>
                <a:lnTo>
                  <a:pt x="962" y="878"/>
                </a:lnTo>
                <a:lnTo>
                  <a:pt x="918" y="882"/>
                </a:lnTo>
                <a:lnTo>
                  <a:pt x="874" y="888"/>
                </a:lnTo>
                <a:lnTo>
                  <a:pt x="832" y="896"/>
                </a:lnTo>
                <a:lnTo>
                  <a:pt x="790" y="904"/>
                </a:lnTo>
                <a:lnTo>
                  <a:pt x="750" y="916"/>
                </a:lnTo>
                <a:lnTo>
                  <a:pt x="710" y="930"/>
                </a:lnTo>
                <a:lnTo>
                  <a:pt x="670" y="946"/>
                </a:lnTo>
                <a:lnTo>
                  <a:pt x="632" y="962"/>
                </a:lnTo>
                <a:lnTo>
                  <a:pt x="596" y="982"/>
                </a:lnTo>
                <a:lnTo>
                  <a:pt x="560" y="1002"/>
                </a:lnTo>
                <a:lnTo>
                  <a:pt x="524" y="1024"/>
                </a:lnTo>
                <a:lnTo>
                  <a:pt x="490" y="1048"/>
                </a:lnTo>
                <a:lnTo>
                  <a:pt x="458" y="1074"/>
                </a:lnTo>
                <a:lnTo>
                  <a:pt x="426" y="1102"/>
                </a:lnTo>
                <a:lnTo>
                  <a:pt x="396" y="1130"/>
                </a:lnTo>
                <a:lnTo>
                  <a:pt x="368" y="1160"/>
                </a:lnTo>
                <a:lnTo>
                  <a:pt x="342" y="1190"/>
                </a:lnTo>
                <a:lnTo>
                  <a:pt x="316" y="1224"/>
                </a:lnTo>
                <a:lnTo>
                  <a:pt x="292" y="1258"/>
                </a:lnTo>
                <a:lnTo>
                  <a:pt x="270" y="1292"/>
                </a:lnTo>
                <a:lnTo>
                  <a:pt x="248" y="1328"/>
                </a:lnTo>
                <a:lnTo>
                  <a:pt x="230" y="1366"/>
                </a:lnTo>
                <a:lnTo>
                  <a:pt x="212" y="1404"/>
                </a:lnTo>
                <a:lnTo>
                  <a:pt x="196" y="1442"/>
                </a:lnTo>
                <a:lnTo>
                  <a:pt x="184" y="1482"/>
                </a:lnTo>
                <a:lnTo>
                  <a:pt x="172" y="1524"/>
                </a:lnTo>
                <a:lnTo>
                  <a:pt x="162" y="1566"/>
                </a:lnTo>
                <a:lnTo>
                  <a:pt x="154" y="1608"/>
                </a:lnTo>
                <a:lnTo>
                  <a:pt x="148" y="1650"/>
                </a:lnTo>
                <a:lnTo>
                  <a:pt x="146" y="1694"/>
                </a:lnTo>
                <a:lnTo>
                  <a:pt x="144" y="1738"/>
                </a:lnTo>
                <a:lnTo>
                  <a:pt x="144" y="1738"/>
                </a:lnTo>
                <a:lnTo>
                  <a:pt x="146" y="1772"/>
                </a:lnTo>
                <a:lnTo>
                  <a:pt x="146" y="1804"/>
                </a:lnTo>
                <a:lnTo>
                  <a:pt x="150" y="1836"/>
                </a:lnTo>
                <a:lnTo>
                  <a:pt x="154" y="1868"/>
                </a:lnTo>
                <a:lnTo>
                  <a:pt x="166" y="1932"/>
                </a:lnTo>
                <a:lnTo>
                  <a:pt x="182" y="1992"/>
                </a:lnTo>
                <a:lnTo>
                  <a:pt x="182" y="1992"/>
                </a:lnTo>
                <a:lnTo>
                  <a:pt x="162" y="1964"/>
                </a:lnTo>
                <a:lnTo>
                  <a:pt x="142" y="1936"/>
                </a:lnTo>
                <a:lnTo>
                  <a:pt x="124" y="1906"/>
                </a:lnTo>
                <a:lnTo>
                  <a:pt x="106" y="1876"/>
                </a:lnTo>
                <a:lnTo>
                  <a:pt x="90" y="1844"/>
                </a:lnTo>
                <a:lnTo>
                  <a:pt x="74" y="1814"/>
                </a:lnTo>
                <a:lnTo>
                  <a:pt x="60" y="1780"/>
                </a:lnTo>
                <a:lnTo>
                  <a:pt x="48" y="1748"/>
                </a:lnTo>
                <a:lnTo>
                  <a:pt x="36" y="1714"/>
                </a:lnTo>
                <a:lnTo>
                  <a:pt x="28" y="1680"/>
                </a:lnTo>
                <a:lnTo>
                  <a:pt x="18" y="1644"/>
                </a:lnTo>
                <a:lnTo>
                  <a:pt x="12" y="1608"/>
                </a:lnTo>
                <a:lnTo>
                  <a:pt x="6" y="1572"/>
                </a:lnTo>
                <a:lnTo>
                  <a:pt x="2" y="1536"/>
                </a:lnTo>
                <a:lnTo>
                  <a:pt x="0" y="1498"/>
                </a:lnTo>
                <a:lnTo>
                  <a:pt x="0" y="1462"/>
                </a:lnTo>
                <a:lnTo>
                  <a:pt x="0" y="1462"/>
                </a:lnTo>
                <a:lnTo>
                  <a:pt x="0" y="1420"/>
                </a:lnTo>
                <a:lnTo>
                  <a:pt x="4" y="1378"/>
                </a:lnTo>
                <a:lnTo>
                  <a:pt x="8" y="1336"/>
                </a:lnTo>
                <a:lnTo>
                  <a:pt x="16" y="1296"/>
                </a:lnTo>
                <a:lnTo>
                  <a:pt x="24" y="1256"/>
                </a:lnTo>
                <a:lnTo>
                  <a:pt x="34" y="1216"/>
                </a:lnTo>
                <a:lnTo>
                  <a:pt x="48" y="1178"/>
                </a:lnTo>
                <a:lnTo>
                  <a:pt x="62" y="1140"/>
                </a:lnTo>
                <a:lnTo>
                  <a:pt x="78" y="1104"/>
                </a:lnTo>
                <a:lnTo>
                  <a:pt x="94" y="1068"/>
                </a:lnTo>
                <a:lnTo>
                  <a:pt x="114" y="1032"/>
                </a:lnTo>
                <a:lnTo>
                  <a:pt x="134" y="998"/>
                </a:lnTo>
                <a:lnTo>
                  <a:pt x="156" y="966"/>
                </a:lnTo>
                <a:lnTo>
                  <a:pt x="180" y="934"/>
                </a:lnTo>
                <a:lnTo>
                  <a:pt x="206" y="902"/>
                </a:lnTo>
                <a:lnTo>
                  <a:pt x="232" y="874"/>
                </a:lnTo>
                <a:lnTo>
                  <a:pt x="260" y="846"/>
                </a:lnTo>
                <a:lnTo>
                  <a:pt x="288" y="818"/>
                </a:lnTo>
                <a:lnTo>
                  <a:pt x="318" y="792"/>
                </a:lnTo>
                <a:lnTo>
                  <a:pt x="350" y="768"/>
                </a:lnTo>
                <a:lnTo>
                  <a:pt x="382" y="746"/>
                </a:lnTo>
                <a:lnTo>
                  <a:pt x="416" y="724"/>
                </a:lnTo>
                <a:lnTo>
                  <a:pt x="450" y="704"/>
                </a:lnTo>
                <a:lnTo>
                  <a:pt x="486" y="686"/>
                </a:lnTo>
                <a:lnTo>
                  <a:pt x="522" y="670"/>
                </a:lnTo>
                <a:lnTo>
                  <a:pt x="558" y="654"/>
                </a:lnTo>
                <a:lnTo>
                  <a:pt x="596" y="642"/>
                </a:lnTo>
                <a:lnTo>
                  <a:pt x="636" y="630"/>
                </a:lnTo>
                <a:lnTo>
                  <a:pt x="676" y="620"/>
                </a:lnTo>
                <a:lnTo>
                  <a:pt x="716" y="612"/>
                </a:lnTo>
                <a:lnTo>
                  <a:pt x="756" y="606"/>
                </a:lnTo>
                <a:lnTo>
                  <a:pt x="798" y="602"/>
                </a:lnTo>
                <a:lnTo>
                  <a:pt x="798" y="602"/>
                </a:lnTo>
                <a:lnTo>
                  <a:pt x="800" y="572"/>
                </a:lnTo>
                <a:lnTo>
                  <a:pt x="804" y="540"/>
                </a:lnTo>
                <a:lnTo>
                  <a:pt x="810" y="510"/>
                </a:lnTo>
                <a:lnTo>
                  <a:pt x="816" y="480"/>
                </a:lnTo>
                <a:lnTo>
                  <a:pt x="824" y="452"/>
                </a:lnTo>
                <a:lnTo>
                  <a:pt x="832" y="422"/>
                </a:lnTo>
                <a:lnTo>
                  <a:pt x="844" y="394"/>
                </a:lnTo>
                <a:lnTo>
                  <a:pt x="856" y="368"/>
                </a:lnTo>
                <a:lnTo>
                  <a:pt x="868" y="340"/>
                </a:lnTo>
                <a:lnTo>
                  <a:pt x="882" y="314"/>
                </a:lnTo>
                <a:lnTo>
                  <a:pt x="898" y="290"/>
                </a:lnTo>
                <a:lnTo>
                  <a:pt x="914" y="264"/>
                </a:lnTo>
                <a:lnTo>
                  <a:pt x="932" y="242"/>
                </a:lnTo>
                <a:lnTo>
                  <a:pt x="952" y="218"/>
                </a:lnTo>
                <a:lnTo>
                  <a:pt x="970" y="196"/>
                </a:lnTo>
                <a:lnTo>
                  <a:pt x="992" y="176"/>
                </a:lnTo>
                <a:lnTo>
                  <a:pt x="1014" y="156"/>
                </a:lnTo>
                <a:lnTo>
                  <a:pt x="1036" y="136"/>
                </a:lnTo>
                <a:lnTo>
                  <a:pt x="1060" y="120"/>
                </a:lnTo>
                <a:lnTo>
                  <a:pt x="1084" y="102"/>
                </a:lnTo>
                <a:lnTo>
                  <a:pt x="1108" y="86"/>
                </a:lnTo>
                <a:lnTo>
                  <a:pt x="1134" y="72"/>
                </a:lnTo>
                <a:lnTo>
                  <a:pt x="1162" y="60"/>
                </a:lnTo>
                <a:lnTo>
                  <a:pt x="1188" y="48"/>
                </a:lnTo>
                <a:lnTo>
                  <a:pt x="1216" y="36"/>
                </a:lnTo>
                <a:lnTo>
                  <a:pt x="1246" y="26"/>
                </a:lnTo>
                <a:lnTo>
                  <a:pt x="1274" y="18"/>
                </a:lnTo>
                <a:lnTo>
                  <a:pt x="1304" y="12"/>
                </a:lnTo>
                <a:lnTo>
                  <a:pt x="1334" y="6"/>
                </a:lnTo>
                <a:lnTo>
                  <a:pt x="1366" y="4"/>
                </a:lnTo>
                <a:lnTo>
                  <a:pt x="1396" y="0"/>
                </a:lnTo>
                <a:lnTo>
                  <a:pt x="1428" y="0"/>
                </a:lnTo>
                <a:lnTo>
                  <a:pt x="1428" y="0"/>
                </a:lnTo>
                <a:lnTo>
                  <a:pt x="1460" y="0"/>
                </a:lnTo>
                <a:lnTo>
                  <a:pt x="1492" y="4"/>
                </a:lnTo>
                <a:lnTo>
                  <a:pt x="1524" y="8"/>
                </a:lnTo>
                <a:lnTo>
                  <a:pt x="1554" y="12"/>
                </a:lnTo>
                <a:lnTo>
                  <a:pt x="1586" y="20"/>
                </a:lnTo>
                <a:lnTo>
                  <a:pt x="1616" y="28"/>
                </a:lnTo>
                <a:lnTo>
                  <a:pt x="1644" y="38"/>
                </a:lnTo>
                <a:lnTo>
                  <a:pt x="1674" y="50"/>
                </a:lnTo>
                <a:lnTo>
                  <a:pt x="1702" y="62"/>
                </a:lnTo>
                <a:lnTo>
                  <a:pt x="1728" y="76"/>
                </a:lnTo>
                <a:lnTo>
                  <a:pt x="1754" y="92"/>
                </a:lnTo>
                <a:lnTo>
                  <a:pt x="1780" y="108"/>
                </a:lnTo>
                <a:lnTo>
                  <a:pt x="1804" y="126"/>
                </a:lnTo>
                <a:lnTo>
                  <a:pt x="1828" y="144"/>
                </a:lnTo>
                <a:lnTo>
                  <a:pt x="1852" y="164"/>
                </a:lnTo>
                <a:lnTo>
                  <a:pt x="1874" y="184"/>
                </a:lnTo>
                <a:lnTo>
                  <a:pt x="1894" y="206"/>
                </a:lnTo>
                <a:lnTo>
                  <a:pt x="1914" y="230"/>
                </a:lnTo>
                <a:lnTo>
                  <a:pt x="1932" y="254"/>
                </a:lnTo>
                <a:lnTo>
                  <a:pt x="1950" y="278"/>
                </a:lnTo>
                <a:lnTo>
                  <a:pt x="1966" y="304"/>
                </a:lnTo>
                <a:lnTo>
                  <a:pt x="1982" y="330"/>
                </a:lnTo>
                <a:lnTo>
                  <a:pt x="1996" y="356"/>
                </a:lnTo>
                <a:lnTo>
                  <a:pt x="2008" y="384"/>
                </a:lnTo>
                <a:lnTo>
                  <a:pt x="2020" y="414"/>
                </a:lnTo>
                <a:lnTo>
                  <a:pt x="2030" y="442"/>
                </a:lnTo>
                <a:lnTo>
                  <a:pt x="2038" y="472"/>
                </a:lnTo>
                <a:lnTo>
                  <a:pt x="2046" y="504"/>
                </a:lnTo>
                <a:lnTo>
                  <a:pt x="2050" y="534"/>
                </a:lnTo>
                <a:lnTo>
                  <a:pt x="2054" y="566"/>
                </a:lnTo>
                <a:lnTo>
                  <a:pt x="2058" y="598"/>
                </a:lnTo>
                <a:lnTo>
                  <a:pt x="2058" y="630"/>
                </a:lnTo>
                <a:lnTo>
                  <a:pt x="2058" y="630"/>
                </a:lnTo>
                <a:lnTo>
                  <a:pt x="2056" y="678"/>
                </a:lnTo>
                <a:lnTo>
                  <a:pt x="2050" y="724"/>
                </a:lnTo>
                <a:lnTo>
                  <a:pt x="2042" y="770"/>
                </a:lnTo>
                <a:lnTo>
                  <a:pt x="2030" y="814"/>
                </a:lnTo>
                <a:lnTo>
                  <a:pt x="2016" y="858"/>
                </a:lnTo>
                <a:lnTo>
                  <a:pt x="1998" y="900"/>
                </a:lnTo>
                <a:lnTo>
                  <a:pt x="1976" y="940"/>
                </a:lnTo>
                <a:lnTo>
                  <a:pt x="1954" y="978"/>
                </a:lnTo>
                <a:lnTo>
                  <a:pt x="1928" y="1014"/>
                </a:lnTo>
                <a:lnTo>
                  <a:pt x="1898" y="1048"/>
                </a:lnTo>
                <a:lnTo>
                  <a:pt x="1868" y="1082"/>
                </a:lnTo>
                <a:lnTo>
                  <a:pt x="1834" y="1112"/>
                </a:lnTo>
                <a:lnTo>
                  <a:pt x="1800" y="1138"/>
                </a:lnTo>
                <a:lnTo>
                  <a:pt x="1762" y="1164"/>
                </a:lnTo>
                <a:lnTo>
                  <a:pt x="1724" y="1186"/>
                </a:lnTo>
                <a:lnTo>
                  <a:pt x="1684" y="1206"/>
                </a:lnTo>
                <a:lnTo>
                  <a:pt x="1684" y="1206"/>
                </a:lnTo>
                <a:close/>
              </a:path>
            </a:pathLst>
          </a:custGeom>
          <a:solidFill>
            <a:schemeClr val="accent6">
              <a:lumMod val="75000"/>
            </a:schemeClr>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a:p>
        </p:txBody>
      </p:sp>
      <p:sp>
        <p:nvSpPr>
          <p:cNvPr id="5" name="Freeform 8">
            <a:extLst>
              <a:ext uri="{FF2B5EF4-FFF2-40B4-BE49-F238E27FC236}">
                <a16:creationId xmlns:a16="http://schemas.microsoft.com/office/drawing/2014/main" id="{FCFA0F6B-BE2B-7442-9024-84DEFB40BE64}"/>
              </a:ext>
            </a:extLst>
          </p:cNvPr>
          <p:cNvSpPr>
            <a:spLocks/>
          </p:cNvSpPr>
          <p:nvPr/>
        </p:nvSpPr>
        <p:spPr bwMode="auto">
          <a:xfrm>
            <a:off x="3436201" y="3312470"/>
            <a:ext cx="3205888" cy="1663751"/>
          </a:xfrm>
          <a:custGeom>
            <a:avLst/>
            <a:gdLst>
              <a:gd name="T0" fmla="*/ 2234 w 2416"/>
              <a:gd name="T1" fmla="*/ 758 h 1260"/>
              <a:gd name="T2" fmla="*/ 2122 w 2416"/>
              <a:gd name="T3" fmla="*/ 878 h 1260"/>
              <a:gd name="T4" fmla="*/ 1992 w 2416"/>
              <a:gd name="T5" fmla="*/ 972 h 1260"/>
              <a:gd name="T6" fmla="*/ 1848 w 2416"/>
              <a:gd name="T7" fmla="*/ 1040 h 1260"/>
              <a:gd name="T8" fmla="*/ 1696 w 2416"/>
              <a:gd name="T9" fmla="*/ 1080 h 1260"/>
              <a:gd name="T10" fmla="*/ 1538 w 2416"/>
              <a:gd name="T11" fmla="*/ 1092 h 1260"/>
              <a:gd name="T12" fmla="*/ 1378 w 2416"/>
              <a:gd name="T13" fmla="*/ 1074 h 1260"/>
              <a:gd name="T14" fmla="*/ 1224 w 2416"/>
              <a:gd name="T15" fmla="*/ 1026 h 1260"/>
              <a:gd name="T16" fmla="*/ 1130 w 2416"/>
              <a:gd name="T17" fmla="*/ 1014 h 1260"/>
              <a:gd name="T18" fmla="*/ 1046 w 2416"/>
              <a:gd name="T19" fmla="*/ 1104 h 1260"/>
              <a:gd name="T20" fmla="*/ 950 w 2416"/>
              <a:gd name="T21" fmla="*/ 1174 h 1260"/>
              <a:gd name="T22" fmla="*/ 842 w 2416"/>
              <a:gd name="T23" fmla="*/ 1224 h 1260"/>
              <a:gd name="T24" fmla="*/ 728 w 2416"/>
              <a:gd name="T25" fmla="*/ 1252 h 1260"/>
              <a:gd name="T26" fmla="*/ 610 w 2416"/>
              <a:gd name="T27" fmla="*/ 1260 h 1260"/>
              <a:gd name="T28" fmla="*/ 492 w 2416"/>
              <a:gd name="T29" fmla="*/ 1246 h 1260"/>
              <a:gd name="T30" fmla="*/ 376 w 2416"/>
              <a:gd name="T31" fmla="*/ 1208 h 1260"/>
              <a:gd name="T32" fmla="*/ 294 w 2416"/>
              <a:gd name="T33" fmla="*/ 1164 h 1260"/>
              <a:gd name="T34" fmla="*/ 194 w 2416"/>
              <a:gd name="T35" fmla="*/ 1084 h 1260"/>
              <a:gd name="T36" fmla="*/ 114 w 2416"/>
              <a:gd name="T37" fmla="*/ 990 h 1260"/>
              <a:gd name="T38" fmla="*/ 54 w 2416"/>
              <a:gd name="T39" fmla="*/ 884 h 1260"/>
              <a:gd name="T40" fmla="*/ 16 w 2416"/>
              <a:gd name="T41" fmla="*/ 770 h 1260"/>
              <a:gd name="T42" fmla="*/ 0 w 2416"/>
              <a:gd name="T43" fmla="*/ 650 h 1260"/>
              <a:gd name="T44" fmla="*/ 8 w 2416"/>
              <a:gd name="T45" fmla="*/ 528 h 1260"/>
              <a:gd name="T46" fmla="*/ 40 w 2416"/>
              <a:gd name="T47" fmla="*/ 408 h 1260"/>
              <a:gd name="T48" fmla="*/ 98 w 2416"/>
              <a:gd name="T49" fmla="*/ 294 h 1260"/>
              <a:gd name="T50" fmla="*/ 186 w 2416"/>
              <a:gd name="T51" fmla="*/ 184 h 1260"/>
              <a:gd name="T52" fmla="*/ 332 w 2416"/>
              <a:gd name="T53" fmla="*/ 76 h 1260"/>
              <a:gd name="T54" fmla="*/ 500 w 2416"/>
              <a:gd name="T55" fmla="*/ 14 h 1260"/>
              <a:gd name="T56" fmla="*/ 678 w 2416"/>
              <a:gd name="T57" fmla="*/ 2 h 1260"/>
              <a:gd name="T58" fmla="*/ 722 w 2416"/>
              <a:gd name="T59" fmla="*/ 6 h 1260"/>
              <a:gd name="T60" fmla="*/ 764 w 2416"/>
              <a:gd name="T61" fmla="*/ 192 h 1260"/>
              <a:gd name="T62" fmla="*/ 844 w 2416"/>
              <a:gd name="T63" fmla="*/ 366 h 1260"/>
              <a:gd name="T64" fmla="*/ 964 w 2416"/>
              <a:gd name="T65" fmla="*/ 520 h 1260"/>
              <a:gd name="T66" fmla="*/ 1120 w 2416"/>
              <a:gd name="T67" fmla="*/ 646 h 1260"/>
              <a:gd name="T68" fmla="*/ 1236 w 2416"/>
              <a:gd name="T69" fmla="*/ 708 h 1260"/>
              <a:gd name="T70" fmla="*/ 1398 w 2416"/>
              <a:gd name="T71" fmla="*/ 760 h 1260"/>
              <a:gd name="T72" fmla="*/ 1564 w 2416"/>
              <a:gd name="T73" fmla="*/ 780 h 1260"/>
              <a:gd name="T74" fmla="*/ 1728 w 2416"/>
              <a:gd name="T75" fmla="*/ 766 h 1260"/>
              <a:gd name="T76" fmla="*/ 1888 w 2416"/>
              <a:gd name="T77" fmla="*/ 722 h 1260"/>
              <a:gd name="T78" fmla="*/ 2036 w 2416"/>
              <a:gd name="T79" fmla="*/ 648 h 1260"/>
              <a:gd name="T80" fmla="*/ 2170 w 2416"/>
              <a:gd name="T81" fmla="*/ 546 h 1260"/>
              <a:gd name="T82" fmla="*/ 2284 w 2416"/>
              <a:gd name="T83" fmla="*/ 414 h 1260"/>
              <a:gd name="T84" fmla="*/ 2340 w 2416"/>
              <a:gd name="T85" fmla="*/ 322 h 1260"/>
              <a:gd name="T86" fmla="*/ 2412 w 2416"/>
              <a:gd name="T87" fmla="*/ 144 h 1260"/>
              <a:gd name="T88" fmla="*/ 2416 w 2416"/>
              <a:gd name="T89" fmla="*/ 248 h 1260"/>
              <a:gd name="T90" fmla="*/ 2402 w 2416"/>
              <a:gd name="T91" fmla="*/ 388 h 1260"/>
              <a:gd name="T92" fmla="*/ 2364 w 2416"/>
              <a:gd name="T93" fmla="*/ 526 h 1260"/>
              <a:gd name="T94" fmla="*/ 2302 w 2416"/>
              <a:gd name="T95" fmla="*/ 65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6" h="1260">
                <a:moveTo>
                  <a:pt x="2282" y="690"/>
                </a:moveTo>
                <a:lnTo>
                  <a:pt x="2282" y="690"/>
                </a:lnTo>
                <a:lnTo>
                  <a:pt x="2258" y="726"/>
                </a:lnTo>
                <a:lnTo>
                  <a:pt x="2234" y="758"/>
                </a:lnTo>
                <a:lnTo>
                  <a:pt x="2208" y="792"/>
                </a:lnTo>
                <a:lnTo>
                  <a:pt x="2180" y="822"/>
                </a:lnTo>
                <a:lnTo>
                  <a:pt x="2152" y="850"/>
                </a:lnTo>
                <a:lnTo>
                  <a:pt x="2122" y="878"/>
                </a:lnTo>
                <a:lnTo>
                  <a:pt x="2090" y="904"/>
                </a:lnTo>
                <a:lnTo>
                  <a:pt x="2058" y="928"/>
                </a:lnTo>
                <a:lnTo>
                  <a:pt x="2026" y="952"/>
                </a:lnTo>
                <a:lnTo>
                  <a:pt x="1992" y="972"/>
                </a:lnTo>
                <a:lnTo>
                  <a:pt x="1956" y="992"/>
                </a:lnTo>
                <a:lnTo>
                  <a:pt x="1920" y="1010"/>
                </a:lnTo>
                <a:lnTo>
                  <a:pt x="1884" y="1026"/>
                </a:lnTo>
                <a:lnTo>
                  <a:pt x="1848" y="1040"/>
                </a:lnTo>
                <a:lnTo>
                  <a:pt x="1810" y="1052"/>
                </a:lnTo>
                <a:lnTo>
                  <a:pt x="1772" y="1064"/>
                </a:lnTo>
                <a:lnTo>
                  <a:pt x="1734" y="1072"/>
                </a:lnTo>
                <a:lnTo>
                  <a:pt x="1696" y="1080"/>
                </a:lnTo>
                <a:lnTo>
                  <a:pt x="1656" y="1086"/>
                </a:lnTo>
                <a:lnTo>
                  <a:pt x="1616" y="1090"/>
                </a:lnTo>
                <a:lnTo>
                  <a:pt x="1576" y="1092"/>
                </a:lnTo>
                <a:lnTo>
                  <a:pt x="1538" y="1092"/>
                </a:lnTo>
                <a:lnTo>
                  <a:pt x="1498" y="1090"/>
                </a:lnTo>
                <a:lnTo>
                  <a:pt x="1458" y="1086"/>
                </a:lnTo>
                <a:lnTo>
                  <a:pt x="1418" y="1080"/>
                </a:lnTo>
                <a:lnTo>
                  <a:pt x="1378" y="1074"/>
                </a:lnTo>
                <a:lnTo>
                  <a:pt x="1340" y="1064"/>
                </a:lnTo>
                <a:lnTo>
                  <a:pt x="1300" y="1054"/>
                </a:lnTo>
                <a:lnTo>
                  <a:pt x="1262" y="1040"/>
                </a:lnTo>
                <a:lnTo>
                  <a:pt x="1224" y="1026"/>
                </a:lnTo>
                <a:lnTo>
                  <a:pt x="1186" y="1008"/>
                </a:lnTo>
                <a:lnTo>
                  <a:pt x="1148" y="990"/>
                </a:lnTo>
                <a:lnTo>
                  <a:pt x="1148" y="990"/>
                </a:lnTo>
                <a:lnTo>
                  <a:pt x="1130" y="1014"/>
                </a:lnTo>
                <a:lnTo>
                  <a:pt x="1110" y="1038"/>
                </a:lnTo>
                <a:lnTo>
                  <a:pt x="1090" y="1062"/>
                </a:lnTo>
                <a:lnTo>
                  <a:pt x="1068" y="1084"/>
                </a:lnTo>
                <a:lnTo>
                  <a:pt x="1046" y="1104"/>
                </a:lnTo>
                <a:lnTo>
                  <a:pt x="1022" y="1124"/>
                </a:lnTo>
                <a:lnTo>
                  <a:pt x="1000" y="1142"/>
                </a:lnTo>
                <a:lnTo>
                  <a:pt x="974" y="1158"/>
                </a:lnTo>
                <a:lnTo>
                  <a:pt x="950" y="1174"/>
                </a:lnTo>
                <a:lnTo>
                  <a:pt x="924" y="1188"/>
                </a:lnTo>
                <a:lnTo>
                  <a:pt x="896" y="1202"/>
                </a:lnTo>
                <a:lnTo>
                  <a:pt x="870" y="1214"/>
                </a:lnTo>
                <a:lnTo>
                  <a:pt x="842" y="1224"/>
                </a:lnTo>
                <a:lnTo>
                  <a:pt x="814" y="1234"/>
                </a:lnTo>
                <a:lnTo>
                  <a:pt x="786" y="1242"/>
                </a:lnTo>
                <a:lnTo>
                  <a:pt x="756" y="1248"/>
                </a:lnTo>
                <a:lnTo>
                  <a:pt x="728" y="1252"/>
                </a:lnTo>
                <a:lnTo>
                  <a:pt x="698" y="1256"/>
                </a:lnTo>
                <a:lnTo>
                  <a:pt x="670" y="1260"/>
                </a:lnTo>
                <a:lnTo>
                  <a:pt x="640" y="1260"/>
                </a:lnTo>
                <a:lnTo>
                  <a:pt x="610" y="1260"/>
                </a:lnTo>
                <a:lnTo>
                  <a:pt x="580" y="1258"/>
                </a:lnTo>
                <a:lnTo>
                  <a:pt x="552" y="1256"/>
                </a:lnTo>
                <a:lnTo>
                  <a:pt x="522" y="1252"/>
                </a:lnTo>
                <a:lnTo>
                  <a:pt x="492" y="1246"/>
                </a:lnTo>
                <a:lnTo>
                  <a:pt x="464" y="1238"/>
                </a:lnTo>
                <a:lnTo>
                  <a:pt x="434" y="1230"/>
                </a:lnTo>
                <a:lnTo>
                  <a:pt x="406" y="1218"/>
                </a:lnTo>
                <a:lnTo>
                  <a:pt x="376" y="1208"/>
                </a:lnTo>
                <a:lnTo>
                  <a:pt x="348" y="1194"/>
                </a:lnTo>
                <a:lnTo>
                  <a:pt x="322" y="1180"/>
                </a:lnTo>
                <a:lnTo>
                  <a:pt x="294" y="1164"/>
                </a:lnTo>
                <a:lnTo>
                  <a:pt x="294" y="1164"/>
                </a:lnTo>
                <a:lnTo>
                  <a:pt x="268" y="1146"/>
                </a:lnTo>
                <a:lnTo>
                  <a:pt x="242" y="1126"/>
                </a:lnTo>
                <a:lnTo>
                  <a:pt x="216" y="1106"/>
                </a:lnTo>
                <a:lnTo>
                  <a:pt x="194" y="1084"/>
                </a:lnTo>
                <a:lnTo>
                  <a:pt x="172" y="1062"/>
                </a:lnTo>
                <a:lnTo>
                  <a:pt x="150" y="1040"/>
                </a:lnTo>
                <a:lnTo>
                  <a:pt x="132" y="1016"/>
                </a:lnTo>
                <a:lnTo>
                  <a:pt x="114" y="990"/>
                </a:lnTo>
                <a:lnTo>
                  <a:pt x="96" y="964"/>
                </a:lnTo>
                <a:lnTo>
                  <a:pt x="80" y="938"/>
                </a:lnTo>
                <a:lnTo>
                  <a:pt x="66" y="912"/>
                </a:lnTo>
                <a:lnTo>
                  <a:pt x="54" y="884"/>
                </a:lnTo>
                <a:lnTo>
                  <a:pt x="42" y="856"/>
                </a:lnTo>
                <a:lnTo>
                  <a:pt x="32" y="828"/>
                </a:lnTo>
                <a:lnTo>
                  <a:pt x="24" y="798"/>
                </a:lnTo>
                <a:lnTo>
                  <a:pt x="16" y="770"/>
                </a:lnTo>
                <a:lnTo>
                  <a:pt x="10" y="740"/>
                </a:lnTo>
                <a:lnTo>
                  <a:pt x="6" y="710"/>
                </a:lnTo>
                <a:lnTo>
                  <a:pt x="2" y="680"/>
                </a:lnTo>
                <a:lnTo>
                  <a:pt x="0" y="650"/>
                </a:lnTo>
                <a:lnTo>
                  <a:pt x="0" y="618"/>
                </a:lnTo>
                <a:lnTo>
                  <a:pt x="2" y="588"/>
                </a:lnTo>
                <a:lnTo>
                  <a:pt x="4" y="558"/>
                </a:lnTo>
                <a:lnTo>
                  <a:pt x="8" y="528"/>
                </a:lnTo>
                <a:lnTo>
                  <a:pt x="14" y="498"/>
                </a:lnTo>
                <a:lnTo>
                  <a:pt x="22" y="468"/>
                </a:lnTo>
                <a:lnTo>
                  <a:pt x="30" y="438"/>
                </a:lnTo>
                <a:lnTo>
                  <a:pt x="40" y="408"/>
                </a:lnTo>
                <a:lnTo>
                  <a:pt x="52" y="378"/>
                </a:lnTo>
                <a:lnTo>
                  <a:pt x="66" y="350"/>
                </a:lnTo>
                <a:lnTo>
                  <a:pt x="82" y="322"/>
                </a:lnTo>
                <a:lnTo>
                  <a:pt x="98" y="294"/>
                </a:lnTo>
                <a:lnTo>
                  <a:pt x="98" y="294"/>
                </a:lnTo>
                <a:lnTo>
                  <a:pt x="124" y="254"/>
                </a:lnTo>
                <a:lnTo>
                  <a:pt x="154" y="218"/>
                </a:lnTo>
                <a:lnTo>
                  <a:pt x="186" y="184"/>
                </a:lnTo>
                <a:lnTo>
                  <a:pt x="220" y="152"/>
                </a:lnTo>
                <a:lnTo>
                  <a:pt x="256" y="124"/>
                </a:lnTo>
                <a:lnTo>
                  <a:pt x="292" y="98"/>
                </a:lnTo>
                <a:lnTo>
                  <a:pt x="332" y="76"/>
                </a:lnTo>
                <a:lnTo>
                  <a:pt x="372" y="56"/>
                </a:lnTo>
                <a:lnTo>
                  <a:pt x="414" y="38"/>
                </a:lnTo>
                <a:lnTo>
                  <a:pt x="456" y="24"/>
                </a:lnTo>
                <a:lnTo>
                  <a:pt x="500" y="14"/>
                </a:lnTo>
                <a:lnTo>
                  <a:pt x="544" y="6"/>
                </a:lnTo>
                <a:lnTo>
                  <a:pt x="588" y="2"/>
                </a:lnTo>
                <a:lnTo>
                  <a:pt x="632" y="0"/>
                </a:lnTo>
                <a:lnTo>
                  <a:pt x="678" y="2"/>
                </a:lnTo>
                <a:lnTo>
                  <a:pt x="722" y="6"/>
                </a:lnTo>
                <a:lnTo>
                  <a:pt x="722" y="6"/>
                </a:lnTo>
                <a:lnTo>
                  <a:pt x="722" y="6"/>
                </a:lnTo>
                <a:lnTo>
                  <a:pt x="722" y="6"/>
                </a:lnTo>
                <a:lnTo>
                  <a:pt x="730" y="54"/>
                </a:lnTo>
                <a:lnTo>
                  <a:pt x="738" y="100"/>
                </a:lnTo>
                <a:lnTo>
                  <a:pt x="750" y="146"/>
                </a:lnTo>
                <a:lnTo>
                  <a:pt x="764" y="192"/>
                </a:lnTo>
                <a:lnTo>
                  <a:pt x="780" y="238"/>
                </a:lnTo>
                <a:lnTo>
                  <a:pt x="798" y="282"/>
                </a:lnTo>
                <a:lnTo>
                  <a:pt x="820" y="324"/>
                </a:lnTo>
                <a:lnTo>
                  <a:pt x="844" y="366"/>
                </a:lnTo>
                <a:lnTo>
                  <a:pt x="870" y="406"/>
                </a:lnTo>
                <a:lnTo>
                  <a:pt x="898" y="446"/>
                </a:lnTo>
                <a:lnTo>
                  <a:pt x="930" y="484"/>
                </a:lnTo>
                <a:lnTo>
                  <a:pt x="964" y="520"/>
                </a:lnTo>
                <a:lnTo>
                  <a:pt x="1000" y="554"/>
                </a:lnTo>
                <a:lnTo>
                  <a:pt x="1038" y="588"/>
                </a:lnTo>
                <a:lnTo>
                  <a:pt x="1078" y="618"/>
                </a:lnTo>
                <a:lnTo>
                  <a:pt x="1120" y="646"/>
                </a:lnTo>
                <a:lnTo>
                  <a:pt x="1120" y="646"/>
                </a:lnTo>
                <a:lnTo>
                  <a:pt x="1158" y="670"/>
                </a:lnTo>
                <a:lnTo>
                  <a:pt x="1196" y="690"/>
                </a:lnTo>
                <a:lnTo>
                  <a:pt x="1236" y="708"/>
                </a:lnTo>
                <a:lnTo>
                  <a:pt x="1276" y="724"/>
                </a:lnTo>
                <a:lnTo>
                  <a:pt x="1316" y="738"/>
                </a:lnTo>
                <a:lnTo>
                  <a:pt x="1358" y="750"/>
                </a:lnTo>
                <a:lnTo>
                  <a:pt x="1398" y="760"/>
                </a:lnTo>
                <a:lnTo>
                  <a:pt x="1440" y="768"/>
                </a:lnTo>
                <a:lnTo>
                  <a:pt x="1480" y="774"/>
                </a:lnTo>
                <a:lnTo>
                  <a:pt x="1522" y="778"/>
                </a:lnTo>
                <a:lnTo>
                  <a:pt x="1564" y="780"/>
                </a:lnTo>
                <a:lnTo>
                  <a:pt x="1606" y="780"/>
                </a:lnTo>
                <a:lnTo>
                  <a:pt x="1646" y="776"/>
                </a:lnTo>
                <a:lnTo>
                  <a:pt x="1688" y="772"/>
                </a:lnTo>
                <a:lnTo>
                  <a:pt x="1728" y="766"/>
                </a:lnTo>
                <a:lnTo>
                  <a:pt x="1770" y="758"/>
                </a:lnTo>
                <a:lnTo>
                  <a:pt x="1810" y="748"/>
                </a:lnTo>
                <a:lnTo>
                  <a:pt x="1848" y="736"/>
                </a:lnTo>
                <a:lnTo>
                  <a:pt x="1888" y="722"/>
                </a:lnTo>
                <a:lnTo>
                  <a:pt x="1926" y="706"/>
                </a:lnTo>
                <a:lnTo>
                  <a:pt x="1964" y="690"/>
                </a:lnTo>
                <a:lnTo>
                  <a:pt x="2000" y="670"/>
                </a:lnTo>
                <a:lnTo>
                  <a:pt x="2036" y="648"/>
                </a:lnTo>
                <a:lnTo>
                  <a:pt x="2072" y="626"/>
                </a:lnTo>
                <a:lnTo>
                  <a:pt x="2106" y="600"/>
                </a:lnTo>
                <a:lnTo>
                  <a:pt x="2138" y="574"/>
                </a:lnTo>
                <a:lnTo>
                  <a:pt x="2170" y="546"/>
                </a:lnTo>
                <a:lnTo>
                  <a:pt x="2200" y="516"/>
                </a:lnTo>
                <a:lnTo>
                  <a:pt x="2230" y="484"/>
                </a:lnTo>
                <a:lnTo>
                  <a:pt x="2256" y="450"/>
                </a:lnTo>
                <a:lnTo>
                  <a:pt x="2284" y="414"/>
                </a:lnTo>
                <a:lnTo>
                  <a:pt x="2308" y="378"/>
                </a:lnTo>
                <a:lnTo>
                  <a:pt x="2308" y="378"/>
                </a:lnTo>
                <a:lnTo>
                  <a:pt x="2324" y="350"/>
                </a:lnTo>
                <a:lnTo>
                  <a:pt x="2340" y="322"/>
                </a:lnTo>
                <a:lnTo>
                  <a:pt x="2356" y="292"/>
                </a:lnTo>
                <a:lnTo>
                  <a:pt x="2368" y="262"/>
                </a:lnTo>
                <a:lnTo>
                  <a:pt x="2392" y="204"/>
                </a:lnTo>
                <a:lnTo>
                  <a:pt x="2412" y="144"/>
                </a:lnTo>
                <a:lnTo>
                  <a:pt x="2412" y="144"/>
                </a:lnTo>
                <a:lnTo>
                  <a:pt x="2414" y="178"/>
                </a:lnTo>
                <a:lnTo>
                  <a:pt x="2416" y="212"/>
                </a:lnTo>
                <a:lnTo>
                  <a:pt x="2416" y="248"/>
                </a:lnTo>
                <a:lnTo>
                  <a:pt x="2414" y="282"/>
                </a:lnTo>
                <a:lnTo>
                  <a:pt x="2412" y="318"/>
                </a:lnTo>
                <a:lnTo>
                  <a:pt x="2406" y="352"/>
                </a:lnTo>
                <a:lnTo>
                  <a:pt x="2402" y="388"/>
                </a:lnTo>
                <a:lnTo>
                  <a:pt x="2394" y="422"/>
                </a:lnTo>
                <a:lnTo>
                  <a:pt x="2386" y="456"/>
                </a:lnTo>
                <a:lnTo>
                  <a:pt x="2376" y="492"/>
                </a:lnTo>
                <a:lnTo>
                  <a:pt x="2364" y="526"/>
                </a:lnTo>
                <a:lnTo>
                  <a:pt x="2350" y="560"/>
                </a:lnTo>
                <a:lnTo>
                  <a:pt x="2336" y="592"/>
                </a:lnTo>
                <a:lnTo>
                  <a:pt x="2320" y="626"/>
                </a:lnTo>
                <a:lnTo>
                  <a:pt x="2302" y="658"/>
                </a:lnTo>
                <a:lnTo>
                  <a:pt x="2282" y="690"/>
                </a:lnTo>
                <a:lnTo>
                  <a:pt x="2282" y="690"/>
                </a:lnTo>
                <a:close/>
              </a:path>
            </a:pathLst>
          </a:custGeom>
          <a:solidFill>
            <a:schemeClr val="accent1"/>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6" name="Freeform 9">
            <a:extLst>
              <a:ext uri="{FF2B5EF4-FFF2-40B4-BE49-F238E27FC236}">
                <a16:creationId xmlns:a16="http://schemas.microsoft.com/office/drawing/2014/main" id="{7C1F968C-14D3-B640-8A97-56B3F2BAE377}"/>
              </a:ext>
            </a:extLst>
          </p:cNvPr>
          <p:cNvSpPr>
            <a:spLocks/>
          </p:cNvSpPr>
          <p:nvPr/>
        </p:nvSpPr>
        <p:spPr bwMode="auto">
          <a:xfrm>
            <a:off x="3783023" y="1277613"/>
            <a:ext cx="2242530" cy="2939294"/>
          </a:xfrm>
          <a:custGeom>
            <a:avLst/>
            <a:gdLst>
              <a:gd name="T0" fmla="*/ 1050 w 1690"/>
              <a:gd name="T1" fmla="*/ 2184 h 2226"/>
              <a:gd name="T2" fmla="*/ 900 w 1690"/>
              <a:gd name="T3" fmla="*/ 2118 h 2226"/>
              <a:gd name="T4" fmla="*/ 768 w 1690"/>
              <a:gd name="T5" fmla="*/ 2026 h 2226"/>
              <a:gd name="T6" fmla="*/ 656 w 1690"/>
              <a:gd name="T7" fmla="*/ 1914 h 2226"/>
              <a:gd name="T8" fmla="*/ 566 w 1690"/>
              <a:gd name="T9" fmla="*/ 1784 h 2226"/>
              <a:gd name="T10" fmla="*/ 502 w 1690"/>
              <a:gd name="T11" fmla="*/ 1640 h 2226"/>
              <a:gd name="T12" fmla="*/ 466 w 1690"/>
              <a:gd name="T13" fmla="*/ 1484 h 2226"/>
              <a:gd name="T14" fmla="*/ 458 w 1690"/>
              <a:gd name="T15" fmla="*/ 1322 h 2226"/>
              <a:gd name="T16" fmla="*/ 436 w 1690"/>
              <a:gd name="T17" fmla="*/ 1230 h 2226"/>
              <a:gd name="T18" fmla="*/ 324 w 1690"/>
              <a:gd name="T19" fmla="*/ 1182 h 2226"/>
              <a:gd name="T20" fmla="*/ 226 w 1690"/>
              <a:gd name="T21" fmla="*/ 1114 h 2226"/>
              <a:gd name="T22" fmla="*/ 142 w 1690"/>
              <a:gd name="T23" fmla="*/ 1030 h 2226"/>
              <a:gd name="T24" fmla="*/ 76 w 1690"/>
              <a:gd name="T25" fmla="*/ 932 h 2226"/>
              <a:gd name="T26" fmla="*/ 30 w 1690"/>
              <a:gd name="T27" fmla="*/ 824 h 2226"/>
              <a:gd name="T28" fmla="*/ 4 w 1690"/>
              <a:gd name="T29" fmla="*/ 708 h 2226"/>
              <a:gd name="T30" fmla="*/ 0 w 1690"/>
              <a:gd name="T31" fmla="*/ 586 h 2226"/>
              <a:gd name="T32" fmla="*/ 14 w 1690"/>
              <a:gd name="T33" fmla="*/ 494 h 2226"/>
              <a:gd name="T34" fmla="*/ 54 w 1690"/>
              <a:gd name="T35" fmla="*/ 372 h 2226"/>
              <a:gd name="T36" fmla="*/ 116 w 1690"/>
              <a:gd name="T37" fmla="*/ 266 h 2226"/>
              <a:gd name="T38" fmla="*/ 196 w 1690"/>
              <a:gd name="T39" fmla="*/ 174 h 2226"/>
              <a:gd name="T40" fmla="*/ 290 w 1690"/>
              <a:gd name="T41" fmla="*/ 100 h 2226"/>
              <a:gd name="T42" fmla="*/ 398 w 1690"/>
              <a:gd name="T43" fmla="*/ 44 h 2226"/>
              <a:gd name="T44" fmla="*/ 516 w 1690"/>
              <a:gd name="T45" fmla="*/ 10 h 2226"/>
              <a:gd name="T46" fmla="*/ 640 w 1690"/>
              <a:gd name="T47" fmla="*/ 0 h 2226"/>
              <a:gd name="T48" fmla="*/ 766 w 1690"/>
              <a:gd name="T49" fmla="*/ 16 h 2226"/>
              <a:gd name="T50" fmla="*/ 900 w 1690"/>
              <a:gd name="T51" fmla="*/ 62 h 2226"/>
              <a:gd name="T52" fmla="*/ 1050 w 1690"/>
              <a:gd name="T53" fmla="*/ 162 h 2226"/>
              <a:gd name="T54" fmla="*/ 1164 w 1690"/>
              <a:gd name="T55" fmla="*/ 298 h 2226"/>
              <a:gd name="T56" fmla="*/ 1236 w 1690"/>
              <a:gd name="T57" fmla="*/ 462 h 2226"/>
              <a:gd name="T58" fmla="*/ 1248 w 1690"/>
              <a:gd name="T59" fmla="*/ 506 h 2226"/>
              <a:gd name="T60" fmla="*/ 1086 w 1690"/>
              <a:gd name="T61" fmla="*/ 608 h 2226"/>
              <a:gd name="T62" fmla="*/ 950 w 1690"/>
              <a:gd name="T63" fmla="*/ 742 h 2226"/>
              <a:gd name="T64" fmla="*/ 846 w 1690"/>
              <a:gd name="T65" fmla="*/ 906 h 2226"/>
              <a:gd name="T66" fmla="*/ 780 w 1690"/>
              <a:gd name="T67" fmla="*/ 1096 h 2226"/>
              <a:gd name="T68" fmla="*/ 760 w 1690"/>
              <a:gd name="T69" fmla="*/ 1226 h 2226"/>
              <a:gd name="T70" fmla="*/ 766 w 1690"/>
              <a:gd name="T71" fmla="*/ 1396 h 2226"/>
              <a:gd name="T72" fmla="*/ 804 w 1690"/>
              <a:gd name="T73" fmla="*/ 1560 h 2226"/>
              <a:gd name="T74" fmla="*/ 872 w 1690"/>
              <a:gd name="T75" fmla="*/ 1710 h 2226"/>
              <a:gd name="T76" fmla="*/ 968 w 1690"/>
              <a:gd name="T77" fmla="*/ 1846 h 2226"/>
              <a:gd name="T78" fmla="*/ 1088 w 1690"/>
              <a:gd name="T79" fmla="*/ 1960 h 2226"/>
              <a:gd name="T80" fmla="*/ 1230 w 1690"/>
              <a:gd name="T81" fmla="*/ 2050 h 2226"/>
              <a:gd name="T82" fmla="*/ 1390 w 1690"/>
              <a:gd name="T83" fmla="*/ 2114 h 2226"/>
              <a:gd name="T84" fmla="*/ 1498 w 1690"/>
              <a:gd name="T85" fmla="*/ 2136 h 2226"/>
              <a:gd name="T86" fmla="*/ 1690 w 1690"/>
              <a:gd name="T87" fmla="*/ 2142 h 2226"/>
              <a:gd name="T88" fmla="*/ 1592 w 1690"/>
              <a:gd name="T89" fmla="*/ 2182 h 2226"/>
              <a:gd name="T90" fmla="*/ 1456 w 1690"/>
              <a:gd name="T91" fmla="*/ 2214 h 2226"/>
              <a:gd name="T92" fmla="*/ 1314 w 1690"/>
              <a:gd name="T93" fmla="*/ 2226 h 2226"/>
              <a:gd name="T94" fmla="*/ 1168 w 1690"/>
              <a:gd name="T95" fmla="*/ 2212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2226">
                <a:moveTo>
                  <a:pt x="1132" y="2206"/>
                </a:moveTo>
                <a:lnTo>
                  <a:pt x="1132" y="2206"/>
                </a:lnTo>
                <a:lnTo>
                  <a:pt x="1090" y="2196"/>
                </a:lnTo>
                <a:lnTo>
                  <a:pt x="1050" y="2184"/>
                </a:lnTo>
                <a:lnTo>
                  <a:pt x="1010" y="2170"/>
                </a:lnTo>
                <a:lnTo>
                  <a:pt x="972" y="2154"/>
                </a:lnTo>
                <a:lnTo>
                  <a:pt x="936" y="2136"/>
                </a:lnTo>
                <a:lnTo>
                  <a:pt x="900" y="2118"/>
                </a:lnTo>
                <a:lnTo>
                  <a:pt x="864" y="2098"/>
                </a:lnTo>
                <a:lnTo>
                  <a:pt x="830" y="2076"/>
                </a:lnTo>
                <a:lnTo>
                  <a:pt x="798" y="2052"/>
                </a:lnTo>
                <a:lnTo>
                  <a:pt x="768" y="2026"/>
                </a:lnTo>
                <a:lnTo>
                  <a:pt x="738" y="2000"/>
                </a:lnTo>
                <a:lnTo>
                  <a:pt x="708" y="1974"/>
                </a:lnTo>
                <a:lnTo>
                  <a:pt x="682" y="1944"/>
                </a:lnTo>
                <a:lnTo>
                  <a:pt x="656" y="1914"/>
                </a:lnTo>
                <a:lnTo>
                  <a:pt x="630" y="1884"/>
                </a:lnTo>
                <a:lnTo>
                  <a:pt x="608" y="1852"/>
                </a:lnTo>
                <a:lnTo>
                  <a:pt x="586" y="1818"/>
                </a:lnTo>
                <a:lnTo>
                  <a:pt x="566" y="1784"/>
                </a:lnTo>
                <a:lnTo>
                  <a:pt x="548" y="1750"/>
                </a:lnTo>
                <a:lnTo>
                  <a:pt x="530" y="1714"/>
                </a:lnTo>
                <a:lnTo>
                  <a:pt x="516" y="1676"/>
                </a:lnTo>
                <a:lnTo>
                  <a:pt x="502" y="1640"/>
                </a:lnTo>
                <a:lnTo>
                  <a:pt x="490" y="1602"/>
                </a:lnTo>
                <a:lnTo>
                  <a:pt x="480" y="1564"/>
                </a:lnTo>
                <a:lnTo>
                  <a:pt x="472" y="1524"/>
                </a:lnTo>
                <a:lnTo>
                  <a:pt x="466" y="1484"/>
                </a:lnTo>
                <a:lnTo>
                  <a:pt x="460" y="1444"/>
                </a:lnTo>
                <a:lnTo>
                  <a:pt x="458" y="1404"/>
                </a:lnTo>
                <a:lnTo>
                  <a:pt x="456" y="1362"/>
                </a:lnTo>
                <a:lnTo>
                  <a:pt x="458" y="1322"/>
                </a:lnTo>
                <a:lnTo>
                  <a:pt x="462" y="1280"/>
                </a:lnTo>
                <a:lnTo>
                  <a:pt x="466" y="1240"/>
                </a:lnTo>
                <a:lnTo>
                  <a:pt x="466" y="1240"/>
                </a:lnTo>
                <a:lnTo>
                  <a:pt x="436" y="1230"/>
                </a:lnTo>
                <a:lnTo>
                  <a:pt x="406" y="1220"/>
                </a:lnTo>
                <a:lnTo>
                  <a:pt x="378" y="1208"/>
                </a:lnTo>
                <a:lnTo>
                  <a:pt x="350" y="1196"/>
                </a:lnTo>
                <a:lnTo>
                  <a:pt x="324" y="1182"/>
                </a:lnTo>
                <a:lnTo>
                  <a:pt x="298" y="1166"/>
                </a:lnTo>
                <a:lnTo>
                  <a:pt x="272" y="1150"/>
                </a:lnTo>
                <a:lnTo>
                  <a:pt x="248" y="1132"/>
                </a:lnTo>
                <a:lnTo>
                  <a:pt x="226" y="1114"/>
                </a:lnTo>
                <a:lnTo>
                  <a:pt x="202" y="1094"/>
                </a:lnTo>
                <a:lnTo>
                  <a:pt x="182" y="1074"/>
                </a:lnTo>
                <a:lnTo>
                  <a:pt x="162" y="1052"/>
                </a:lnTo>
                <a:lnTo>
                  <a:pt x="142" y="1030"/>
                </a:lnTo>
                <a:lnTo>
                  <a:pt x="124" y="1006"/>
                </a:lnTo>
                <a:lnTo>
                  <a:pt x="106" y="982"/>
                </a:lnTo>
                <a:lnTo>
                  <a:pt x="92" y="958"/>
                </a:lnTo>
                <a:lnTo>
                  <a:pt x="76" y="932"/>
                </a:lnTo>
                <a:lnTo>
                  <a:pt x="62" y="906"/>
                </a:lnTo>
                <a:lnTo>
                  <a:pt x="50" y="880"/>
                </a:lnTo>
                <a:lnTo>
                  <a:pt x="40" y="852"/>
                </a:lnTo>
                <a:lnTo>
                  <a:pt x="30" y="824"/>
                </a:lnTo>
                <a:lnTo>
                  <a:pt x="22" y="796"/>
                </a:lnTo>
                <a:lnTo>
                  <a:pt x="14" y="768"/>
                </a:lnTo>
                <a:lnTo>
                  <a:pt x="8" y="738"/>
                </a:lnTo>
                <a:lnTo>
                  <a:pt x="4" y="708"/>
                </a:lnTo>
                <a:lnTo>
                  <a:pt x="0" y="678"/>
                </a:lnTo>
                <a:lnTo>
                  <a:pt x="0" y="648"/>
                </a:lnTo>
                <a:lnTo>
                  <a:pt x="0" y="618"/>
                </a:lnTo>
                <a:lnTo>
                  <a:pt x="0" y="586"/>
                </a:lnTo>
                <a:lnTo>
                  <a:pt x="4" y="556"/>
                </a:lnTo>
                <a:lnTo>
                  <a:pt x="8" y="526"/>
                </a:lnTo>
                <a:lnTo>
                  <a:pt x="14" y="494"/>
                </a:lnTo>
                <a:lnTo>
                  <a:pt x="14" y="494"/>
                </a:lnTo>
                <a:lnTo>
                  <a:pt x="22" y="462"/>
                </a:lnTo>
                <a:lnTo>
                  <a:pt x="32" y="432"/>
                </a:lnTo>
                <a:lnTo>
                  <a:pt x="42" y="402"/>
                </a:lnTo>
                <a:lnTo>
                  <a:pt x="54" y="372"/>
                </a:lnTo>
                <a:lnTo>
                  <a:pt x="68" y="344"/>
                </a:lnTo>
                <a:lnTo>
                  <a:pt x="82" y="318"/>
                </a:lnTo>
                <a:lnTo>
                  <a:pt x="98" y="290"/>
                </a:lnTo>
                <a:lnTo>
                  <a:pt x="116" y="266"/>
                </a:lnTo>
                <a:lnTo>
                  <a:pt x="134" y="240"/>
                </a:lnTo>
                <a:lnTo>
                  <a:pt x="154" y="218"/>
                </a:lnTo>
                <a:lnTo>
                  <a:pt x="174" y="194"/>
                </a:lnTo>
                <a:lnTo>
                  <a:pt x="196" y="174"/>
                </a:lnTo>
                <a:lnTo>
                  <a:pt x="218" y="154"/>
                </a:lnTo>
                <a:lnTo>
                  <a:pt x="242" y="134"/>
                </a:lnTo>
                <a:lnTo>
                  <a:pt x="266" y="116"/>
                </a:lnTo>
                <a:lnTo>
                  <a:pt x="290" y="100"/>
                </a:lnTo>
                <a:lnTo>
                  <a:pt x="316" y="84"/>
                </a:lnTo>
                <a:lnTo>
                  <a:pt x="344" y="70"/>
                </a:lnTo>
                <a:lnTo>
                  <a:pt x="370" y="56"/>
                </a:lnTo>
                <a:lnTo>
                  <a:pt x="398" y="44"/>
                </a:lnTo>
                <a:lnTo>
                  <a:pt x="428" y="34"/>
                </a:lnTo>
                <a:lnTo>
                  <a:pt x="456" y="24"/>
                </a:lnTo>
                <a:lnTo>
                  <a:pt x="486" y="16"/>
                </a:lnTo>
                <a:lnTo>
                  <a:pt x="516" y="10"/>
                </a:lnTo>
                <a:lnTo>
                  <a:pt x="546" y="6"/>
                </a:lnTo>
                <a:lnTo>
                  <a:pt x="576" y="2"/>
                </a:lnTo>
                <a:lnTo>
                  <a:pt x="608" y="0"/>
                </a:lnTo>
                <a:lnTo>
                  <a:pt x="640" y="0"/>
                </a:lnTo>
                <a:lnTo>
                  <a:pt x="670" y="2"/>
                </a:lnTo>
                <a:lnTo>
                  <a:pt x="702" y="4"/>
                </a:lnTo>
                <a:lnTo>
                  <a:pt x="734" y="10"/>
                </a:lnTo>
                <a:lnTo>
                  <a:pt x="766" y="16"/>
                </a:lnTo>
                <a:lnTo>
                  <a:pt x="766" y="16"/>
                </a:lnTo>
                <a:lnTo>
                  <a:pt x="812" y="28"/>
                </a:lnTo>
                <a:lnTo>
                  <a:pt x="856" y="42"/>
                </a:lnTo>
                <a:lnTo>
                  <a:pt x="900" y="62"/>
                </a:lnTo>
                <a:lnTo>
                  <a:pt x="940" y="82"/>
                </a:lnTo>
                <a:lnTo>
                  <a:pt x="980" y="106"/>
                </a:lnTo>
                <a:lnTo>
                  <a:pt x="1016" y="132"/>
                </a:lnTo>
                <a:lnTo>
                  <a:pt x="1050" y="162"/>
                </a:lnTo>
                <a:lnTo>
                  <a:pt x="1082" y="192"/>
                </a:lnTo>
                <a:lnTo>
                  <a:pt x="1112" y="226"/>
                </a:lnTo>
                <a:lnTo>
                  <a:pt x="1140" y="262"/>
                </a:lnTo>
                <a:lnTo>
                  <a:pt x="1164" y="298"/>
                </a:lnTo>
                <a:lnTo>
                  <a:pt x="1188" y="338"/>
                </a:lnTo>
                <a:lnTo>
                  <a:pt x="1206" y="378"/>
                </a:lnTo>
                <a:lnTo>
                  <a:pt x="1224" y="420"/>
                </a:lnTo>
                <a:lnTo>
                  <a:pt x="1236" y="462"/>
                </a:lnTo>
                <a:lnTo>
                  <a:pt x="1248" y="506"/>
                </a:lnTo>
                <a:lnTo>
                  <a:pt x="1248" y="506"/>
                </a:lnTo>
                <a:lnTo>
                  <a:pt x="1248" y="506"/>
                </a:lnTo>
                <a:lnTo>
                  <a:pt x="1248" y="506"/>
                </a:lnTo>
                <a:lnTo>
                  <a:pt x="1206" y="528"/>
                </a:lnTo>
                <a:lnTo>
                  <a:pt x="1164" y="552"/>
                </a:lnTo>
                <a:lnTo>
                  <a:pt x="1124" y="578"/>
                </a:lnTo>
                <a:lnTo>
                  <a:pt x="1086" y="608"/>
                </a:lnTo>
                <a:lnTo>
                  <a:pt x="1050" y="638"/>
                </a:lnTo>
                <a:lnTo>
                  <a:pt x="1014" y="670"/>
                </a:lnTo>
                <a:lnTo>
                  <a:pt x="982" y="706"/>
                </a:lnTo>
                <a:lnTo>
                  <a:pt x="950" y="742"/>
                </a:lnTo>
                <a:lnTo>
                  <a:pt x="920" y="780"/>
                </a:lnTo>
                <a:lnTo>
                  <a:pt x="894" y="820"/>
                </a:lnTo>
                <a:lnTo>
                  <a:pt x="868" y="862"/>
                </a:lnTo>
                <a:lnTo>
                  <a:pt x="846" y="906"/>
                </a:lnTo>
                <a:lnTo>
                  <a:pt x="826" y="952"/>
                </a:lnTo>
                <a:lnTo>
                  <a:pt x="808" y="998"/>
                </a:lnTo>
                <a:lnTo>
                  <a:pt x="792" y="1046"/>
                </a:lnTo>
                <a:lnTo>
                  <a:pt x="780" y="1096"/>
                </a:lnTo>
                <a:lnTo>
                  <a:pt x="780" y="1096"/>
                </a:lnTo>
                <a:lnTo>
                  <a:pt x="770" y="1140"/>
                </a:lnTo>
                <a:lnTo>
                  <a:pt x="764" y="1184"/>
                </a:lnTo>
                <a:lnTo>
                  <a:pt x="760" y="1226"/>
                </a:lnTo>
                <a:lnTo>
                  <a:pt x="758" y="1270"/>
                </a:lnTo>
                <a:lnTo>
                  <a:pt x="760" y="1312"/>
                </a:lnTo>
                <a:lnTo>
                  <a:pt x="762" y="1354"/>
                </a:lnTo>
                <a:lnTo>
                  <a:pt x="766" y="1396"/>
                </a:lnTo>
                <a:lnTo>
                  <a:pt x="772" y="1438"/>
                </a:lnTo>
                <a:lnTo>
                  <a:pt x="782" y="1480"/>
                </a:lnTo>
                <a:lnTo>
                  <a:pt x="792" y="1520"/>
                </a:lnTo>
                <a:lnTo>
                  <a:pt x="804" y="1560"/>
                </a:lnTo>
                <a:lnTo>
                  <a:pt x="818" y="1598"/>
                </a:lnTo>
                <a:lnTo>
                  <a:pt x="834" y="1636"/>
                </a:lnTo>
                <a:lnTo>
                  <a:pt x="852" y="1674"/>
                </a:lnTo>
                <a:lnTo>
                  <a:pt x="872" y="1710"/>
                </a:lnTo>
                <a:lnTo>
                  <a:pt x="894" y="1746"/>
                </a:lnTo>
                <a:lnTo>
                  <a:pt x="916" y="1780"/>
                </a:lnTo>
                <a:lnTo>
                  <a:pt x="942" y="1814"/>
                </a:lnTo>
                <a:lnTo>
                  <a:pt x="968" y="1846"/>
                </a:lnTo>
                <a:lnTo>
                  <a:pt x="996" y="1876"/>
                </a:lnTo>
                <a:lnTo>
                  <a:pt x="1024" y="1906"/>
                </a:lnTo>
                <a:lnTo>
                  <a:pt x="1056" y="1934"/>
                </a:lnTo>
                <a:lnTo>
                  <a:pt x="1088" y="1960"/>
                </a:lnTo>
                <a:lnTo>
                  <a:pt x="1120" y="1986"/>
                </a:lnTo>
                <a:lnTo>
                  <a:pt x="1156" y="2008"/>
                </a:lnTo>
                <a:lnTo>
                  <a:pt x="1192" y="2030"/>
                </a:lnTo>
                <a:lnTo>
                  <a:pt x="1230" y="2050"/>
                </a:lnTo>
                <a:lnTo>
                  <a:pt x="1268" y="2070"/>
                </a:lnTo>
                <a:lnTo>
                  <a:pt x="1308" y="2086"/>
                </a:lnTo>
                <a:lnTo>
                  <a:pt x="1348" y="2100"/>
                </a:lnTo>
                <a:lnTo>
                  <a:pt x="1390" y="2114"/>
                </a:lnTo>
                <a:lnTo>
                  <a:pt x="1434" y="2124"/>
                </a:lnTo>
                <a:lnTo>
                  <a:pt x="1434" y="2124"/>
                </a:lnTo>
                <a:lnTo>
                  <a:pt x="1466" y="2130"/>
                </a:lnTo>
                <a:lnTo>
                  <a:pt x="1498" y="2136"/>
                </a:lnTo>
                <a:lnTo>
                  <a:pt x="1530" y="2140"/>
                </a:lnTo>
                <a:lnTo>
                  <a:pt x="1562" y="2142"/>
                </a:lnTo>
                <a:lnTo>
                  <a:pt x="1626" y="2144"/>
                </a:lnTo>
                <a:lnTo>
                  <a:pt x="1690" y="2142"/>
                </a:lnTo>
                <a:lnTo>
                  <a:pt x="1690" y="2142"/>
                </a:lnTo>
                <a:lnTo>
                  <a:pt x="1658" y="2156"/>
                </a:lnTo>
                <a:lnTo>
                  <a:pt x="1626" y="2170"/>
                </a:lnTo>
                <a:lnTo>
                  <a:pt x="1592" y="2182"/>
                </a:lnTo>
                <a:lnTo>
                  <a:pt x="1560" y="2192"/>
                </a:lnTo>
                <a:lnTo>
                  <a:pt x="1526" y="2200"/>
                </a:lnTo>
                <a:lnTo>
                  <a:pt x="1490" y="2208"/>
                </a:lnTo>
                <a:lnTo>
                  <a:pt x="1456" y="2214"/>
                </a:lnTo>
                <a:lnTo>
                  <a:pt x="1422" y="2220"/>
                </a:lnTo>
                <a:lnTo>
                  <a:pt x="1386" y="2224"/>
                </a:lnTo>
                <a:lnTo>
                  <a:pt x="1350" y="2226"/>
                </a:lnTo>
                <a:lnTo>
                  <a:pt x="1314" y="2226"/>
                </a:lnTo>
                <a:lnTo>
                  <a:pt x="1278" y="2226"/>
                </a:lnTo>
                <a:lnTo>
                  <a:pt x="1242" y="2222"/>
                </a:lnTo>
                <a:lnTo>
                  <a:pt x="1204" y="2218"/>
                </a:lnTo>
                <a:lnTo>
                  <a:pt x="1168" y="2212"/>
                </a:lnTo>
                <a:lnTo>
                  <a:pt x="1132" y="2206"/>
                </a:lnTo>
                <a:lnTo>
                  <a:pt x="1132" y="2206"/>
                </a:lnTo>
                <a:close/>
              </a:path>
            </a:pathLst>
          </a:custGeom>
          <a:solidFill>
            <a:schemeClr val="accent1">
              <a:lumMod val="75000"/>
            </a:schemeClr>
          </a:solidFill>
          <a:ln w="38100">
            <a:solidFill>
              <a:schemeClr val="accent6"/>
            </a:solid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a:p>
        </p:txBody>
      </p:sp>
      <p:sp>
        <p:nvSpPr>
          <p:cNvPr id="8" name="1 Título">
            <a:extLst>
              <a:ext uri="{FF2B5EF4-FFF2-40B4-BE49-F238E27FC236}">
                <a16:creationId xmlns:a16="http://schemas.microsoft.com/office/drawing/2014/main" id="{ED170EF4-23BE-3248-B894-E69F4518982E}"/>
              </a:ext>
            </a:extLst>
          </p:cNvPr>
          <p:cNvSpPr txBox="1">
            <a:spLocks/>
          </p:cNvSpPr>
          <p:nvPr/>
        </p:nvSpPr>
        <p:spPr>
          <a:xfrm>
            <a:off x="5648228" y="1420038"/>
            <a:ext cx="2242530" cy="89659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err="1">
                <a:solidFill>
                  <a:schemeClr val="bg1"/>
                </a:solidFill>
                <a:effectLst>
                  <a:innerShdw blurRad="63500" dist="50800" dir="13500000">
                    <a:prstClr val="black">
                      <a:alpha val="50000"/>
                    </a:prstClr>
                  </a:innerShdw>
                </a:effectLst>
                <a:ea typeface="+mj-ea"/>
                <a:cs typeface="+mj-cs"/>
              </a:rPr>
              <a:t>Changement</a:t>
            </a:r>
            <a:r>
              <a:rPr lang="en-US" b="1" dirty="0">
                <a:solidFill>
                  <a:schemeClr val="bg1"/>
                </a:solidFill>
                <a:effectLst>
                  <a:innerShdw blurRad="63500" dist="50800" dir="13500000">
                    <a:prstClr val="black">
                      <a:alpha val="50000"/>
                    </a:prstClr>
                  </a:innerShdw>
                </a:effectLst>
                <a:ea typeface="+mj-ea"/>
                <a:cs typeface="+mj-cs"/>
              </a:rPr>
              <a:t> </a:t>
            </a:r>
            <a:r>
              <a:rPr lang="en-US" b="1" dirty="0" err="1">
                <a:solidFill>
                  <a:schemeClr val="bg1"/>
                </a:solidFill>
                <a:effectLst>
                  <a:innerShdw blurRad="63500" dist="50800" dir="13500000">
                    <a:prstClr val="black">
                      <a:alpha val="50000"/>
                    </a:prstClr>
                  </a:innerShdw>
                </a:effectLst>
                <a:ea typeface="+mj-ea"/>
                <a:cs typeface="+mj-cs"/>
              </a:rPr>
              <a:t>environnement</a:t>
            </a:r>
            <a:endParaRPr lang="en-US" b="1" dirty="0">
              <a:solidFill>
                <a:schemeClr val="bg1"/>
              </a:solidFill>
              <a:effectLst>
                <a:innerShdw blurRad="63500" dist="50800" dir="13500000">
                  <a:prstClr val="black">
                    <a:alpha val="50000"/>
                  </a:prstClr>
                </a:innerShdw>
              </a:effectLst>
              <a:ea typeface="+mj-ea"/>
              <a:cs typeface="+mj-cs"/>
            </a:endParaRPr>
          </a:p>
        </p:txBody>
      </p:sp>
      <p:sp>
        <p:nvSpPr>
          <p:cNvPr id="9" name="1 Título">
            <a:extLst>
              <a:ext uri="{FF2B5EF4-FFF2-40B4-BE49-F238E27FC236}">
                <a16:creationId xmlns:a16="http://schemas.microsoft.com/office/drawing/2014/main" id="{2BC470F0-06AA-014D-96D7-71BBCFF50051}"/>
              </a:ext>
            </a:extLst>
          </p:cNvPr>
          <p:cNvSpPr txBox="1">
            <a:spLocks/>
          </p:cNvSpPr>
          <p:nvPr/>
        </p:nvSpPr>
        <p:spPr>
          <a:xfrm>
            <a:off x="5297310" y="5049210"/>
            <a:ext cx="1572513" cy="89659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defTabSz="1365244">
              <a:spcBef>
                <a:spcPct val="0"/>
              </a:spcBef>
              <a:defRPr/>
            </a:pPr>
            <a:endParaRPr lang="en-US" sz="2250" dirty="0">
              <a:solidFill>
                <a:schemeClr val="bg1"/>
              </a:solidFill>
              <a:effectLst>
                <a:innerShdw blurRad="63500" dist="50800" dir="13500000">
                  <a:prstClr val="black">
                    <a:alpha val="50000"/>
                  </a:prstClr>
                </a:innerShdw>
              </a:effectLst>
            </a:endParaRPr>
          </a:p>
        </p:txBody>
      </p:sp>
      <p:sp>
        <p:nvSpPr>
          <p:cNvPr id="11" name="1 Título">
            <a:extLst>
              <a:ext uri="{FF2B5EF4-FFF2-40B4-BE49-F238E27FC236}">
                <a16:creationId xmlns:a16="http://schemas.microsoft.com/office/drawing/2014/main" id="{77AACF08-5EDE-FC4B-8693-CCB8F1BC3C16}"/>
              </a:ext>
            </a:extLst>
          </p:cNvPr>
          <p:cNvSpPr txBox="1">
            <a:spLocks/>
          </p:cNvSpPr>
          <p:nvPr/>
        </p:nvSpPr>
        <p:spPr>
          <a:xfrm>
            <a:off x="3698354" y="1426696"/>
            <a:ext cx="1600522" cy="85118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b="1" dirty="0" err="1">
                <a:solidFill>
                  <a:schemeClr val="bg1"/>
                </a:solidFill>
                <a:effectLst>
                  <a:innerShdw blurRad="63500" dist="50800" dir="13500000">
                    <a:prstClr val="black">
                      <a:alpha val="50000"/>
                    </a:prstClr>
                  </a:innerShdw>
                </a:effectLst>
              </a:rPr>
              <a:t>Adaptation</a:t>
            </a:r>
            <a:r>
              <a:rPr lang="es-ES" b="1" dirty="0">
                <a:solidFill>
                  <a:schemeClr val="bg1"/>
                </a:solidFill>
                <a:effectLst>
                  <a:innerShdw blurRad="63500" dist="50800" dir="13500000">
                    <a:prstClr val="black">
                      <a:alpha val="50000"/>
                    </a:prstClr>
                  </a:innerShdw>
                </a:effectLst>
              </a:rPr>
              <a:t> des </a:t>
            </a:r>
            <a:r>
              <a:rPr lang="es-ES" b="1" dirty="0" err="1">
                <a:solidFill>
                  <a:schemeClr val="bg1"/>
                </a:solidFill>
                <a:effectLst>
                  <a:innerShdw blurRad="63500" dist="50800" dir="13500000">
                    <a:prstClr val="black">
                      <a:alpha val="50000"/>
                    </a:prstClr>
                  </a:innerShdw>
                </a:effectLst>
              </a:rPr>
              <a:t>pathogènes</a:t>
            </a:r>
            <a:endParaRPr lang="en-US" b="1" dirty="0">
              <a:solidFill>
                <a:schemeClr val="bg1"/>
              </a:solidFill>
              <a:effectLst>
                <a:innerShdw blurRad="63500" dist="50800" dir="13500000">
                  <a:prstClr val="black">
                    <a:alpha val="50000"/>
                  </a:prstClr>
                </a:innerShdw>
              </a:effectLst>
            </a:endParaRPr>
          </a:p>
        </p:txBody>
      </p:sp>
      <p:sp>
        <p:nvSpPr>
          <p:cNvPr id="12" name="1 Título">
            <a:extLst>
              <a:ext uri="{FF2B5EF4-FFF2-40B4-BE49-F238E27FC236}">
                <a16:creationId xmlns:a16="http://schemas.microsoft.com/office/drawing/2014/main" id="{A61E5E0E-5C0C-B341-845D-D7C5A9C64002}"/>
              </a:ext>
            </a:extLst>
          </p:cNvPr>
          <p:cNvSpPr txBox="1">
            <a:spLocks/>
          </p:cNvSpPr>
          <p:nvPr/>
        </p:nvSpPr>
        <p:spPr>
          <a:xfrm>
            <a:off x="4980071" y="2650348"/>
            <a:ext cx="1860116" cy="1334082"/>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sz="2000" b="1" dirty="0" err="1">
                <a:solidFill>
                  <a:srgbClr val="002060"/>
                </a:solidFill>
                <a:effectLst>
                  <a:outerShdw blurRad="50800" dist="38100" dir="2700000" algn="tl" rotWithShape="0">
                    <a:prstClr val="black">
                      <a:alpha val="40000"/>
                    </a:prstClr>
                  </a:outerShdw>
                </a:effectLst>
                <a:ea typeface="+mj-ea"/>
                <a:cs typeface="+mj-cs"/>
              </a:rPr>
              <a:t>Emergence</a:t>
            </a:r>
            <a:r>
              <a:rPr lang="es-ES" sz="2000" b="1" dirty="0">
                <a:solidFill>
                  <a:srgbClr val="002060"/>
                </a:solidFill>
                <a:effectLst>
                  <a:outerShdw blurRad="50800" dist="38100" dir="2700000" algn="tl" rotWithShape="0">
                    <a:prstClr val="black">
                      <a:alpha val="40000"/>
                    </a:prstClr>
                  </a:outerShdw>
                </a:effectLst>
                <a:ea typeface="+mj-ea"/>
                <a:cs typeface="+mj-cs"/>
              </a:rPr>
              <a:t> </a:t>
            </a:r>
          </a:p>
          <a:p>
            <a:pPr algn="ctr" defTabSz="1365244">
              <a:spcBef>
                <a:spcPct val="0"/>
              </a:spcBef>
              <a:defRPr/>
            </a:pPr>
            <a:r>
              <a:rPr lang="es-ES" sz="2000" b="1" dirty="0" err="1">
                <a:solidFill>
                  <a:srgbClr val="002060"/>
                </a:solidFill>
                <a:effectLst>
                  <a:outerShdw blurRad="50800" dist="38100" dir="2700000" algn="tl" rotWithShape="0">
                    <a:prstClr val="black">
                      <a:alpha val="40000"/>
                    </a:prstClr>
                  </a:outerShdw>
                </a:effectLst>
                <a:ea typeface="+mj-ea"/>
                <a:cs typeface="+mj-cs"/>
              </a:rPr>
              <a:t>Evolution</a:t>
            </a:r>
            <a:r>
              <a:rPr lang="es-ES" sz="2000" b="1" dirty="0">
                <a:solidFill>
                  <a:srgbClr val="002060"/>
                </a:solidFill>
                <a:effectLst>
                  <a:outerShdw blurRad="50800" dist="38100" dir="2700000" algn="tl" rotWithShape="0">
                    <a:prstClr val="black">
                      <a:alpha val="40000"/>
                    </a:prstClr>
                  </a:outerShdw>
                </a:effectLst>
                <a:ea typeface="+mj-ea"/>
                <a:cs typeface="+mj-cs"/>
              </a:rPr>
              <a:t> des </a:t>
            </a:r>
            <a:r>
              <a:rPr lang="es-ES" sz="2000" b="1" dirty="0" err="1">
                <a:solidFill>
                  <a:srgbClr val="002060"/>
                </a:solidFill>
                <a:effectLst>
                  <a:outerShdw blurRad="50800" dist="38100" dir="2700000" algn="tl" rotWithShape="0">
                    <a:prstClr val="black">
                      <a:alpha val="40000"/>
                    </a:prstClr>
                  </a:outerShdw>
                </a:effectLst>
                <a:ea typeface="+mj-ea"/>
                <a:cs typeface="+mj-cs"/>
              </a:rPr>
              <a:t>maladies</a:t>
            </a:r>
            <a:r>
              <a:rPr lang="es-ES" sz="2000" b="1" dirty="0">
                <a:solidFill>
                  <a:srgbClr val="002060"/>
                </a:solidFill>
                <a:effectLst>
                  <a:outerShdw blurRad="50800" dist="38100" dir="2700000" algn="tl" rotWithShape="0">
                    <a:prstClr val="black">
                      <a:alpha val="40000"/>
                    </a:prstClr>
                  </a:outerShdw>
                </a:effectLst>
                <a:ea typeface="+mj-ea"/>
                <a:cs typeface="+mj-cs"/>
              </a:rPr>
              <a:t> </a:t>
            </a:r>
            <a:r>
              <a:rPr lang="es-ES" sz="2000" b="1" dirty="0" err="1">
                <a:solidFill>
                  <a:srgbClr val="002060"/>
                </a:solidFill>
                <a:effectLst>
                  <a:outerShdw blurRad="50800" dist="38100" dir="2700000" algn="tl" rotWithShape="0">
                    <a:prstClr val="black">
                      <a:alpha val="40000"/>
                    </a:prstClr>
                  </a:outerShdw>
                </a:effectLst>
                <a:ea typeface="+mj-ea"/>
                <a:cs typeface="+mj-cs"/>
              </a:rPr>
              <a:t>infectieuses</a:t>
            </a:r>
            <a:endParaRPr lang="en-US" sz="2000" b="1" dirty="0">
              <a:solidFill>
                <a:srgbClr val="002060"/>
              </a:solidFill>
              <a:effectLst>
                <a:outerShdw blurRad="50800" dist="38100" dir="2700000" algn="tl" rotWithShape="0">
                  <a:prstClr val="black">
                    <a:alpha val="40000"/>
                  </a:prstClr>
                </a:outerShdw>
              </a:effectLst>
              <a:ea typeface="+mj-ea"/>
              <a:cs typeface="+mj-cs"/>
            </a:endParaRPr>
          </a:p>
        </p:txBody>
      </p:sp>
      <p:sp>
        <p:nvSpPr>
          <p:cNvPr id="13" name="Freeform 6">
            <a:extLst>
              <a:ext uri="{FF2B5EF4-FFF2-40B4-BE49-F238E27FC236}">
                <a16:creationId xmlns:a16="http://schemas.microsoft.com/office/drawing/2014/main" id="{D2B292F5-31FE-3547-8683-A2C98477D4BA}"/>
              </a:ext>
            </a:extLst>
          </p:cNvPr>
          <p:cNvSpPr>
            <a:spLocks/>
          </p:cNvSpPr>
          <p:nvPr/>
        </p:nvSpPr>
        <p:spPr bwMode="auto">
          <a:xfrm>
            <a:off x="5517503" y="2374505"/>
            <a:ext cx="3065233" cy="2345097"/>
          </a:xfrm>
          <a:custGeom>
            <a:avLst/>
            <a:gdLst>
              <a:gd name="T0" fmla="*/ 1782 w 2310"/>
              <a:gd name="T1" fmla="*/ 1766 h 1776"/>
              <a:gd name="T2" fmla="*/ 1600 w 2310"/>
              <a:gd name="T3" fmla="*/ 1770 h 1776"/>
              <a:gd name="T4" fmla="*/ 1428 w 2310"/>
              <a:gd name="T5" fmla="*/ 1722 h 1776"/>
              <a:gd name="T6" fmla="*/ 1276 w 2310"/>
              <a:gd name="T7" fmla="*/ 1628 h 1776"/>
              <a:gd name="T8" fmla="*/ 1210 w 2310"/>
              <a:gd name="T9" fmla="*/ 1566 h 1776"/>
              <a:gd name="T10" fmla="*/ 1280 w 2310"/>
              <a:gd name="T11" fmla="*/ 1442 h 1776"/>
              <a:gd name="T12" fmla="*/ 1338 w 2310"/>
              <a:gd name="T13" fmla="*/ 1260 h 1776"/>
              <a:gd name="T14" fmla="*/ 1356 w 2310"/>
              <a:gd name="T15" fmla="*/ 1066 h 1776"/>
              <a:gd name="T16" fmla="*/ 1328 w 2310"/>
              <a:gd name="T17" fmla="*/ 868 h 1776"/>
              <a:gd name="T18" fmla="*/ 1282 w 2310"/>
              <a:gd name="T19" fmla="*/ 738 h 1776"/>
              <a:gd name="T20" fmla="*/ 1198 w 2310"/>
              <a:gd name="T21" fmla="*/ 588 h 1776"/>
              <a:gd name="T22" fmla="*/ 1088 w 2310"/>
              <a:gd name="T23" fmla="*/ 462 h 1776"/>
              <a:gd name="T24" fmla="*/ 958 w 2310"/>
              <a:gd name="T25" fmla="*/ 360 h 1776"/>
              <a:gd name="T26" fmla="*/ 812 w 2310"/>
              <a:gd name="T27" fmla="*/ 284 h 1776"/>
              <a:gd name="T28" fmla="*/ 652 w 2310"/>
              <a:gd name="T29" fmla="*/ 238 h 1776"/>
              <a:gd name="T30" fmla="*/ 484 w 2310"/>
              <a:gd name="T31" fmla="*/ 224 h 1776"/>
              <a:gd name="T32" fmla="*/ 314 w 2310"/>
              <a:gd name="T33" fmla="*/ 244 h 1776"/>
              <a:gd name="T34" fmla="*/ 198 w 2310"/>
              <a:gd name="T35" fmla="*/ 278 h 1776"/>
              <a:gd name="T36" fmla="*/ 52 w 2310"/>
              <a:gd name="T37" fmla="*/ 346 h 1776"/>
              <a:gd name="T38" fmla="*/ 40 w 2310"/>
              <a:gd name="T39" fmla="*/ 324 h 1776"/>
              <a:gd name="T40" fmla="*/ 136 w 2310"/>
              <a:gd name="T41" fmla="*/ 222 h 1776"/>
              <a:gd name="T42" fmla="*/ 250 w 2310"/>
              <a:gd name="T43" fmla="*/ 136 h 1776"/>
              <a:gd name="T44" fmla="*/ 378 w 2310"/>
              <a:gd name="T45" fmla="*/ 68 h 1776"/>
              <a:gd name="T46" fmla="*/ 488 w 2310"/>
              <a:gd name="T47" fmla="*/ 30 h 1776"/>
              <a:gd name="T48" fmla="*/ 652 w 2310"/>
              <a:gd name="T49" fmla="*/ 2 h 1776"/>
              <a:gd name="T50" fmla="*/ 814 w 2310"/>
              <a:gd name="T51" fmla="*/ 6 h 1776"/>
              <a:gd name="T52" fmla="*/ 968 w 2310"/>
              <a:gd name="T53" fmla="*/ 40 h 1776"/>
              <a:gd name="T54" fmla="*/ 1114 w 2310"/>
              <a:gd name="T55" fmla="*/ 100 h 1776"/>
              <a:gd name="T56" fmla="*/ 1248 w 2310"/>
              <a:gd name="T57" fmla="*/ 186 h 1776"/>
              <a:gd name="T58" fmla="*/ 1362 w 2310"/>
              <a:gd name="T59" fmla="*/ 296 h 1776"/>
              <a:gd name="T60" fmla="*/ 1458 w 2310"/>
              <a:gd name="T61" fmla="*/ 426 h 1776"/>
              <a:gd name="T62" fmla="*/ 1512 w 2310"/>
              <a:gd name="T63" fmla="*/ 538 h 1776"/>
              <a:gd name="T64" fmla="*/ 1634 w 2310"/>
              <a:gd name="T65" fmla="*/ 516 h 1776"/>
              <a:gd name="T66" fmla="*/ 1754 w 2310"/>
              <a:gd name="T67" fmla="*/ 520 h 1776"/>
              <a:gd name="T68" fmla="*/ 1870 w 2310"/>
              <a:gd name="T69" fmla="*/ 544 h 1776"/>
              <a:gd name="T70" fmla="*/ 1978 w 2310"/>
              <a:gd name="T71" fmla="*/ 590 h 1776"/>
              <a:gd name="T72" fmla="*/ 2076 w 2310"/>
              <a:gd name="T73" fmla="*/ 654 h 1776"/>
              <a:gd name="T74" fmla="*/ 2160 w 2310"/>
              <a:gd name="T75" fmla="*/ 738 h 1776"/>
              <a:gd name="T76" fmla="*/ 2230 w 2310"/>
              <a:gd name="T77" fmla="*/ 836 h 1776"/>
              <a:gd name="T78" fmla="*/ 2280 w 2310"/>
              <a:gd name="T79" fmla="*/ 950 h 1776"/>
              <a:gd name="T80" fmla="*/ 2302 w 2310"/>
              <a:gd name="T81" fmla="*/ 1044 h 1776"/>
              <a:gd name="T82" fmla="*/ 2310 w 2310"/>
              <a:gd name="T83" fmla="*/ 1168 h 1776"/>
              <a:gd name="T84" fmla="*/ 2294 w 2310"/>
              <a:gd name="T85" fmla="*/ 1290 h 1776"/>
              <a:gd name="T86" fmla="*/ 2254 w 2310"/>
              <a:gd name="T87" fmla="*/ 1404 h 1776"/>
              <a:gd name="T88" fmla="*/ 2194 w 2310"/>
              <a:gd name="T89" fmla="*/ 1508 h 1776"/>
              <a:gd name="T90" fmla="*/ 2116 w 2310"/>
              <a:gd name="T91" fmla="*/ 1600 h 1776"/>
              <a:gd name="T92" fmla="*/ 2018 w 2310"/>
              <a:gd name="T93" fmla="*/ 1676 h 1776"/>
              <a:gd name="T94" fmla="*/ 1906 w 2310"/>
              <a:gd name="T95" fmla="*/ 1734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0" h="1776">
                <a:moveTo>
                  <a:pt x="1874" y="1744"/>
                </a:moveTo>
                <a:lnTo>
                  <a:pt x="1874" y="1744"/>
                </a:lnTo>
                <a:lnTo>
                  <a:pt x="1828" y="1758"/>
                </a:lnTo>
                <a:lnTo>
                  <a:pt x="1782" y="1766"/>
                </a:lnTo>
                <a:lnTo>
                  <a:pt x="1736" y="1772"/>
                </a:lnTo>
                <a:lnTo>
                  <a:pt x="1690" y="1776"/>
                </a:lnTo>
                <a:lnTo>
                  <a:pt x="1644" y="1774"/>
                </a:lnTo>
                <a:lnTo>
                  <a:pt x="1600" y="1770"/>
                </a:lnTo>
                <a:lnTo>
                  <a:pt x="1556" y="1762"/>
                </a:lnTo>
                <a:lnTo>
                  <a:pt x="1512" y="1752"/>
                </a:lnTo>
                <a:lnTo>
                  <a:pt x="1468" y="1738"/>
                </a:lnTo>
                <a:lnTo>
                  <a:pt x="1428" y="1722"/>
                </a:lnTo>
                <a:lnTo>
                  <a:pt x="1388" y="1702"/>
                </a:lnTo>
                <a:lnTo>
                  <a:pt x="1348" y="1680"/>
                </a:lnTo>
                <a:lnTo>
                  <a:pt x="1312" y="1656"/>
                </a:lnTo>
                <a:lnTo>
                  <a:pt x="1276" y="1628"/>
                </a:lnTo>
                <a:lnTo>
                  <a:pt x="1242" y="1598"/>
                </a:lnTo>
                <a:lnTo>
                  <a:pt x="1210" y="1566"/>
                </a:lnTo>
                <a:lnTo>
                  <a:pt x="1210" y="1566"/>
                </a:lnTo>
                <a:lnTo>
                  <a:pt x="1210" y="1566"/>
                </a:lnTo>
                <a:lnTo>
                  <a:pt x="1210" y="1566"/>
                </a:lnTo>
                <a:lnTo>
                  <a:pt x="1236" y="1526"/>
                </a:lnTo>
                <a:lnTo>
                  <a:pt x="1258" y="1484"/>
                </a:lnTo>
                <a:lnTo>
                  <a:pt x="1280" y="1442"/>
                </a:lnTo>
                <a:lnTo>
                  <a:pt x="1298" y="1396"/>
                </a:lnTo>
                <a:lnTo>
                  <a:pt x="1314" y="1352"/>
                </a:lnTo>
                <a:lnTo>
                  <a:pt x="1328" y="1306"/>
                </a:lnTo>
                <a:lnTo>
                  <a:pt x="1338" y="1260"/>
                </a:lnTo>
                <a:lnTo>
                  <a:pt x="1348" y="1212"/>
                </a:lnTo>
                <a:lnTo>
                  <a:pt x="1354" y="1164"/>
                </a:lnTo>
                <a:lnTo>
                  <a:pt x="1356" y="1116"/>
                </a:lnTo>
                <a:lnTo>
                  <a:pt x="1356" y="1066"/>
                </a:lnTo>
                <a:lnTo>
                  <a:pt x="1354" y="1016"/>
                </a:lnTo>
                <a:lnTo>
                  <a:pt x="1348" y="968"/>
                </a:lnTo>
                <a:lnTo>
                  <a:pt x="1340" y="918"/>
                </a:lnTo>
                <a:lnTo>
                  <a:pt x="1328" y="868"/>
                </a:lnTo>
                <a:lnTo>
                  <a:pt x="1314" y="820"/>
                </a:lnTo>
                <a:lnTo>
                  <a:pt x="1314" y="820"/>
                </a:lnTo>
                <a:lnTo>
                  <a:pt x="1300" y="778"/>
                </a:lnTo>
                <a:lnTo>
                  <a:pt x="1282" y="738"/>
                </a:lnTo>
                <a:lnTo>
                  <a:pt x="1264" y="698"/>
                </a:lnTo>
                <a:lnTo>
                  <a:pt x="1244" y="660"/>
                </a:lnTo>
                <a:lnTo>
                  <a:pt x="1222" y="624"/>
                </a:lnTo>
                <a:lnTo>
                  <a:pt x="1198" y="588"/>
                </a:lnTo>
                <a:lnTo>
                  <a:pt x="1174" y="554"/>
                </a:lnTo>
                <a:lnTo>
                  <a:pt x="1146" y="522"/>
                </a:lnTo>
                <a:lnTo>
                  <a:pt x="1118" y="490"/>
                </a:lnTo>
                <a:lnTo>
                  <a:pt x="1088" y="462"/>
                </a:lnTo>
                <a:lnTo>
                  <a:pt x="1058" y="434"/>
                </a:lnTo>
                <a:lnTo>
                  <a:pt x="1026" y="408"/>
                </a:lnTo>
                <a:lnTo>
                  <a:pt x="992" y="382"/>
                </a:lnTo>
                <a:lnTo>
                  <a:pt x="958" y="360"/>
                </a:lnTo>
                <a:lnTo>
                  <a:pt x="922" y="338"/>
                </a:lnTo>
                <a:lnTo>
                  <a:pt x="886" y="318"/>
                </a:lnTo>
                <a:lnTo>
                  <a:pt x="850" y="300"/>
                </a:lnTo>
                <a:lnTo>
                  <a:pt x="812" y="284"/>
                </a:lnTo>
                <a:lnTo>
                  <a:pt x="772" y="270"/>
                </a:lnTo>
                <a:lnTo>
                  <a:pt x="732" y="258"/>
                </a:lnTo>
                <a:lnTo>
                  <a:pt x="692" y="248"/>
                </a:lnTo>
                <a:lnTo>
                  <a:pt x="652" y="238"/>
                </a:lnTo>
                <a:lnTo>
                  <a:pt x="610" y="232"/>
                </a:lnTo>
                <a:lnTo>
                  <a:pt x="570" y="228"/>
                </a:lnTo>
                <a:lnTo>
                  <a:pt x="528" y="224"/>
                </a:lnTo>
                <a:lnTo>
                  <a:pt x="484" y="224"/>
                </a:lnTo>
                <a:lnTo>
                  <a:pt x="442" y="226"/>
                </a:lnTo>
                <a:lnTo>
                  <a:pt x="400" y="230"/>
                </a:lnTo>
                <a:lnTo>
                  <a:pt x="358" y="236"/>
                </a:lnTo>
                <a:lnTo>
                  <a:pt x="314" y="244"/>
                </a:lnTo>
                <a:lnTo>
                  <a:pt x="272" y="254"/>
                </a:lnTo>
                <a:lnTo>
                  <a:pt x="230" y="266"/>
                </a:lnTo>
                <a:lnTo>
                  <a:pt x="230" y="266"/>
                </a:lnTo>
                <a:lnTo>
                  <a:pt x="198" y="278"/>
                </a:lnTo>
                <a:lnTo>
                  <a:pt x="168" y="290"/>
                </a:lnTo>
                <a:lnTo>
                  <a:pt x="138" y="302"/>
                </a:lnTo>
                <a:lnTo>
                  <a:pt x="108" y="316"/>
                </a:lnTo>
                <a:lnTo>
                  <a:pt x="52" y="346"/>
                </a:lnTo>
                <a:lnTo>
                  <a:pt x="0" y="382"/>
                </a:lnTo>
                <a:lnTo>
                  <a:pt x="0" y="382"/>
                </a:lnTo>
                <a:lnTo>
                  <a:pt x="20" y="352"/>
                </a:lnTo>
                <a:lnTo>
                  <a:pt x="40" y="324"/>
                </a:lnTo>
                <a:lnTo>
                  <a:pt x="64" y="298"/>
                </a:lnTo>
                <a:lnTo>
                  <a:pt x="86" y="272"/>
                </a:lnTo>
                <a:lnTo>
                  <a:pt x="112" y="246"/>
                </a:lnTo>
                <a:lnTo>
                  <a:pt x="136" y="222"/>
                </a:lnTo>
                <a:lnTo>
                  <a:pt x="164" y="200"/>
                </a:lnTo>
                <a:lnTo>
                  <a:pt x="192" y="178"/>
                </a:lnTo>
                <a:lnTo>
                  <a:pt x="220" y="156"/>
                </a:lnTo>
                <a:lnTo>
                  <a:pt x="250" y="136"/>
                </a:lnTo>
                <a:lnTo>
                  <a:pt x="280" y="118"/>
                </a:lnTo>
                <a:lnTo>
                  <a:pt x="312" y="100"/>
                </a:lnTo>
                <a:lnTo>
                  <a:pt x="344" y="84"/>
                </a:lnTo>
                <a:lnTo>
                  <a:pt x="378" y="68"/>
                </a:lnTo>
                <a:lnTo>
                  <a:pt x="412" y="56"/>
                </a:lnTo>
                <a:lnTo>
                  <a:pt x="448" y="42"/>
                </a:lnTo>
                <a:lnTo>
                  <a:pt x="448" y="42"/>
                </a:lnTo>
                <a:lnTo>
                  <a:pt x="488" y="30"/>
                </a:lnTo>
                <a:lnTo>
                  <a:pt x="530" y="20"/>
                </a:lnTo>
                <a:lnTo>
                  <a:pt x="570" y="12"/>
                </a:lnTo>
                <a:lnTo>
                  <a:pt x="612" y="6"/>
                </a:lnTo>
                <a:lnTo>
                  <a:pt x="652" y="2"/>
                </a:lnTo>
                <a:lnTo>
                  <a:pt x="692" y="0"/>
                </a:lnTo>
                <a:lnTo>
                  <a:pt x="734" y="0"/>
                </a:lnTo>
                <a:lnTo>
                  <a:pt x="774" y="2"/>
                </a:lnTo>
                <a:lnTo>
                  <a:pt x="814" y="6"/>
                </a:lnTo>
                <a:lnTo>
                  <a:pt x="852" y="12"/>
                </a:lnTo>
                <a:lnTo>
                  <a:pt x="892" y="20"/>
                </a:lnTo>
                <a:lnTo>
                  <a:pt x="930" y="28"/>
                </a:lnTo>
                <a:lnTo>
                  <a:pt x="968" y="40"/>
                </a:lnTo>
                <a:lnTo>
                  <a:pt x="1006" y="52"/>
                </a:lnTo>
                <a:lnTo>
                  <a:pt x="1044" y="66"/>
                </a:lnTo>
                <a:lnTo>
                  <a:pt x="1080" y="82"/>
                </a:lnTo>
                <a:lnTo>
                  <a:pt x="1114" y="100"/>
                </a:lnTo>
                <a:lnTo>
                  <a:pt x="1150" y="118"/>
                </a:lnTo>
                <a:lnTo>
                  <a:pt x="1182" y="140"/>
                </a:lnTo>
                <a:lnTo>
                  <a:pt x="1216" y="162"/>
                </a:lnTo>
                <a:lnTo>
                  <a:pt x="1248" y="186"/>
                </a:lnTo>
                <a:lnTo>
                  <a:pt x="1278" y="210"/>
                </a:lnTo>
                <a:lnTo>
                  <a:pt x="1308" y="238"/>
                </a:lnTo>
                <a:lnTo>
                  <a:pt x="1336" y="266"/>
                </a:lnTo>
                <a:lnTo>
                  <a:pt x="1362" y="296"/>
                </a:lnTo>
                <a:lnTo>
                  <a:pt x="1388" y="326"/>
                </a:lnTo>
                <a:lnTo>
                  <a:pt x="1412" y="358"/>
                </a:lnTo>
                <a:lnTo>
                  <a:pt x="1436" y="392"/>
                </a:lnTo>
                <a:lnTo>
                  <a:pt x="1458" y="426"/>
                </a:lnTo>
                <a:lnTo>
                  <a:pt x="1476" y="462"/>
                </a:lnTo>
                <a:lnTo>
                  <a:pt x="1496" y="500"/>
                </a:lnTo>
                <a:lnTo>
                  <a:pt x="1512" y="538"/>
                </a:lnTo>
                <a:lnTo>
                  <a:pt x="1512" y="538"/>
                </a:lnTo>
                <a:lnTo>
                  <a:pt x="1542" y="530"/>
                </a:lnTo>
                <a:lnTo>
                  <a:pt x="1572" y="524"/>
                </a:lnTo>
                <a:lnTo>
                  <a:pt x="1604" y="520"/>
                </a:lnTo>
                <a:lnTo>
                  <a:pt x="1634" y="516"/>
                </a:lnTo>
                <a:lnTo>
                  <a:pt x="1664" y="514"/>
                </a:lnTo>
                <a:lnTo>
                  <a:pt x="1694" y="514"/>
                </a:lnTo>
                <a:lnTo>
                  <a:pt x="1724" y="516"/>
                </a:lnTo>
                <a:lnTo>
                  <a:pt x="1754" y="520"/>
                </a:lnTo>
                <a:lnTo>
                  <a:pt x="1782" y="524"/>
                </a:lnTo>
                <a:lnTo>
                  <a:pt x="1812" y="528"/>
                </a:lnTo>
                <a:lnTo>
                  <a:pt x="1840" y="536"/>
                </a:lnTo>
                <a:lnTo>
                  <a:pt x="1870" y="544"/>
                </a:lnTo>
                <a:lnTo>
                  <a:pt x="1898" y="554"/>
                </a:lnTo>
                <a:lnTo>
                  <a:pt x="1924" y="564"/>
                </a:lnTo>
                <a:lnTo>
                  <a:pt x="1952" y="576"/>
                </a:lnTo>
                <a:lnTo>
                  <a:pt x="1978" y="590"/>
                </a:lnTo>
                <a:lnTo>
                  <a:pt x="2004" y="604"/>
                </a:lnTo>
                <a:lnTo>
                  <a:pt x="2028" y="620"/>
                </a:lnTo>
                <a:lnTo>
                  <a:pt x="2052" y="636"/>
                </a:lnTo>
                <a:lnTo>
                  <a:pt x="2076" y="654"/>
                </a:lnTo>
                <a:lnTo>
                  <a:pt x="2098" y="674"/>
                </a:lnTo>
                <a:lnTo>
                  <a:pt x="2120" y="694"/>
                </a:lnTo>
                <a:lnTo>
                  <a:pt x="2142" y="716"/>
                </a:lnTo>
                <a:lnTo>
                  <a:pt x="2160" y="738"/>
                </a:lnTo>
                <a:lnTo>
                  <a:pt x="2180" y="760"/>
                </a:lnTo>
                <a:lnTo>
                  <a:pt x="2198" y="784"/>
                </a:lnTo>
                <a:lnTo>
                  <a:pt x="2214" y="810"/>
                </a:lnTo>
                <a:lnTo>
                  <a:pt x="2230" y="836"/>
                </a:lnTo>
                <a:lnTo>
                  <a:pt x="2244" y="864"/>
                </a:lnTo>
                <a:lnTo>
                  <a:pt x="2258" y="892"/>
                </a:lnTo>
                <a:lnTo>
                  <a:pt x="2270" y="920"/>
                </a:lnTo>
                <a:lnTo>
                  <a:pt x="2280" y="950"/>
                </a:lnTo>
                <a:lnTo>
                  <a:pt x="2280" y="950"/>
                </a:lnTo>
                <a:lnTo>
                  <a:pt x="2288" y="982"/>
                </a:lnTo>
                <a:lnTo>
                  <a:pt x="2296" y="1012"/>
                </a:lnTo>
                <a:lnTo>
                  <a:pt x="2302" y="1044"/>
                </a:lnTo>
                <a:lnTo>
                  <a:pt x="2306" y="1076"/>
                </a:lnTo>
                <a:lnTo>
                  <a:pt x="2310" y="1106"/>
                </a:lnTo>
                <a:lnTo>
                  <a:pt x="2310" y="1138"/>
                </a:lnTo>
                <a:lnTo>
                  <a:pt x="2310" y="1168"/>
                </a:lnTo>
                <a:lnTo>
                  <a:pt x="2308" y="1198"/>
                </a:lnTo>
                <a:lnTo>
                  <a:pt x="2304" y="1230"/>
                </a:lnTo>
                <a:lnTo>
                  <a:pt x="2300" y="1260"/>
                </a:lnTo>
                <a:lnTo>
                  <a:pt x="2294" y="1290"/>
                </a:lnTo>
                <a:lnTo>
                  <a:pt x="2286" y="1318"/>
                </a:lnTo>
                <a:lnTo>
                  <a:pt x="2276" y="1348"/>
                </a:lnTo>
                <a:lnTo>
                  <a:pt x="2266" y="1376"/>
                </a:lnTo>
                <a:lnTo>
                  <a:pt x="2254" y="1404"/>
                </a:lnTo>
                <a:lnTo>
                  <a:pt x="2242" y="1432"/>
                </a:lnTo>
                <a:lnTo>
                  <a:pt x="2228" y="1458"/>
                </a:lnTo>
                <a:lnTo>
                  <a:pt x="2212" y="1484"/>
                </a:lnTo>
                <a:lnTo>
                  <a:pt x="2194" y="1508"/>
                </a:lnTo>
                <a:lnTo>
                  <a:pt x="2176" y="1534"/>
                </a:lnTo>
                <a:lnTo>
                  <a:pt x="2158" y="1556"/>
                </a:lnTo>
                <a:lnTo>
                  <a:pt x="2136" y="1580"/>
                </a:lnTo>
                <a:lnTo>
                  <a:pt x="2116" y="1600"/>
                </a:lnTo>
                <a:lnTo>
                  <a:pt x="2092" y="1622"/>
                </a:lnTo>
                <a:lnTo>
                  <a:pt x="2070" y="1642"/>
                </a:lnTo>
                <a:lnTo>
                  <a:pt x="2044" y="1660"/>
                </a:lnTo>
                <a:lnTo>
                  <a:pt x="2018" y="1676"/>
                </a:lnTo>
                <a:lnTo>
                  <a:pt x="1992" y="1692"/>
                </a:lnTo>
                <a:lnTo>
                  <a:pt x="1964" y="1708"/>
                </a:lnTo>
                <a:lnTo>
                  <a:pt x="1936" y="1722"/>
                </a:lnTo>
                <a:lnTo>
                  <a:pt x="1906" y="1734"/>
                </a:lnTo>
                <a:lnTo>
                  <a:pt x="1874" y="1744"/>
                </a:lnTo>
                <a:lnTo>
                  <a:pt x="1874" y="1744"/>
                </a:lnTo>
                <a:close/>
              </a:path>
            </a:pathLst>
          </a:custGeom>
          <a:solidFill>
            <a:schemeClr val="accent2"/>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14" name="Freeform 7">
            <a:extLst>
              <a:ext uri="{FF2B5EF4-FFF2-40B4-BE49-F238E27FC236}">
                <a16:creationId xmlns:a16="http://schemas.microsoft.com/office/drawing/2014/main" id="{3B7D7205-B717-474F-BE55-3A5D39373AAF}"/>
              </a:ext>
            </a:extLst>
          </p:cNvPr>
          <p:cNvSpPr>
            <a:spLocks/>
          </p:cNvSpPr>
          <p:nvPr/>
        </p:nvSpPr>
        <p:spPr bwMode="auto">
          <a:xfrm rot="21374256">
            <a:off x="5226458" y="2809310"/>
            <a:ext cx="2051450" cy="3221866"/>
          </a:xfrm>
          <a:custGeom>
            <a:avLst/>
            <a:gdLst>
              <a:gd name="T0" fmla="*/ 1210 w 1546"/>
              <a:gd name="T1" fmla="*/ 1564 h 2440"/>
              <a:gd name="T2" fmla="*/ 1246 w 1546"/>
              <a:gd name="T3" fmla="*/ 1680 h 2440"/>
              <a:gd name="T4" fmla="*/ 1260 w 1546"/>
              <a:gd name="T5" fmla="*/ 1798 h 2440"/>
              <a:gd name="T6" fmla="*/ 1252 w 1546"/>
              <a:gd name="T7" fmla="*/ 1916 h 2440"/>
              <a:gd name="T8" fmla="*/ 1222 w 1546"/>
              <a:gd name="T9" fmla="*/ 2030 h 2440"/>
              <a:gd name="T10" fmla="*/ 1170 w 1546"/>
              <a:gd name="T11" fmla="*/ 2136 h 2440"/>
              <a:gd name="T12" fmla="*/ 1098 w 1546"/>
              <a:gd name="T13" fmla="*/ 2232 h 2440"/>
              <a:gd name="T14" fmla="*/ 1008 w 1546"/>
              <a:gd name="T15" fmla="*/ 2314 h 2440"/>
              <a:gd name="T16" fmla="*/ 928 w 1546"/>
              <a:gd name="T17" fmla="*/ 2366 h 2440"/>
              <a:gd name="T18" fmla="*/ 812 w 1546"/>
              <a:gd name="T19" fmla="*/ 2414 h 2440"/>
              <a:gd name="T20" fmla="*/ 690 w 1546"/>
              <a:gd name="T21" fmla="*/ 2438 h 2440"/>
              <a:gd name="T22" fmla="*/ 570 w 1546"/>
              <a:gd name="T23" fmla="*/ 2438 h 2440"/>
              <a:gd name="T24" fmla="*/ 450 w 1546"/>
              <a:gd name="T25" fmla="*/ 2414 h 2440"/>
              <a:gd name="T26" fmla="*/ 338 w 1546"/>
              <a:gd name="T27" fmla="*/ 2368 h 2440"/>
              <a:gd name="T28" fmla="*/ 236 w 1546"/>
              <a:gd name="T29" fmla="*/ 2302 h 2440"/>
              <a:gd name="T30" fmla="*/ 148 w 1546"/>
              <a:gd name="T31" fmla="*/ 2214 h 2440"/>
              <a:gd name="T32" fmla="*/ 92 w 1546"/>
              <a:gd name="T33" fmla="*/ 2136 h 2440"/>
              <a:gd name="T34" fmla="*/ 20 w 1546"/>
              <a:gd name="T35" fmla="*/ 1964 h 2440"/>
              <a:gd name="T36" fmla="*/ 0 w 1546"/>
              <a:gd name="T37" fmla="*/ 1784 h 2440"/>
              <a:gd name="T38" fmla="*/ 34 w 1546"/>
              <a:gd name="T39" fmla="*/ 1610 h 2440"/>
              <a:gd name="T40" fmla="*/ 114 w 1546"/>
              <a:gd name="T41" fmla="*/ 1450 h 2440"/>
              <a:gd name="T42" fmla="*/ 158 w 1546"/>
              <a:gd name="T43" fmla="*/ 1464 h 2440"/>
              <a:gd name="T44" fmla="*/ 346 w 1546"/>
              <a:gd name="T45" fmla="*/ 1502 h 2440"/>
              <a:gd name="T46" fmla="*/ 538 w 1546"/>
              <a:gd name="T47" fmla="*/ 1496 h 2440"/>
              <a:gd name="T48" fmla="*/ 728 w 1546"/>
              <a:gd name="T49" fmla="*/ 1446 h 2440"/>
              <a:gd name="T50" fmla="*/ 864 w 1546"/>
              <a:gd name="T51" fmla="*/ 1380 h 2440"/>
              <a:gd name="T52" fmla="*/ 1002 w 1546"/>
              <a:gd name="T53" fmla="*/ 1276 h 2440"/>
              <a:gd name="T54" fmla="*/ 1116 w 1546"/>
              <a:gd name="T55" fmla="*/ 1148 h 2440"/>
              <a:gd name="T56" fmla="*/ 1200 w 1546"/>
              <a:gd name="T57" fmla="*/ 1004 h 2440"/>
              <a:gd name="T58" fmla="*/ 1254 w 1546"/>
              <a:gd name="T59" fmla="*/ 848 h 2440"/>
              <a:gd name="T60" fmla="*/ 1278 w 1546"/>
              <a:gd name="T61" fmla="*/ 686 h 2440"/>
              <a:gd name="T62" fmla="*/ 1270 w 1546"/>
              <a:gd name="T63" fmla="*/ 520 h 2440"/>
              <a:gd name="T64" fmla="*/ 1230 w 1546"/>
              <a:gd name="T65" fmla="*/ 354 h 2440"/>
              <a:gd name="T66" fmla="*/ 1154 w 1546"/>
              <a:gd name="T67" fmla="*/ 198 h 2440"/>
              <a:gd name="T68" fmla="*/ 1100 w 1546"/>
              <a:gd name="T69" fmla="*/ 116 h 2440"/>
              <a:gd name="T70" fmla="*/ 990 w 1546"/>
              <a:gd name="T71" fmla="*/ 0 h 2440"/>
              <a:gd name="T72" fmla="*/ 1116 w 1546"/>
              <a:gd name="T73" fmla="*/ 60 h 2440"/>
              <a:gd name="T74" fmla="*/ 1232 w 1546"/>
              <a:gd name="T75" fmla="*/ 140 h 2440"/>
              <a:gd name="T76" fmla="*/ 1336 w 1546"/>
              <a:gd name="T77" fmla="*/ 240 h 2440"/>
              <a:gd name="T78" fmla="*/ 1422 w 1546"/>
              <a:gd name="T79" fmla="*/ 360 h 2440"/>
              <a:gd name="T80" fmla="*/ 1480 w 1546"/>
              <a:gd name="T81" fmla="*/ 472 h 2440"/>
              <a:gd name="T82" fmla="*/ 1528 w 1546"/>
              <a:gd name="T83" fmla="*/ 628 h 2440"/>
              <a:gd name="T84" fmla="*/ 1546 w 1546"/>
              <a:gd name="T85" fmla="*/ 786 h 2440"/>
              <a:gd name="T86" fmla="*/ 1536 w 1546"/>
              <a:gd name="T87" fmla="*/ 944 h 2440"/>
              <a:gd name="T88" fmla="*/ 1496 w 1546"/>
              <a:gd name="T89" fmla="*/ 1096 h 2440"/>
              <a:gd name="T90" fmla="*/ 1428 w 1546"/>
              <a:gd name="T91" fmla="*/ 1240 h 2440"/>
              <a:gd name="T92" fmla="*/ 1336 w 1546"/>
              <a:gd name="T93" fmla="*/ 1370 h 2440"/>
              <a:gd name="T94" fmla="*/ 1216 w 1546"/>
              <a:gd name="T95" fmla="*/ 148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6" h="2440">
                <a:moveTo>
                  <a:pt x="1184" y="1508"/>
                </a:moveTo>
                <a:lnTo>
                  <a:pt x="1184" y="1508"/>
                </a:lnTo>
                <a:lnTo>
                  <a:pt x="1198" y="1536"/>
                </a:lnTo>
                <a:lnTo>
                  <a:pt x="1210" y="1564"/>
                </a:lnTo>
                <a:lnTo>
                  <a:pt x="1222" y="1592"/>
                </a:lnTo>
                <a:lnTo>
                  <a:pt x="1232" y="1622"/>
                </a:lnTo>
                <a:lnTo>
                  <a:pt x="1240" y="1650"/>
                </a:lnTo>
                <a:lnTo>
                  <a:pt x="1246" y="1680"/>
                </a:lnTo>
                <a:lnTo>
                  <a:pt x="1252" y="1710"/>
                </a:lnTo>
                <a:lnTo>
                  <a:pt x="1256" y="1738"/>
                </a:lnTo>
                <a:lnTo>
                  <a:pt x="1260" y="1768"/>
                </a:lnTo>
                <a:lnTo>
                  <a:pt x="1260" y="1798"/>
                </a:lnTo>
                <a:lnTo>
                  <a:pt x="1260" y="1828"/>
                </a:lnTo>
                <a:lnTo>
                  <a:pt x="1258" y="1858"/>
                </a:lnTo>
                <a:lnTo>
                  <a:pt x="1256" y="1886"/>
                </a:lnTo>
                <a:lnTo>
                  <a:pt x="1252" y="1916"/>
                </a:lnTo>
                <a:lnTo>
                  <a:pt x="1246" y="1944"/>
                </a:lnTo>
                <a:lnTo>
                  <a:pt x="1240" y="1974"/>
                </a:lnTo>
                <a:lnTo>
                  <a:pt x="1230" y="2002"/>
                </a:lnTo>
                <a:lnTo>
                  <a:pt x="1222" y="2030"/>
                </a:lnTo>
                <a:lnTo>
                  <a:pt x="1210" y="2056"/>
                </a:lnTo>
                <a:lnTo>
                  <a:pt x="1198" y="2084"/>
                </a:lnTo>
                <a:lnTo>
                  <a:pt x="1184" y="2110"/>
                </a:lnTo>
                <a:lnTo>
                  <a:pt x="1170" y="2136"/>
                </a:lnTo>
                <a:lnTo>
                  <a:pt x="1154" y="2160"/>
                </a:lnTo>
                <a:lnTo>
                  <a:pt x="1136" y="2186"/>
                </a:lnTo>
                <a:lnTo>
                  <a:pt x="1118" y="2208"/>
                </a:lnTo>
                <a:lnTo>
                  <a:pt x="1098" y="2232"/>
                </a:lnTo>
                <a:lnTo>
                  <a:pt x="1078" y="2254"/>
                </a:lnTo>
                <a:lnTo>
                  <a:pt x="1056" y="2274"/>
                </a:lnTo>
                <a:lnTo>
                  <a:pt x="1034" y="2296"/>
                </a:lnTo>
                <a:lnTo>
                  <a:pt x="1008" y="2314"/>
                </a:lnTo>
                <a:lnTo>
                  <a:pt x="984" y="2332"/>
                </a:lnTo>
                <a:lnTo>
                  <a:pt x="956" y="2350"/>
                </a:lnTo>
                <a:lnTo>
                  <a:pt x="956" y="2350"/>
                </a:lnTo>
                <a:lnTo>
                  <a:pt x="928" y="2366"/>
                </a:lnTo>
                <a:lnTo>
                  <a:pt x="900" y="2380"/>
                </a:lnTo>
                <a:lnTo>
                  <a:pt x="870" y="2392"/>
                </a:lnTo>
                <a:lnTo>
                  <a:pt x="842" y="2404"/>
                </a:lnTo>
                <a:lnTo>
                  <a:pt x="812" y="2414"/>
                </a:lnTo>
                <a:lnTo>
                  <a:pt x="782" y="2422"/>
                </a:lnTo>
                <a:lnTo>
                  <a:pt x="752" y="2428"/>
                </a:lnTo>
                <a:lnTo>
                  <a:pt x="722" y="2434"/>
                </a:lnTo>
                <a:lnTo>
                  <a:pt x="690" y="2438"/>
                </a:lnTo>
                <a:lnTo>
                  <a:pt x="660" y="2440"/>
                </a:lnTo>
                <a:lnTo>
                  <a:pt x="630" y="2440"/>
                </a:lnTo>
                <a:lnTo>
                  <a:pt x="600" y="2440"/>
                </a:lnTo>
                <a:lnTo>
                  <a:pt x="570" y="2438"/>
                </a:lnTo>
                <a:lnTo>
                  <a:pt x="540" y="2434"/>
                </a:lnTo>
                <a:lnTo>
                  <a:pt x="510" y="2428"/>
                </a:lnTo>
                <a:lnTo>
                  <a:pt x="480" y="2422"/>
                </a:lnTo>
                <a:lnTo>
                  <a:pt x="450" y="2414"/>
                </a:lnTo>
                <a:lnTo>
                  <a:pt x="422" y="2404"/>
                </a:lnTo>
                <a:lnTo>
                  <a:pt x="394" y="2394"/>
                </a:lnTo>
                <a:lnTo>
                  <a:pt x="366" y="2382"/>
                </a:lnTo>
                <a:lnTo>
                  <a:pt x="338" y="2368"/>
                </a:lnTo>
                <a:lnTo>
                  <a:pt x="312" y="2354"/>
                </a:lnTo>
                <a:lnTo>
                  <a:pt x="286" y="2338"/>
                </a:lnTo>
                <a:lnTo>
                  <a:pt x="260" y="2320"/>
                </a:lnTo>
                <a:lnTo>
                  <a:pt x="236" y="2302"/>
                </a:lnTo>
                <a:lnTo>
                  <a:pt x="212" y="2282"/>
                </a:lnTo>
                <a:lnTo>
                  <a:pt x="190" y="2260"/>
                </a:lnTo>
                <a:lnTo>
                  <a:pt x="168" y="2238"/>
                </a:lnTo>
                <a:lnTo>
                  <a:pt x="148" y="2214"/>
                </a:lnTo>
                <a:lnTo>
                  <a:pt x="128" y="2190"/>
                </a:lnTo>
                <a:lnTo>
                  <a:pt x="108" y="2164"/>
                </a:lnTo>
                <a:lnTo>
                  <a:pt x="92" y="2136"/>
                </a:lnTo>
                <a:lnTo>
                  <a:pt x="92" y="2136"/>
                </a:lnTo>
                <a:lnTo>
                  <a:pt x="68" y="2094"/>
                </a:lnTo>
                <a:lnTo>
                  <a:pt x="48" y="2052"/>
                </a:lnTo>
                <a:lnTo>
                  <a:pt x="32" y="2008"/>
                </a:lnTo>
                <a:lnTo>
                  <a:pt x="20" y="1964"/>
                </a:lnTo>
                <a:lnTo>
                  <a:pt x="10" y="1920"/>
                </a:lnTo>
                <a:lnTo>
                  <a:pt x="4" y="1874"/>
                </a:lnTo>
                <a:lnTo>
                  <a:pt x="0" y="1830"/>
                </a:lnTo>
                <a:lnTo>
                  <a:pt x="0" y="1784"/>
                </a:lnTo>
                <a:lnTo>
                  <a:pt x="4" y="1740"/>
                </a:lnTo>
                <a:lnTo>
                  <a:pt x="10" y="1696"/>
                </a:lnTo>
                <a:lnTo>
                  <a:pt x="20" y="1652"/>
                </a:lnTo>
                <a:lnTo>
                  <a:pt x="34" y="1610"/>
                </a:lnTo>
                <a:lnTo>
                  <a:pt x="48" y="1568"/>
                </a:lnTo>
                <a:lnTo>
                  <a:pt x="68" y="1526"/>
                </a:lnTo>
                <a:lnTo>
                  <a:pt x="90" y="1488"/>
                </a:lnTo>
                <a:lnTo>
                  <a:pt x="114" y="1450"/>
                </a:lnTo>
                <a:lnTo>
                  <a:pt x="114" y="1450"/>
                </a:lnTo>
                <a:lnTo>
                  <a:pt x="112" y="1448"/>
                </a:lnTo>
                <a:lnTo>
                  <a:pt x="112" y="1448"/>
                </a:lnTo>
                <a:lnTo>
                  <a:pt x="158" y="1464"/>
                </a:lnTo>
                <a:lnTo>
                  <a:pt x="204" y="1478"/>
                </a:lnTo>
                <a:lnTo>
                  <a:pt x="250" y="1488"/>
                </a:lnTo>
                <a:lnTo>
                  <a:pt x="298" y="1496"/>
                </a:lnTo>
                <a:lnTo>
                  <a:pt x="346" y="1502"/>
                </a:lnTo>
                <a:lnTo>
                  <a:pt x="394" y="1504"/>
                </a:lnTo>
                <a:lnTo>
                  <a:pt x="442" y="1504"/>
                </a:lnTo>
                <a:lnTo>
                  <a:pt x="490" y="1502"/>
                </a:lnTo>
                <a:lnTo>
                  <a:pt x="538" y="1496"/>
                </a:lnTo>
                <a:lnTo>
                  <a:pt x="586" y="1488"/>
                </a:lnTo>
                <a:lnTo>
                  <a:pt x="634" y="1478"/>
                </a:lnTo>
                <a:lnTo>
                  <a:pt x="680" y="1464"/>
                </a:lnTo>
                <a:lnTo>
                  <a:pt x="728" y="1446"/>
                </a:lnTo>
                <a:lnTo>
                  <a:pt x="774" y="1428"/>
                </a:lnTo>
                <a:lnTo>
                  <a:pt x="818" y="1406"/>
                </a:lnTo>
                <a:lnTo>
                  <a:pt x="864" y="1380"/>
                </a:lnTo>
                <a:lnTo>
                  <a:pt x="864" y="1380"/>
                </a:lnTo>
                <a:lnTo>
                  <a:pt x="900" y="1356"/>
                </a:lnTo>
                <a:lnTo>
                  <a:pt x="936" y="1330"/>
                </a:lnTo>
                <a:lnTo>
                  <a:pt x="970" y="1304"/>
                </a:lnTo>
                <a:lnTo>
                  <a:pt x="1002" y="1276"/>
                </a:lnTo>
                <a:lnTo>
                  <a:pt x="1034" y="1246"/>
                </a:lnTo>
                <a:lnTo>
                  <a:pt x="1062" y="1214"/>
                </a:lnTo>
                <a:lnTo>
                  <a:pt x="1090" y="1182"/>
                </a:lnTo>
                <a:lnTo>
                  <a:pt x="1116" y="1148"/>
                </a:lnTo>
                <a:lnTo>
                  <a:pt x="1138" y="1114"/>
                </a:lnTo>
                <a:lnTo>
                  <a:pt x="1160" y="1078"/>
                </a:lnTo>
                <a:lnTo>
                  <a:pt x="1182" y="1042"/>
                </a:lnTo>
                <a:lnTo>
                  <a:pt x="1200" y="1004"/>
                </a:lnTo>
                <a:lnTo>
                  <a:pt x="1216" y="966"/>
                </a:lnTo>
                <a:lnTo>
                  <a:pt x="1230" y="928"/>
                </a:lnTo>
                <a:lnTo>
                  <a:pt x="1244" y="888"/>
                </a:lnTo>
                <a:lnTo>
                  <a:pt x="1254" y="848"/>
                </a:lnTo>
                <a:lnTo>
                  <a:pt x="1262" y="808"/>
                </a:lnTo>
                <a:lnTo>
                  <a:pt x="1270" y="768"/>
                </a:lnTo>
                <a:lnTo>
                  <a:pt x="1274" y="726"/>
                </a:lnTo>
                <a:lnTo>
                  <a:pt x="1278" y="686"/>
                </a:lnTo>
                <a:lnTo>
                  <a:pt x="1278" y="644"/>
                </a:lnTo>
                <a:lnTo>
                  <a:pt x="1278" y="602"/>
                </a:lnTo>
                <a:lnTo>
                  <a:pt x="1276" y="560"/>
                </a:lnTo>
                <a:lnTo>
                  <a:pt x="1270" y="520"/>
                </a:lnTo>
                <a:lnTo>
                  <a:pt x="1264" y="478"/>
                </a:lnTo>
                <a:lnTo>
                  <a:pt x="1254" y="436"/>
                </a:lnTo>
                <a:lnTo>
                  <a:pt x="1242" y="396"/>
                </a:lnTo>
                <a:lnTo>
                  <a:pt x="1230" y="354"/>
                </a:lnTo>
                <a:lnTo>
                  <a:pt x="1214" y="314"/>
                </a:lnTo>
                <a:lnTo>
                  <a:pt x="1196" y="276"/>
                </a:lnTo>
                <a:lnTo>
                  <a:pt x="1176" y="236"/>
                </a:lnTo>
                <a:lnTo>
                  <a:pt x="1154" y="198"/>
                </a:lnTo>
                <a:lnTo>
                  <a:pt x="1154" y="198"/>
                </a:lnTo>
                <a:lnTo>
                  <a:pt x="1136" y="170"/>
                </a:lnTo>
                <a:lnTo>
                  <a:pt x="1118" y="142"/>
                </a:lnTo>
                <a:lnTo>
                  <a:pt x="1100" y="116"/>
                </a:lnTo>
                <a:lnTo>
                  <a:pt x="1078" y="92"/>
                </a:lnTo>
                <a:lnTo>
                  <a:pt x="1036" y="44"/>
                </a:lnTo>
                <a:lnTo>
                  <a:pt x="990" y="0"/>
                </a:lnTo>
                <a:lnTo>
                  <a:pt x="990" y="0"/>
                </a:lnTo>
                <a:lnTo>
                  <a:pt x="1022" y="12"/>
                </a:lnTo>
                <a:lnTo>
                  <a:pt x="1054" y="28"/>
                </a:lnTo>
                <a:lnTo>
                  <a:pt x="1086" y="42"/>
                </a:lnTo>
                <a:lnTo>
                  <a:pt x="1116" y="60"/>
                </a:lnTo>
                <a:lnTo>
                  <a:pt x="1146" y="78"/>
                </a:lnTo>
                <a:lnTo>
                  <a:pt x="1176" y="98"/>
                </a:lnTo>
                <a:lnTo>
                  <a:pt x="1204" y="118"/>
                </a:lnTo>
                <a:lnTo>
                  <a:pt x="1232" y="140"/>
                </a:lnTo>
                <a:lnTo>
                  <a:pt x="1260" y="164"/>
                </a:lnTo>
                <a:lnTo>
                  <a:pt x="1286" y="188"/>
                </a:lnTo>
                <a:lnTo>
                  <a:pt x="1312" y="214"/>
                </a:lnTo>
                <a:lnTo>
                  <a:pt x="1336" y="240"/>
                </a:lnTo>
                <a:lnTo>
                  <a:pt x="1358" y="268"/>
                </a:lnTo>
                <a:lnTo>
                  <a:pt x="1380" y="298"/>
                </a:lnTo>
                <a:lnTo>
                  <a:pt x="1402" y="328"/>
                </a:lnTo>
                <a:lnTo>
                  <a:pt x="1422" y="360"/>
                </a:lnTo>
                <a:lnTo>
                  <a:pt x="1422" y="360"/>
                </a:lnTo>
                <a:lnTo>
                  <a:pt x="1444" y="396"/>
                </a:lnTo>
                <a:lnTo>
                  <a:pt x="1462" y="434"/>
                </a:lnTo>
                <a:lnTo>
                  <a:pt x="1480" y="472"/>
                </a:lnTo>
                <a:lnTo>
                  <a:pt x="1494" y="510"/>
                </a:lnTo>
                <a:lnTo>
                  <a:pt x="1508" y="548"/>
                </a:lnTo>
                <a:lnTo>
                  <a:pt x="1518" y="588"/>
                </a:lnTo>
                <a:lnTo>
                  <a:pt x="1528" y="628"/>
                </a:lnTo>
                <a:lnTo>
                  <a:pt x="1536" y="666"/>
                </a:lnTo>
                <a:lnTo>
                  <a:pt x="1542" y="706"/>
                </a:lnTo>
                <a:lnTo>
                  <a:pt x="1544" y="746"/>
                </a:lnTo>
                <a:lnTo>
                  <a:pt x="1546" y="786"/>
                </a:lnTo>
                <a:lnTo>
                  <a:pt x="1546" y="826"/>
                </a:lnTo>
                <a:lnTo>
                  <a:pt x="1544" y="866"/>
                </a:lnTo>
                <a:lnTo>
                  <a:pt x="1540" y="904"/>
                </a:lnTo>
                <a:lnTo>
                  <a:pt x="1536" y="944"/>
                </a:lnTo>
                <a:lnTo>
                  <a:pt x="1528" y="982"/>
                </a:lnTo>
                <a:lnTo>
                  <a:pt x="1520" y="1022"/>
                </a:lnTo>
                <a:lnTo>
                  <a:pt x="1508" y="1060"/>
                </a:lnTo>
                <a:lnTo>
                  <a:pt x="1496" y="1096"/>
                </a:lnTo>
                <a:lnTo>
                  <a:pt x="1482" y="1134"/>
                </a:lnTo>
                <a:lnTo>
                  <a:pt x="1466" y="1170"/>
                </a:lnTo>
                <a:lnTo>
                  <a:pt x="1448" y="1206"/>
                </a:lnTo>
                <a:lnTo>
                  <a:pt x="1428" y="1240"/>
                </a:lnTo>
                <a:lnTo>
                  <a:pt x="1408" y="1274"/>
                </a:lnTo>
                <a:lnTo>
                  <a:pt x="1386" y="1308"/>
                </a:lnTo>
                <a:lnTo>
                  <a:pt x="1362" y="1340"/>
                </a:lnTo>
                <a:lnTo>
                  <a:pt x="1336" y="1370"/>
                </a:lnTo>
                <a:lnTo>
                  <a:pt x="1308" y="1400"/>
                </a:lnTo>
                <a:lnTo>
                  <a:pt x="1280" y="1430"/>
                </a:lnTo>
                <a:lnTo>
                  <a:pt x="1248" y="1456"/>
                </a:lnTo>
                <a:lnTo>
                  <a:pt x="1216" y="1482"/>
                </a:lnTo>
                <a:lnTo>
                  <a:pt x="1184" y="1508"/>
                </a:lnTo>
                <a:lnTo>
                  <a:pt x="1184" y="1508"/>
                </a:lnTo>
                <a:close/>
              </a:path>
            </a:pathLst>
          </a:custGeom>
          <a:solidFill>
            <a:schemeClr val="accent2">
              <a:lumMod val="60000"/>
              <a:lumOff val="40000"/>
            </a:schemeClr>
          </a:solidFill>
          <a:ln w="38100">
            <a:solidFill>
              <a:schemeClr val="accent1"/>
            </a:solid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121918" tIns="60959" rIns="121918" bIns="60959" numCol="1" anchor="t" anchorCtr="0" compatLnSpc="1">
            <a:prstTxWarp prst="textNoShape">
              <a:avLst/>
            </a:prstTxWarp>
          </a:bodyPr>
          <a:lstStyle/>
          <a:p>
            <a:endParaRPr lang="en-US" sz="2250" dirty="0"/>
          </a:p>
        </p:txBody>
      </p:sp>
      <p:sp>
        <p:nvSpPr>
          <p:cNvPr id="15" name="1 Título">
            <a:extLst>
              <a:ext uri="{FF2B5EF4-FFF2-40B4-BE49-F238E27FC236}">
                <a16:creationId xmlns:a16="http://schemas.microsoft.com/office/drawing/2014/main" id="{1D89468F-EE2D-0D4C-8BB3-BEFBFDC48F0A}"/>
              </a:ext>
            </a:extLst>
          </p:cNvPr>
          <p:cNvSpPr txBox="1">
            <a:spLocks/>
          </p:cNvSpPr>
          <p:nvPr/>
        </p:nvSpPr>
        <p:spPr>
          <a:xfrm>
            <a:off x="5211977" y="4784654"/>
            <a:ext cx="1798794" cy="91414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a:solidFill>
                  <a:schemeClr val="bg1"/>
                </a:solidFill>
                <a:effectLst>
                  <a:innerShdw blurRad="63500" dist="50800" dir="13500000">
                    <a:prstClr val="black">
                      <a:alpha val="50000"/>
                    </a:prstClr>
                  </a:innerShdw>
                </a:effectLst>
              </a:rPr>
              <a:t>Intervention politique et </a:t>
            </a:r>
            <a:r>
              <a:rPr lang="en-US" b="1" dirty="0" err="1">
                <a:solidFill>
                  <a:schemeClr val="bg1"/>
                </a:solidFill>
                <a:effectLst>
                  <a:innerShdw blurRad="63500" dist="50800" dir="13500000">
                    <a:prstClr val="black">
                      <a:alpha val="50000"/>
                    </a:prstClr>
                  </a:innerShdw>
                </a:effectLst>
              </a:rPr>
              <a:t>thérapeutique</a:t>
            </a:r>
            <a:endParaRPr lang="en-US" b="1" dirty="0">
              <a:solidFill>
                <a:schemeClr val="bg1"/>
              </a:solidFill>
              <a:effectLst>
                <a:innerShdw blurRad="63500" dist="50800" dir="13500000">
                  <a:prstClr val="black">
                    <a:alpha val="50000"/>
                  </a:prstClr>
                </a:innerShdw>
              </a:effectLst>
            </a:endParaRPr>
          </a:p>
        </p:txBody>
      </p:sp>
      <p:sp>
        <p:nvSpPr>
          <p:cNvPr id="22" name="ZoneTexte 21">
            <a:extLst>
              <a:ext uri="{FF2B5EF4-FFF2-40B4-BE49-F238E27FC236}">
                <a16:creationId xmlns:a16="http://schemas.microsoft.com/office/drawing/2014/main" id="{99051563-AA16-2646-BDD6-AE1556CE6038}"/>
              </a:ext>
            </a:extLst>
          </p:cNvPr>
          <p:cNvSpPr txBox="1"/>
          <p:nvPr/>
        </p:nvSpPr>
        <p:spPr>
          <a:xfrm>
            <a:off x="7617606" y="969268"/>
            <a:ext cx="4597384" cy="1938992"/>
          </a:xfrm>
          <a:prstGeom prst="rect">
            <a:avLst/>
          </a:prstGeom>
          <a:noFill/>
        </p:spPr>
        <p:txBody>
          <a:bodyPr wrap="square" rtlCol="0">
            <a:spAutoFit/>
          </a:bodyPr>
          <a:lstStyle/>
          <a:p>
            <a:pPr algn="ctr"/>
            <a:r>
              <a:rPr lang="fr-FR" sz="2400" dirty="0">
                <a:solidFill>
                  <a:schemeClr val="accent2">
                    <a:lumMod val="40000"/>
                    <a:lumOff val="60000"/>
                  </a:schemeClr>
                </a:solidFill>
                <a:latin typeface="Roboto" panose="02000000000000000000" pitchFamily="2" charset="0"/>
                <a:ea typeface="Roboto" panose="02000000000000000000" pitchFamily="2" charset="0"/>
              </a:rPr>
              <a:t> </a:t>
            </a:r>
            <a:r>
              <a:rPr lang="en-US" sz="2400" dirty="0">
                <a:solidFill>
                  <a:schemeClr val="accent2">
                    <a:lumMod val="40000"/>
                    <a:lumOff val="60000"/>
                  </a:schemeClr>
                </a:solidFill>
                <a:latin typeface="Roboto" panose="02000000000000000000" pitchFamily="2" charset="0"/>
                <a:ea typeface="Roboto" panose="02000000000000000000" pitchFamily="2" charset="0"/>
              </a:rPr>
              <a:t>Pour </a:t>
            </a:r>
            <a:r>
              <a:rPr lang="en-US" sz="2400" dirty="0" err="1">
                <a:solidFill>
                  <a:schemeClr val="accent2">
                    <a:lumMod val="40000"/>
                    <a:lumOff val="60000"/>
                  </a:schemeClr>
                </a:solidFill>
                <a:latin typeface="Roboto" panose="02000000000000000000" pitchFamily="2" charset="0"/>
                <a:ea typeface="Roboto" panose="02000000000000000000" pitchFamily="2" charset="0"/>
              </a:rPr>
              <a:t>contrôler</a:t>
            </a:r>
            <a:r>
              <a:rPr lang="en-US" sz="2400" dirty="0">
                <a:solidFill>
                  <a:schemeClr val="accent2">
                    <a:lumMod val="40000"/>
                    <a:lumOff val="60000"/>
                  </a:schemeClr>
                </a:solidFill>
                <a:latin typeface="Roboto" panose="02000000000000000000" pitchFamily="2" charset="0"/>
                <a:ea typeface="Roboto" panose="02000000000000000000" pitchFamily="2" charset="0"/>
              </a:rPr>
              <a:t> </a:t>
            </a:r>
            <a:r>
              <a:rPr lang="en-US" sz="2400" dirty="0" err="1">
                <a:solidFill>
                  <a:schemeClr val="accent2">
                    <a:lumMod val="40000"/>
                    <a:lumOff val="60000"/>
                  </a:schemeClr>
                </a:solidFill>
                <a:latin typeface="Roboto" panose="02000000000000000000" pitchFamily="2" charset="0"/>
                <a:ea typeface="Roboto" panose="02000000000000000000" pitchFamily="2" charset="0"/>
              </a:rPr>
              <a:t>l’émergence</a:t>
            </a:r>
            <a:r>
              <a:rPr lang="en-US" sz="2400" dirty="0">
                <a:solidFill>
                  <a:schemeClr val="accent2">
                    <a:lumMod val="40000"/>
                    <a:lumOff val="60000"/>
                  </a:schemeClr>
                </a:solidFill>
                <a:latin typeface="Roboto" panose="02000000000000000000" pitchFamily="2" charset="0"/>
                <a:ea typeface="Roboto" panose="02000000000000000000" pitchFamily="2" charset="0"/>
              </a:rPr>
              <a:t>, la </a:t>
            </a:r>
            <a:r>
              <a:rPr lang="en-US" sz="2400" dirty="0" err="1">
                <a:solidFill>
                  <a:schemeClr val="accent2">
                    <a:lumMod val="40000"/>
                    <a:lumOff val="60000"/>
                  </a:schemeClr>
                </a:solidFill>
                <a:latin typeface="Roboto" panose="02000000000000000000" pitchFamily="2" charset="0"/>
                <a:ea typeface="Roboto" panose="02000000000000000000" pitchFamily="2" charset="0"/>
              </a:rPr>
              <a:t>dissémination</a:t>
            </a:r>
            <a:r>
              <a:rPr lang="en-US" sz="2400" dirty="0">
                <a:solidFill>
                  <a:schemeClr val="accent2">
                    <a:lumMod val="40000"/>
                    <a:lumOff val="60000"/>
                  </a:schemeClr>
                </a:solidFill>
                <a:latin typeface="Roboto" panose="02000000000000000000" pitchFamily="2" charset="0"/>
                <a:ea typeface="Roboto" panose="02000000000000000000" pitchFamily="2" charset="0"/>
              </a:rPr>
              <a:t>, la gestion </a:t>
            </a:r>
            <a:r>
              <a:rPr lang="en-US" sz="2400" dirty="0" err="1">
                <a:solidFill>
                  <a:schemeClr val="accent2">
                    <a:lumMod val="40000"/>
                    <a:lumOff val="60000"/>
                  </a:schemeClr>
                </a:solidFill>
                <a:latin typeface="Roboto" panose="02000000000000000000" pitchFamily="2" charset="0"/>
                <a:ea typeface="Roboto" panose="02000000000000000000" pitchFamily="2" charset="0"/>
              </a:rPr>
              <a:t>médicale</a:t>
            </a:r>
            <a:r>
              <a:rPr lang="en-US" sz="2400" dirty="0">
                <a:solidFill>
                  <a:schemeClr val="accent2">
                    <a:lumMod val="40000"/>
                    <a:lumOff val="60000"/>
                  </a:schemeClr>
                </a:solidFill>
                <a:latin typeface="Roboto" panose="02000000000000000000" pitchFamily="2" charset="0"/>
                <a:ea typeface="Roboto" panose="02000000000000000000" pitchFamily="2" charset="0"/>
              </a:rPr>
              <a:t>/</a:t>
            </a:r>
            <a:r>
              <a:rPr lang="en-US" sz="2400" dirty="0" err="1">
                <a:solidFill>
                  <a:schemeClr val="accent2">
                    <a:lumMod val="40000"/>
                    <a:lumOff val="60000"/>
                  </a:schemeClr>
                </a:solidFill>
                <a:latin typeface="Roboto" panose="02000000000000000000" pitchFamily="2" charset="0"/>
                <a:ea typeface="Roboto" panose="02000000000000000000" pitchFamily="2" charset="0"/>
              </a:rPr>
              <a:t>sociétale</a:t>
            </a:r>
            <a:r>
              <a:rPr lang="en-US" sz="2400" dirty="0">
                <a:solidFill>
                  <a:schemeClr val="accent2">
                    <a:lumMod val="40000"/>
                    <a:lumOff val="60000"/>
                  </a:schemeClr>
                </a:solidFill>
                <a:latin typeface="Roboto" panose="02000000000000000000" pitchFamily="2" charset="0"/>
                <a:ea typeface="Roboto" panose="02000000000000000000" pitchFamily="2" charset="0"/>
              </a:rPr>
              <a:t> des maladies </a:t>
            </a:r>
            <a:r>
              <a:rPr lang="en-US" sz="2400" dirty="0" err="1">
                <a:solidFill>
                  <a:schemeClr val="accent2">
                    <a:lumMod val="40000"/>
                    <a:lumOff val="60000"/>
                  </a:schemeClr>
                </a:solidFill>
                <a:latin typeface="Roboto" panose="02000000000000000000" pitchFamily="2" charset="0"/>
                <a:ea typeface="Roboto" panose="02000000000000000000" pitchFamily="2" charset="0"/>
              </a:rPr>
              <a:t>infectieuses</a:t>
            </a:r>
            <a:r>
              <a:rPr lang="en-US" sz="2400" dirty="0">
                <a:solidFill>
                  <a:schemeClr val="accent2">
                    <a:lumMod val="40000"/>
                    <a:lumOff val="60000"/>
                  </a:schemeClr>
                </a:solidFill>
                <a:latin typeface="Roboto" panose="02000000000000000000" pitchFamily="2" charset="0"/>
                <a:ea typeface="Roboto" panose="02000000000000000000" pitchFamily="2" charset="0"/>
              </a:rPr>
              <a:t> de manière durable </a:t>
            </a:r>
            <a:endParaRPr lang="fr-FR" sz="2400" dirty="0">
              <a:solidFill>
                <a:schemeClr val="accent2">
                  <a:lumMod val="40000"/>
                  <a:lumOff val="60000"/>
                </a:schemeClr>
              </a:solidFill>
              <a:latin typeface="Roboto" panose="02000000000000000000" pitchFamily="2" charset="0"/>
              <a:ea typeface="Roboto" panose="02000000000000000000" pitchFamily="2" charset="0"/>
            </a:endParaRPr>
          </a:p>
        </p:txBody>
      </p:sp>
      <p:sp>
        <p:nvSpPr>
          <p:cNvPr id="23" name="ZoneTexte 22">
            <a:extLst>
              <a:ext uri="{FF2B5EF4-FFF2-40B4-BE49-F238E27FC236}">
                <a16:creationId xmlns:a16="http://schemas.microsoft.com/office/drawing/2014/main" id="{1184625F-4919-344D-B2BD-CDCA11D12F5E}"/>
              </a:ext>
            </a:extLst>
          </p:cNvPr>
          <p:cNvSpPr txBox="1"/>
          <p:nvPr/>
        </p:nvSpPr>
        <p:spPr>
          <a:xfrm>
            <a:off x="42994" y="5233364"/>
            <a:ext cx="5363557" cy="830997"/>
          </a:xfrm>
          <a:prstGeom prst="rect">
            <a:avLst/>
          </a:prstGeom>
          <a:noFill/>
        </p:spPr>
        <p:txBody>
          <a:bodyPr wrap="square" rtlCol="0">
            <a:spAutoFit/>
          </a:bodyPr>
          <a:lstStyle/>
          <a:p>
            <a:pPr algn="ctr"/>
            <a:r>
              <a:rPr lang="fr-FR" sz="2400" dirty="0">
                <a:solidFill>
                  <a:schemeClr val="accent1">
                    <a:lumMod val="60000"/>
                    <a:lumOff val="40000"/>
                  </a:schemeClr>
                </a:solidFill>
                <a:latin typeface="Roboto" panose="02000000000000000000" pitchFamily="2" charset="0"/>
                <a:ea typeface="Roboto" panose="02000000000000000000" pitchFamily="2" charset="0"/>
              </a:rPr>
              <a:t> Pour </a:t>
            </a:r>
            <a:r>
              <a:rPr lang="en-US" sz="2400" dirty="0">
                <a:solidFill>
                  <a:schemeClr val="accent1">
                    <a:lumMod val="60000"/>
                    <a:lumOff val="40000"/>
                  </a:schemeClr>
                </a:solidFill>
                <a:latin typeface="Roboto" panose="02000000000000000000" pitchFamily="2" charset="0"/>
                <a:ea typeface="Roboto" panose="02000000000000000000" pitchFamily="2" charset="0"/>
              </a:rPr>
              <a:t>proposer des solutions </a:t>
            </a:r>
            <a:r>
              <a:rPr lang="en-US" sz="2400" dirty="0" err="1">
                <a:solidFill>
                  <a:schemeClr val="accent1">
                    <a:lumMod val="60000"/>
                    <a:lumOff val="40000"/>
                  </a:schemeClr>
                </a:solidFill>
                <a:latin typeface="Roboto" panose="02000000000000000000" pitchFamily="2" charset="0"/>
                <a:ea typeface="Roboto" panose="02000000000000000000" pitchFamily="2" charset="0"/>
              </a:rPr>
              <a:t>préventives</a:t>
            </a:r>
            <a:r>
              <a:rPr lang="en-US" sz="2400" dirty="0">
                <a:solidFill>
                  <a:schemeClr val="accent1">
                    <a:lumMod val="60000"/>
                    <a:lumOff val="40000"/>
                  </a:schemeClr>
                </a:solidFill>
                <a:latin typeface="Roboto" panose="02000000000000000000" pitchFamily="2" charset="0"/>
                <a:ea typeface="Roboto" panose="02000000000000000000" pitchFamily="2" charset="0"/>
              </a:rPr>
              <a:t>/curatives </a:t>
            </a:r>
            <a:r>
              <a:rPr lang="en-US" sz="2400" dirty="0" err="1">
                <a:solidFill>
                  <a:schemeClr val="accent1">
                    <a:lumMod val="60000"/>
                    <a:lumOff val="40000"/>
                  </a:schemeClr>
                </a:solidFill>
                <a:latin typeface="Roboto" panose="02000000000000000000" pitchFamily="2" charset="0"/>
                <a:ea typeface="Roboto" panose="02000000000000000000" pitchFamily="2" charset="0"/>
              </a:rPr>
              <a:t>personnalisées</a:t>
            </a:r>
            <a:endParaRPr lang="fr-FR" sz="2400" dirty="0">
              <a:solidFill>
                <a:schemeClr val="accent1">
                  <a:lumMod val="60000"/>
                  <a:lumOff val="40000"/>
                </a:schemeClr>
              </a:solidFill>
              <a:latin typeface="Roboto" panose="02000000000000000000" pitchFamily="2" charset="0"/>
              <a:ea typeface="Roboto" panose="02000000000000000000" pitchFamily="2" charset="0"/>
            </a:endParaRPr>
          </a:p>
        </p:txBody>
      </p:sp>
      <p:sp>
        <p:nvSpPr>
          <p:cNvPr id="25" name="ZoneTexte 24">
            <a:extLst>
              <a:ext uri="{FF2B5EF4-FFF2-40B4-BE49-F238E27FC236}">
                <a16:creationId xmlns:a16="http://schemas.microsoft.com/office/drawing/2014/main" id="{C52240DC-D2F1-B94B-8154-C8DE81AD4184}"/>
              </a:ext>
            </a:extLst>
          </p:cNvPr>
          <p:cNvSpPr txBox="1"/>
          <p:nvPr/>
        </p:nvSpPr>
        <p:spPr>
          <a:xfrm>
            <a:off x="437415" y="470808"/>
            <a:ext cx="2953053" cy="461665"/>
          </a:xfrm>
          <a:prstGeom prst="rect">
            <a:avLst/>
          </a:prstGeom>
          <a:noFill/>
        </p:spPr>
        <p:txBody>
          <a:bodyPr wrap="none" rtlCol="0">
            <a:spAutoFit/>
          </a:bodyPr>
          <a:lstStyle/>
          <a:p>
            <a:r>
              <a:rPr lang="fr-FR" sz="2400" dirty="0">
                <a:solidFill>
                  <a:schemeClr val="accent1">
                    <a:lumMod val="50000"/>
                  </a:schemeClr>
                </a:solidFill>
                <a:latin typeface="Roboto" panose="02000000000000000000" pitchFamily="2" charset="0"/>
                <a:ea typeface="Roboto" panose="02000000000000000000" pitchFamily="2" charset="0"/>
              </a:rPr>
              <a:t>Concept One </a:t>
            </a:r>
            <a:r>
              <a:rPr lang="fr-FR" sz="2400" dirty="0" err="1">
                <a:solidFill>
                  <a:schemeClr val="accent1">
                    <a:lumMod val="50000"/>
                  </a:schemeClr>
                </a:solidFill>
                <a:latin typeface="Roboto" panose="02000000000000000000" pitchFamily="2" charset="0"/>
                <a:ea typeface="Roboto" panose="02000000000000000000" pitchFamily="2" charset="0"/>
              </a:rPr>
              <a:t>health</a:t>
            </a:r>
            <a:r>
              <a:rPr lang="fr-FR" sz="2400" dirty="0">
                <a:solidFill>
                  <a:schemeClr val="accent1">
                    <a:lumMod val="50000"/>
                  </a:schemeClr>
                </a:solidFill>
                <a:latin typeface="Roboto" panose="02000000000000000000" pitchFamily="2" charset="0"/>
                <a:ea typeface="Roboto" panose="02000000000000000000" pitchFamily="2" charset="0"/>
              </a:rPr>
              <a:t> </a:t>
            </a:r>
          </a:p>
        </p:txBody>
      </p:sp>
      <p:sp>
        <p:nvSpPr>
          <p:cNvPr id="27" name="Titre 1">
            <a:extLst>
              <a:ext uri="{FF2B5EF4-FFF2-40B4-BE49-F238E27FC236}">
                <a16:creationId xmlns:a16="http://schemas.microsoft.com/office/drawing/2014/main" id="{3D16C698-193D-BE49-94C0-B779DE2CE2F4}"/>
              </a:ext>
            </a:extLst>
          </p:cNvPr>
          <p:cNvSpPr>
            <a:spLocks noGrp="1"/>
          </p:cNvSpPr>
          <p:nvPr>
            <p:ph type="ctrTitle"/>
          </p:nvPr>
        </p:nvSpPr>
        <p:spPr>
          <a:xfrm>
            <a:off x="6330897" y="6337630"/>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28" name="Connecteur droit avec flèche 27">
            <a:extLst>
              <a:ext uri="{FF2B5EF4-FFF2-40B4-BE49-F238E27FC236}">
                <a16:creationId xmlns:a16="http://schemas.microsoft.com/office/drawing/2014/main" id="{FA1ED810-43E1-2D4D-BD62-4FC1C6C53A10}"/>
              </a:ext>
            </a:extLst>
          </p:cNvPr>
          <p:cNvCxnSpPr>
            <a:cxnSpLocks/>
          </p:cNvCxnSpPr>
          <p:nvPr/>
        </p:nvCxnSpPr>
        <p:spPr>
          <a:xfrm>
            <a:off x="406666" y="6337630"/>
            <a:ext cx="11379871" cy="0"/>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779ABE87-6319-8647-B497-F41BE62A65CB}"/>
              </a:ext>
            </a:extLst>
          </p:cNvPr>
          <p:cNvSpPr txBox="1"/>
          <p:nvPr/>
        </p:nvSpPr>
        <p:spPr>
          <a:xfrm>
            <a:off x="8021250" y="5500954"/>
            <a:ext cx="4384839" cy="830997"/>
          </a:xfrm>
          <a:prstGeom prst="rect">
            <a:avLst/>
          </a:prstGeom>
          <a:noFill/>
        </p:spPr>
        <p:txBody>
          <a:bodyPr wrap="square" rtlCol="0">
            <a:spAutoFit/>
          </a:bodyPr>
          <a:lstStyle/>
          <a:p>
            <a:r>
              <a:rPr lang="fr-FR" sz="2400" dirty="0">
                <a:solidFill>
                  <a:schemeClr val="accent2"/>
                </a:solidFill>
                <a:latin typeface="Roboto" panose="02000000000000000000" pitchFamily="2" charset="0"/>
                <a:ea typeface="Roboto" panose="02000000000000000000" pitchFamily="2" charset="0"/>
              </a:rPr>
              <a:t>… élargi à une approche  psychosociale et économique</a:t>
            </a:r>
          </a:p>
        </p:txBody>
      </p:sp>
      <p:sp>
        <p:nvSpPr>
          <p:cNvPr id="30" name="1 Título">
            <a:extLst>
              <a:ext uri="{FF2B5EF4-FFF2-40B4-BE49-F238E27FC236}">
                <a16:creationId xmlns:a16="http://schemas.microsoft.com/office/drawing/2014/main" id="{3B38D654-FEA6-5F40-9DC3-16732F645B66}"/>
              </a:ext>
            </a:extLst>
          </p:cNvPr>
          <p:cNvSpPr txBox="1">
            <a:spLocks/>
          </p:cNvSpPr>
          <p:nvPr/>
        </p:nvSpPr>
        <p:spPr>
          <a:xfrm>
            <a:off x="7188140" y="3499437"/>
            <a:ext cx="1510789" cy="91414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n-US" b="1" dirty="0">
                <a:solidFill>
                  <a:schemeClr val="bg1"/>
                </a:solidFill>
                <a:effectLst>
                  <a:innerShdw blurRad="63500" dist="50800" dir="13500000">
                    <a:prstClr val="black">
                      <a:alpha val="50000"/>
                    </a:prstClr>
                  </a:innerShdw>
                </a:effectLst>
              </a:rPr>
              <a:t>Adaptation </a:t>
            </a:r>
            <a:r>
              <a:rPr lang="en-US" b="1" dirty="0" err="1">
                <a:solidFill>
                  <a:schemeClr val="bg1"/>
                </a:solidFill>
                <a:effectLst>
                  <a:innerShdw blurRad="63500" dist="50800" dir="13500000">
                    <a:prstClr val="black">
                      <a:alpha val="50000"/>
                    </a:prstClr>
                  </a:innerShdw>
                </a:effectLst>
              </a:rPr>
              <a:t>sociétale</a:t>
            </a:r>
            <a:endParaRPr lang="en-US" b="1" dirty="0">
              <a:solidFill>
                <a:schemeClr val="bg1"/>
              </a:solidFill>
              <a:effectLst>
                <a:innerShdw blurRad="63500" dist="50800" dir="13500000">
                  <a:prstClr val="black">
                    <a:alpha val="50000"/>
                  </a:prstClr>
                </a:innerShdw>
              </a:effectLst>
            </a:endParaRPr>
          </a:p>
        </p:txBody>
      </p:sp>
      <p:sp>
        <p:nvSpPr>
          <p:cNvPr id="26" name="ZoneTexte 25">
            <a:extLst>
              <a:ext uri="{FF2B5EF4-FFF2-40B4-BE49-F238E27FC236}">
                <a16:creationId xmlns:a16="http://schemas.microsoft.com/office/drawing/2014/main" id="{02C4322B-2A3A-664F-B4A3-6AF026DBFDCE}"/>
              </a:ext>
            </a:extLst>
          </p:cNvPr>
          <p:cNvSpPr txBox="1"/>
          <p:nvPr/>
        </p:nvSpPr>
        <p:spPr>
          <a:xfrm>
            <a:off x="406665" y="106944"/>
            <a:ext cx="9961223"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Philosophie de l’Atelier Adaptation et évolution des maladies infectieuses </a:t>
            </a:r>
            <a:endParaRPr lang="fr-FR" sz="2200" dirty="0">
              <a:latin typeface="Roboto Black" panose="02000000000000000000" pitchFamily="2" charset="0"/>
              <a:ea typeface="Roboto Black" panose="02000000000000000000" pitchFamily="2" charset="0"/>
            </a:endParaRPr>
          </a:p>
        </p:txBody>
      </p:sp>
      <p:sp>
        <p:nvSpPr>
          <p:cNvPr id="24" name="1 Título">
            <a:extLst>
              <a:ext uri="{FF2B5EF4-FFF2-40B4-BE49-F238E27FC236}">
                <a16:creationId xmlns:a16="http://schemas.microsoft.com/office/drawing/2014/main" id="{D42158E4-528E-F941-9BA7-05007DAD070E}"/>
              </a:ext>
            </a:extLst>
          </p:cNvPr>
          <p:cNvSpPr txBox="1">
            <a:spLocks/>
          </p:cNvSpPr>
          <p:nvPr/>
        </p:nvSpPr>
        <p:spPr>
          <a:xfrm>
            <a:off x="3438874" y="3661704"/>
            <a:ext cx="1525651" cy="1227926"/>
          </a:xfrm>
          <a:prstGeom prst="rect">
            <a:avLst/>
          </a:prstGeom>
          <a:effectLst>
            <a:innerShdw blurRad="63500" dist="50800" dir="13500000">
              <a:prstClr val="black">
                <a:alpha val="50000"/>
              </a:prstClr>
            </a:innerShdw>
          </a:effectLst>
        </p:spPr>
        <p:txBody>
          <a:bodyPr vert="horz" lIns="136522" tIns="68262" rIns="136522" bIns="68262" rtlCol="0" anchor="t">
            <a:noAutofit/>
          </a:bodyPr>
          <a:lstStyle/>
          <a:p>
            <a:pPr algn="ctr" defTabSz="1365244">
              <a:spcBef>
                <a:spcPct val="0"/>
              </a:spcBef>
              <a:defRPr/>
            </a:pPr>
            <a:r>
              <a:rPr lang="es-ES" b="1" dirty="0" err="1">
                <a:solidFill>
                  <a:schemeClr val="bg1"/>
                </a:solidFill>
                <a:effectLst>
                  <a:innerShdw blurRad="63500" dist="50800" dir="13500000">
                    <a:prstClr val="black">
                      <a:alpha val="50000"/>
                    </a:prstClr>
                  </a:innerShdw>
                </a:effectLst>
              </a:rPr>
              <a:t>Réponse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immune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individuelle</a:t>
            </a:r>
            <a:r>
              <a:rPr lang="es-ES" b="1" dirty="0">
                <a:solidFill>
                  <a:schemeClr val="bg1"/>
                </a:solidFill>
                <a:effectLst>
                  <a:innerShdw blurRad="63500" dist="50800" dir="13500000">
                    <a:prstClr val="black">
                      <a:alpha val="50000"/>
                    </a:prstClr>
                  </a:innerShdw>
                </a:effectLst>
              </a:rPr>
              <a:t>, </a:t>
            </a:r>
            <a:r>
              <a:rPr lang="es-ES" b="1" dirty="0" err="1">
                <a:solidFill>
                  <a:schemeClr val="bg1"/>
                </a:solidFill>
                <a:effectLst>
                  <a:innerShdw blurRad="63500" dist="50800" dir="13500000">
                    <a:prstClr val="black">
                      <a:alpha val="50000"/>
                    </a:prstClr>
                  </a:innerShdw>
                </a:effectLst>
              </a:rPr>
              <a:t>spécifique</a:t>
            </a:r>
            <a:endParaRPr lang="en-US" b="1" dirty="0">
              <a:solidFill>
                <a:schemeClr val="bg1"/>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146814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80C63A7C-A3E8-4018-8FE3-18FE8238660E}"/>
              </a:ext>
            </a:extLst>
          </p:cNvPr>
          <p:cNvSpPr txBox="1"/>
          <p:nvPr/>
        </p:nvSpPr>
        <p:spPr>
          <a:xfrm>
            <a:off x="343949" y="1185373"/>
            <a:ext cx="11442588" cy="1354217"/>
          </a:xfrm>
          <a:prstGeom prst="rect">
            <a:avLst/>
          </a:prstGeom>
          <a:noFill/>
        </p:spPr>
        <p:txBody>
          <a:bodyPr wrap="square" rtlCol="0">
            <a:spAutoFit/>
          </a:bodyPr>
          <a:lstStyle/>
          <a:p>
            <a:r>
              <a:rPr lang="fr-FR" sz="2400" i="1" dirty="0">
                <a:solidFill>
                  <a:srgbClr val="1A334C"/>
                </a:solidFill>
                <a:latin typeface="Roboto" panose="02000000000000000000" pitchFamily="2" charset="0"/>
                <a:ea typeface="Roboto" panose="02000000000000000000" pitchFamily="2" charset="0"/>
              </a:rPr>
              <a:t>Première réunion le</a:t>
            </a:r>
            <a:r>
              <a:rPr lang="fr-FR" sz="2400" b="1" i="1" dirty="0">
                <a:solidFill>
                  <a:srgbClr val="1A334C"/>
                </a:solidFill>
                <a:latin typeface="Roboto" panose="02000000000000000000" pitchFamily="2" charset="0"/>
                <a:ea typeface="Roboto" panose="02000000000000000000" pitchFamily="2" charset="0"/>
              </a:rPr>
              <a:t> </a:t>
            </a:r>
            <a:r>
              <a:rPr lang="fr-FR" sz="2400" b="1" i="1" dirty="0">
                <a:solidFill>
                  <a:srgbClr val="C00000"/>
                </a:solidFill>
                <a:latin typeface="Roboto" panose="02000000000000000000" pitchFamily="2" charset="0"/>
                <a:ea typeface="Roboto" panose="02000000000000000000" pitchFamily="2" charset="0"/>
              </a:rPr>
              <a:t>4 mai 2022 9h</a:t>
            </a:r>
          </a:p>
          <a:p>
            <a:r>
              <a:rPr lang="fr-FR" sz="2400" i="1" dirty="0">
                <a:solidFill>
                  <a:srgbClr val="1A334C"/>
                </a:solidFill>
                <a:latin typeface="Roboto" panose="02000000000000000000" pitchFamily="2" charset="0"/>
                <a:ea typeface="Roboto" panose="02000000000000000000" pitchFamily="2" charset="0"/>
              </a:rPr>
              <a:t>Site d’inscription : </a:t>
            </a:r>
            <a:r>
              <a:rPr lang="fr-FR" sz="2400" i="1" dirty="0">
                <a:solidFill>
                  <a:srgbClr val="1A334C"/>
                </a:solidFill>
                <a:latin typeface="Roboto" panose="02000000000000000000" pitchFamily="2" charset="0"/>
                <a:ea typeface="Roboto" panose="02000000000000000000" pitchFamily="2" charset="0"/>
                <a:hlinkClick r:id="rId3"/>
              </a:rPr>
              <a:t>https://www.shape-med-lyon.fr/</a:t>
            </a:r>
            <a:r>
              <a:rPr lang="fr-FR" sz="2400" i="1" dirty="0">
                <a:solidFill>
                  <a:srgbClr val="1A334C"/>
                </a:solidFill>
                <a:latin typeface="Roboto" panose="02000000000000000000" pitchFamily="2" charset="0"/>
                <a:ea typeface="Roboto" panose="02000000000000000000" pitchFamily="2" charset="0"/>
              </a:rPr>
              <a:t> </a:t>
            </a:r>
          </a:p>
          <a:p>
            <a:pPr>
              <a:spcBef>
                <a:spcPts val="1200"/>
              </a:spcBef>
            </a:pPr>
            <a:endParaRPr lang="it-IT" sz="2400" dirty="0">
              <a:solidFill>
                <a:srgbClr val="1A334C"/>
              </a:solidFill>
              <a:latin typeface="Roboto Light" panose="02000000000000000000" pitchFamily="2" charset="0"/>
              <a:ea typeface="Roboto Light" panose="02000000000000000000" pitchFamily="2" charset="0"/>
            </a:endParaRPr>
          </a:p>
        </p:txBody>
      </p:sp>
      <p:sp>
        <p:nvSpPr>
          <p:cNvPr id="7" name="ZoneTexte 6">
            <a:extLst>
              <a:ext uri="{FF2B5EF4-FFF2-40B4-BE49-F238E27FC236}">
                <a16:creationId xmlns:a16="http://schemas.microsoft.com/office/drawing/2014/main" id="{8FE00E8D-AFC3-46A1-BAFB-FAC98DC48438}"/>
              </a:ext>
            </a:extLst>
          </p:cNvPr>
          <p:cNvSpPr txBox="1"/>
          <p:nvPr/>
        </p:nvSpPr>
        <p:spPr>
          <a:xfrm>
            <a:off x="406666" y="332318"/>
            <a:ext cx="117853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personnes ressources de l’Atelier Adaptation et évolution des maladies infectieuses </a:t>
            </a:r>
          </a:p>
        </p:txBody>
      </p:sp>
      <p:sp>
        <p:nvSpPr>
          <p:cNvPr id="8" name="Rectangle 7">
            <a:extLst>
              <a:ext uri="{FF2B5EF4-FFF2-40B4-BE49-F238E27FC236}">
                <a16:creationId xmlns:a16="http://schemas.microsoft.com/office/drawing/2014/main" id="{CDDD0AAD-FD5B-1B49-87FC-5421EE2433AC}"/>
              </a:ext>
            </a:extLst>
          </p:cNvPr>
          <p:cNvSpPr/>
          <p:nvPr/>
        </p:nvSpPr>
        <p:spPr>
          <a:xfrm>
            <a:off x="343949" y="2452924"/>
            <a:ext cx="11442588" cy="3077766"/>
          </a:xfrm>
          <a:prstGeom prst="rect">
            <a:avLst/>
          </a:prstGeom>
        </p:spPr>
        <p:txBody>
          <a:bodyPr wrap="square">
            <a:spAutoFit/>
          </a:bodyPr>
          <a:lstStyle/>
          <a:p>
            <a:pPr marL="342900" indent="-342900">
              <a:spcBef>
                <a:spcPts val="1200"/>
              </a:spcBef>
              <a:buClr>
                <a:srgbClr val="3BB5C0"/>
              </a:buClr>
              <a:buFont typeface="Times Roman" pitchFamily="2" charset="0"/>
              <a:buChar char="&gt;"/>
            </a:pPr>
            <a:r>
              <a:rPr lang="it-IT" sz="2400" dirty="0">
                <a:solidFill>
                  <a:srgbClr val="1A334C"/>
                </a:solidFill>
                <a:latin typeface="Roboto Light" panose="02000000000000000000" pitchFamily="2" charset="0"/>
                <a:ea typeface="Roboto Light" panose="02000000000000000000" pitchFamily="2" charset="0"/>
              </a:rPr>
              <a:t>Patricia </a:t>
            </a:r>
            <a:r>
              <a:rPr lang="it-IT" sz="2400" dirty="0" err="1">
                <a:solidFill>
                  <a:srgbClr val="1A334C"/>
                </a:solidFill>
                <a:latin typeface="Roboto Light" panose="02000000000000000000" pitchFamily="2" charset="0"/>
                <a:ea typeface="Roboto Light" panose="02000000000000000000" pitchFamily="2" charset="0"/>
              </a:rPr>
              <a:t>Doublet</a:t>
            </a:r>
            <a:endParaRPr lang="it-IT" sz="2400" dirty="0">
              <a:solidFill>
                <a:srgbClr val="1A334C"/>
              </a:solidFill>
              <a:latin typeface="Roboto Light" panose="02000000000000000000" pitchFamily="2" charset="0"/>
              <a:ea typeface="Roboto Light" panose="02000000000000000000" pitchFamily="2" charset="0"/>
            </a:endParaRPr>
          </a:p>
          <a:p>
            <a:pPr marL="342900" indent="-342900">
              <a:spcBef>
                <a:spcPts val="1200"/>
              </a:spcBef>
              <a:buClr>
                <a:srgbClr val="3BB5C0"/>
              </a:buClr>
              <a:buFont typeface="Times Roman" pitchFamily="2" charset="0"/>
              <a:buChar char="&gt;"/>
            </a:pPr>
            <a:r>
              <a:rPr lang="it-IT" sz="2400" dirty="0">
                <a:solidFill>
                  <a:srgbClr val="1A334C"/>
                </a:solidFill>
                <a:latin typeface="Roboto Light" panose="02000000000000000000" pitchFamily="2" charset="0"/>
                <a:ea typeface="Roboto Light" panose="02000000000000000000" pitchFamily="2" charset="0"/>
              </a:rPr>
              <a:t>Florence </a:t>
            </a:r>
            <a:r>
              <a:rPr lang="it-IT" sz="2400" dirty="0" err="1">
                <a:solidFill>
                  <a:srgbClr val="1A334C"/>
                </a:solidFill>
                <a:latin typeface="Roboto Light" panose="02000000000000000000" pitchFamily="2" charset="0"/>
                <a:ea typeface="Roboto Light" panose="02000000000000000000" pitchFamily="2" charset="0"/>
              </a:rPr>
              <a:t>Ader</a:t>
            </a:r>
            <a:endParaRPr lang="it-IT" sz="2400" dirty="0">
              <a:solidFill>
                <a:srgbClr val="1A334C"/>
              </a:solidFill>
              <a:latin typeface="Roboto Light" panose="02000000000000000000" pitchFamily="2" charset="0"/>
              <a:ea typeface="Roboto Light" panose="02000000000000000000" pitchFamily="2" charset="0"/>
            </a:endParaRPr>
          </a:p>
          <a:p>
            <a:pPr marL="342900" indent="-342900">
              <a:spcBef>
                <a:spcPts val="1200"/>
              </a:spcBef>
              <a:buClr>
                <a:srgbClr val="3BB5C0"/>
              </a:buClr>
              <a:buFont typeface="Times Roman" pitchFamily="2" charset="0"/>
              <a:buChar char="&gt;"/>
            </a:pPr>
            <a:r>
              <a:rPr lang="it-IT" sz="2400" dirty="0">
                <a:solidFill>
                  <a:srgbClr val="1A334C"/>
                </a:solidFill>
                <a:latin typeface="Roboto Light" panose="02000000000000000000" pitchFamily="2" charset="0"/>
                <a:ea typeface="Roboto Light" panose="02000000000000000000" pitchFamily="2" charset="0"/>
              </a:rPr>
              <a:t>Claire </a:t>
            </a:r>
            <a:r>
              <a:rPr lang="it-IT" sz="2400" dirty="0" err="1">
                <a:solidFill>
                  <a:srgbClr val="1A334C"/>
                </a:solidFill>
                <a:latin typeface="Roboto Light" panose="02000000000000000000" pitchFamily="2" charset="0"/>
                <a:ea typeface="Roboto Light" panose="02000000000000000000" pitchFamily="2" charset="0"/>
              </a:rPr>
              <a:t>Valiente</a:t>
            </a:r>
            <a:r>
              <a:rPr lang="it-IT" sz="2400" dirty="0">
                <a:solidFill>
                  <a:srgbClr val="1A334C"/>
                </a:solidFill>
                <a:latin typeface="Roboto Light" panose="02000000000000000000" pitchFamily="2" charset="0"/>
                <a:ea typeface="Roboto Light" panose="02000000000000000000" pitchFamily="2" charset="0"/>
              </a:rPr>
              <a:t> Moro</a:t>
            </a:r>
          </a:p>
          <a:p>
            <a:pPr marL="342900" indent="-342900">
              <a:spcBef>
                <a:spcPts val="1200"/>
              </a:spcBef>
              <a:buClr>
                <a:srgbClr val="3BB5C0"/>
              </a:buClr>
              <a:buFont typeface="Times Roman" pitchFamily="2" charset="0"/>
              <a:buChar char="&gt;"/>
            </a:pPr>
            <a:r>
              <a:rPr lang="it-IT" sz="2400" dirty="0" err="1">
                <a:solidFill>
                  <a:srgbClr val="1A334C"/>
                </a:solidFill>
                <a:latin typeface="Roboto Light" panose="02000000000000000000" pitchFamily="2" charset="0"/>
                <a:ea typeface="Roboto Light" panose="02000000000000000000" pitchFamily="2" charset="0"/>
              </a:rPr>
              <a:t>Benoît</a:t>
            </a:r>
            <a:r>
              <a:rPr lang="it-IT" sz="2400" dirty="0">
                <a:solidFill>
                  <a:srgbClr val="1A334C"/>
                </a:solidFill>
                <a:latin typeface="Roboto Light" panose="02000000000000000000" pitchFamily="2" charset="0"/>
                <a:ea typeface="Roboto Light" panose="02000000000000000000" pitchFamily="2" charset="0"/>
              </a:rPr>
              <a:t> </a:t>
            </a:r>
            <a:r>
              <a:rPr lang="it-IT" sz="2400" dirty="0" err="1">
                <a:solidFill>
                  <a:srgbClr val="1A334C"/>
                </a:solidFill>
                <a:latin typeface="Roboto Light" panose="02000000000000000000" pitchFamily="2" charset="0"/>
                <a:ea typeface="Roboto Light" panose="02000000000000000000" pitchFamily="2" charset="0"/>
              </a:rPr>
              <a:t>Tarroux</a:t>
            </a:r>
            <a:r>
              <a:rPr lang="it-IT" sz="2400" dirty="0">
                <a:solidFill>
                  <a:srgbClr val="1A334C"/>
                </a:solidFill>
                <a:latin typeface="Roboto Light" panose="02000000000000000000" pitchFamily="2" charset="0"/>
                <a:ea typeface="Roboto Light" panose="02000000000000000000" pitchFamily="2" charset="0"/>
              </a:rPr>
              <a:t> / </a:t>
            </a:r>
            <a:r>
              <a:rPr lang="it-IT" sz="2400" dirty="0" err="1">
                <a:solidFill>
                  <a:srgbClr val="1A334C"/>
                </a:solidFill>
                <a:latin typeface="Roboto Light" panose="02000000000000000000" pitchFamily="2" charset="0"/>
                <a:ea typeface="Roboto Light" panose="02000000000000000000" pitchFamily="2" charset="0"/>
              </a:rPr>
              <a:t>Izabela</a:t>
            </a:r>
            <a:r>
              <a:rPr lang="it-IT" sz="2400" dirty="0">
                <a:solidFill>
                  <a:srgbClr val="1A334C"/>
                </a:solidFill>
                <a:latin typeface="Roboto Light" panose="02000000000000000000" pitchFamily="2" charset="0"/>
                <a:ea typeface="Roboto Light" panose="02000000000000000000" pitchFamily="2" charset="0"/>
              </a:rPr>
              <a:t> </a:t>
            </a:r>
            <a:r>
              <a:rPr lang="it-IT" sz="2400" dirty="0" err="1">
                <a:solidFill>
                  <a:srgbClr val="1A334C"/>
                </a:solidFill>
                <a:latin typeface="Roboto Light" panose="02000000000000000000" pitchFamily="2" charset="0"/>
                <a:ea typeface="Roboto Light" panose="02000000000000000000" pitchFamily="2" charset="0"/>
              </a:rPr>
              <a:t>Jelovac</a:t>
            </a:r>
            <a:endParaRPr lang="it-IT" sz="2400" dirty="0">
              <a:solidFill>
                <a:srgbClr val="1A334C"/>
              </a:solidFill>
              <a:latin typeface="Roboto Light" panose="02000000000000000000" pitchFamily="2" charset="0"/>
              <a:ea typeface="Roboto Light" panose="02000000000000000000" pitchFamily="2" charset="0"/>
            </a:endParaRPr>
          </a:p>
          <a:p>
            <a:pPr marL="342900" indent="-342900">
              <a:spcBef>
                <a:spcPts val="1200"/>
              </a:spcBef>
              <a:buClr>
                <a:srgbClr val="3BB5C0"/>
              </a:buClr>
              <a:buFont typeface="Times Roman" pitchFamily="2" charset="0"/>
              <a:buChar char="&gt;"/>
            </a:pPr>
            <a:r>
              <a:rPr lang="it-IT" sz="2400" dirty="0">
                <a:solidFill>
                  <a:srgbClr val="1A334C"/>
                </a:solidFill>
                <a:latin typeface="Roboto Light" panose="02000000000000000000" pitchFamily="2" charset="0"/>
                <a:ea typeface="Roboto Light" panose="02000000000000000000" pitchFamily="2" charset="0"/>
              </a:rPr>
              <a:t>Xavier </a:t>
            </a:r>
            <a:r>
              <a:rPr lang="it-IT" sz="2400" dirty="0" err="1">
                <a:solidFill>
                  <a:srgbClr val="1A334C"/>
                </a:solidFill>
                <a:latin typeface="Roboto Light" panose="02000000000000000000" pitchFamily="2" charset="0"/>
                <a:ea typeface="Roboto Light" panose="02000000000000000000" pitchFamily="2" charset="0"/>
              </a:rPr>
              <a:t>Bailly</a:t>
            </a:r>
            <a:endParaRPr lang="it-IT" sz="2400" dirty="0">
              <a:solidFill>
                <a:srgbClr val="1A334C"/>
              </a:solidFill>
              <a:latin typeface="Roboto Light" panose="02000000000000000000" pitchFamily="2" charset="0"/>
              <a:ea typeface="Roboto Light" panose="02000000000000000000" pitchFamily="2" charset="0"/>
            </a:endParaRPr>
          </a:p>
          <a:p>
            <a:pPr marL="342900" indent="-342900">
              <a:spcBef>
                <a:spcPts val="1200"/>
              </a:spcBef>
              <a:buFont typeface="Wingdings" pitchFamily="2" charset="2"/>
              <a:buChar char="Ø"/>
            </a:pPr>
            <a:endParaRPr lang="it-IT" sz="2400" dirty="0">
              <a:solidFill>
                <a:srgbClr val="1A334C"/>
              </a:solidFill>
              <a:latin typeface="Roboto Light" panose="02000000000000000000" pitchFamily="2" charset="0"/>
              <a:ea typeface="Roboto Light" panose="02000000000000000000" pitchFamily="2" charset="0"/>
            </a:endParaRPr>
          </a:p>
        </p:txBody>
      </p:sp>
      <p:sp>
        <p:nvSpPr>
          <p:cNvPr id="10" name="Titre 1">
            <a:extLst>
              <a:ext uri="{FF2B5EF4-FFF2-40B4-BE49-F238E27FC236}">
                <a16:creationId xmlns:a16="http://schemas.microsoft.com/office/drawing/2014/main" id="{55B8051B-1005-6747-8694-1958B99AD4ED}"/>
              </a:ext>
            </a:extLst>
          </p:cNvPr>
          <p:cNvSpPr txBox="1">
            <a:spLocks/>
          </p:cNvSpPr>
          <p:nvPr/>
        </p:nvSpPr>
        <p:spPr>
          <a:xfrm>
            <a:off x="6330897" y="6337630"/>
            <a:ext cx="5455640" cy="6734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a:solidFill>
                  <a:srgbClr val="3BB5C0"/>
                </a:solidFill>
                <a:latin typeface="Roboto Medium" panose="02000000000000000000" pitchFamily="2" charset="0"/>
                <a:ea typeface="Roboto Medium" panose="02000000000000000000" pitchFamily="2" charset="0"/>
              </a:rPr>
              <a:t>&gt;</a:t>
            </a:r>
            <a:r>
              <a:rPr lang="fr-FR" sz="2400">
                <a:solidFill>
                  <a:srgbClr val="001B2E"/>
                </a:solidFill>
                <a:latin typeface="Roboto Medium" panose="02000000000000000000" pitchFamily="2" charset="0"/>
                <a:ea typeface="Roboto Medium" panose="02000000000000000000" pitchFamily="2" charset="0"/>
              </a:rPr>
              <a:t> Réunion de Lancement </a:t>
            </a:r>
            <a:r>
              <a:rPr lang="fr-FR" sz="2400">
                <a:solidFill>
                  <a:srgbClr val="4381C1"/>
                </a:solidFill>
                <a:latin typeface="Roboto Medium" panose="02000000000000000000" pitchFamily="2" charset="0"/>
                <a:ea typeface="Roboto Medium" panose="02000000000000000000" pitchFamily="2" charset="0"/>
              </a:rPr>
              <a:t>12 avril 2022</a:t>
            </a:r>
            <a:endParaRPr lang="fr-FR" sz="2400" dirty="0">
              <a:solidFill>
                <a:srgbClr val="4381C1"/>
              </a:solidFill>
              <a:latin typeface="Roboto Medium" panose="02000000000000000000" pitchFamily="2" charset="0"/>
              <a:ea typeface="Roboto Medium" panose="02000000000000000000" pitchFamily="2" charset="0"/>
            </a:endParaRPr>
          </a:p>
        </p:txBody>
      </p:sp>
      <p:cxnSp>
        <p:nvCxnSpPr>
          <p:cNvPr id="11" name="Connecteur droit avec flèche 10">
            <a:extLst>
              <a:ext uri="{FF2B5EF4-FFF2-40B4-BE49-F238E27FC236}">
                <a16:creationId xmlns:a16="http://schemas.microsoft.com/office/drawing/2014/main" id="{41ADE734-C1FA-CD4A-91BF-88F5774A2F75}"/>
              </a:ext>
            </a:extLst>
          </p:cNvPr>
          <p:cNvCxnSpPr>
            <a:cxnSpLocks/>
          </p:cNvCxnSpPr>
          <p:nvPr/>
        </p:nvCxnSpPr>
        <p:spPr>
          <a:xfrm>
            <a:off x="406666" y="6337630"/>
            <a:ext cx="11379871" cy="0"/>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55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1524000" y="1122363"/>
            <a:ext cx="9144000" cy="3684176"/>
          </a:xfrm>
        </p:spPr>
        <p:txBody>
          <a:bodyPr anchor="ctr"/>
          <a:lstStyle/>
          <a:p>
            <a:pPr>
              <a:spcBef>
                <a:spcPts val="0"/>
              </a:spcBef>
            </a:pPr>
            <a:r>
              <a:rPr lang="fr-FR" dirty="0">
                <a:solidFill>
                  <a:srgbClr val="001B2E"/>
                </a:solidFill>
                <a:latin typeface="Roboto Medium" panose="02000000000000000000" pitchFamily="2" charset="0"/>
                <a:ea typeface="Roboto Medium" panose="02000000000000000000" pitchFamily="2" charset="0"/>
              </a:rPr>
              <a:t>Atelier</a:t>
            </a:r>
            <a:br>
              <a:rPr lang="fr-FR" dirty="0">
                <a:solidFill>
                  <a:srgbClr val="001B2E"/>
                </a:solidFill>
                <a:latin typeface="Roboto Medium" panose="02000000000000000000" pitchFamily="2" charset="0"/>
                <a:ea typeface="Roboto Medium" panose="02000000000000000000" pitchFamily="2" charset="0"/>
              </a:rPr>
            </a:br>
            <a:r>
              <a:rPr lang="fr-FR" sz="4400" dirty="0">
                <a:solidFill>
                  <a:srgbClr val="001B2E"/>
                </a:solidFill>
                <a:latin typeface="Roboto Medium" panose="02000000000000000000" pitchFamily="2" charset="0"/>
                <a:ea typeface="Roboto Medium" panose="02000000000000000000" pitchFamily="2" charset="0"/>
              </a:rPr>
              <a:t>Troubles du cerveau, </a:t>
            </a:r>
            <a:br>
              <a:rPr lang="fr-FR" sz="4400" dirty="0">
                <a:solidFill>
                  <a:srgbClr val="001B2E"/>
                </a:solidFill>
                <a:latin typeface="Roboto Medium" panose="02000000000000000000" pitchFamily="2" charset="0"/>
                <a:ea typeface="Roboto Medium" panose="02000000000000000000" pitchFamily="2" charset="0"/>
              </a:rPr>
            </a:br>
            <a:r>
              <a:rPr lang="fr-FR" sz="4400" dirty="0">
                <a:solidFill>
                  <a:srgbClr val="001B2E"/>
                </a:solidFill>
                <a:latin typeface="Roboto Medium" panose="02000000000000000000" pitchFamily="2" charset="0"/>
                <a:ea typeface="Roboto Medium" panose="02000000000000000000" pitchFamily="2" charset="0"/>
              </a:rPr>
              <a:t>remédiation et société inclusive</a:t>
            </a:r>
            <a:endParaRPr lang="fr-FR" sz="4400" dirty="0">
              <a:solidFill>
                <a:srgbClr val="4381C1"/>
              </a:solidFill>
              <a:latin typeface="Roboto Medium" panose="02000000000000000000" pitchFamily="2" charset="0"/>
              <a:ea typeface="Roboto Medium" panose="02000000000000000000" pitchFamily="2" charset="0"/>
            </a:endParaRPr>
          </a:p>
        </p:txBody>
      </p:sp>
      <p:grpSp>
        <p:nvGrpSpPr>
          <p:cNvPr id="25" name="Groupe 24">
            <a:extLst>
              <a:ext uri="{FF2B5EF4-FFF2-40B4-BE49-F238E27FC236}">
                <a16:creationId xmlns:a16="http://schemas.microsoft.com/office/drawing/2014/main" id="{26AF49E3-A39B-4A35-A885-F509B437078B}"/>
              </a:ext>
            </a:extLst>
          </p:cNvPr>
          <p:cNvGrpSpPr/>
          <p:nvPr/>
        </p:nvGrpSpPr>
        <p:grpSpPr>
          <a:xfrm>
            <a:off x="698432" y="4641701"/>
            <a:ext cx="10683026" cy="1390650"/>
            <a:chOff x="698432" y="4844901"/>
            <a:chExt cx="10683026" cy="1390650"/>
          </a:xfrm>
        </p:grpSpPr>
        <p:pic>
          <p:nvPicPr>
            <p:cNvPr id="4" name="Graphique 3">
              <a:extLst>
                <a:ext uri="{FF2B5EF4-FFF2-40B4-BE49-F238E27FC236}">
                  <a16:creationId xmlns:a16="http://schemas.microsoft.com/office/drawing/2014/main" id="{E1A43A46-8CB0-4199-8F12-5E831B5071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34364" y="5189557"/>
              <a:ext cx="612000" cy="612000"/>
            </a:xfrm>
            <a:prstGeom prst="rect">
              <a:avLst/>
            </a:prstGeom>
          </p:spPr>
        </p:pic>
        <p:pic>
          <p:nvPicPr>
            <p:cNvPr id="5" name="Graphique 4">
              <a:extLst>
                <a:ext uri="{FF2B5EF4-FFF2-40B4-BE49-F238E27FC236}">
                  <a16:creationId xmlns:a16="http://schemas.microsoft.com/office/drawing/2014/main" id="{57A07023-8F42-490E-8F3F-18FDCF5672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432" y="5236211"/>
              <a:ext cx="2563094" cy="648000"/>
            </a:xfrm>
            <a:prstGeom prst="rect">
              <a:avLst/>
            </a:prstGeom>
          </p:spPr>
        </p:pic>
        <p:pic>
          <p:nvPicPr>
            <p:cNvPr id="7" name="Image 6">
              <a:extLst>
                <a:ext uri="{FF2B5EF4-FFF2-40B4-BE49-F238E27FC236}">
                  <a16:creationId xmlns:a16="http://schemas.microsoft.com/office/drawing/2014/main" id="{4626A9ED-297B-4F46-B2D7-942EE8C52D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9574" y="5100324"/>
              <a:ext cx="1473310" cy="828000"/>
            </a:xfrm>
            <a:prstGeom prst="rect">
              <a:avLst/>
            </a:prstGeom>
          </p:spPr>
        </p:pic>
        <p:pic>
          <p:nvPicPr>
            <p:cNvPr id="8" name="Graphique 7">
              <a:extLst>
                <a:ext uri="{FF2B5EF4-FFF2-40B4-BE49-F238E27FC236}">
                  <a16:creationId xmlns:a16="http://schemas.microsoft.com/office/drawing/2014/main" id="{ACF4EC9F-22C0-4B61-A198-FBCA824430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4919" y="5316881"/>
              <a:ext cx="925369" cy="396000"/>
            </a:xfrm>
            <a:prstGeom prst="rect">
              <a:avLst/>
            </a:prstGeom>
          </p:spPr>
        </p:pic>
        <p:pic>
          <p:nvPicPr>
            <p:cNvPr id="14" name="Graphique 13">
              <a:extLst>
                <a:ext uri="{FF2B5EF4-FFF2-40B4-BE49-F238E27FC236}">
                  <a16:creationId xmlns:a16="http://schemas.microsoft.com/office/drawing/2014/main" id="{DFD90399-EEDB-41BE-ABF4-3A6AE5342CD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4811" y="5268909"/>
              <a:ext cx="1420275" cy="576000"/>
            </a:xfrm>
            <a:prstGeom prst="rect">
              <a:avLst/>
            </a:prstGeom>
          </p:spPr>
        </p:pic>
        <p:pic>
          <p:nvPicPr>
            <p:cNvPr id="16" name="Graphique 15">
              <a:extLst>
                <a:ext uri="{FF2B5EF4-FFF2-40B4-BE49-F238E27FC236}">
                  <a16:creationId xmlns:a16="http://schemas.microsoft.com/office/drawing/2014/main" id="{CC55CDC9-66BD-4240-AA12-B51B3BB225FB}"/>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71808" y="4844901"/>
              <a:ext cx="1009650" cy="1390650"/>
            </a:xfrm>
            <a:prstGeom prst="rect">
              <a:avLst/>
            </a:prstGeom>
          </p:spPr>
        </p:pic>
        <p:pic>
          <p:nvPicPr>
            <p:cNvPr id="18" name="Image 17">
              <a:extLst>
                <a:ext uri="{FF2B5EF4-FFF2-40B4-BE49-F238E27FC236}">
                  <a16:creationId xmlns:a16="http://schemas.microsoft.com/office/drawing/2014/main" id="{B508D63C-2AB8-4FD8-B70F-342814575BA8}"/>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103874" y="5009739"/>
              <a:ext cx="1154052" cy="972000"/>
            </a:xfrm>
            <a:prstGeom prst="rect">
              <a:avLst/>
            </a:prstGeom>
          </p:spPr>
        </p:pic>
      </p:grpSp>
      <p:sp>
        <p:nvSpPr>
          <p:cNvPr id="3" name="ZoneTexte 2">
            <a:extLst>
              <a:ext uri="{FF2B5EF4-FFF2-40B4-BE49-F238E27FC236}">
                <a16:creationId xmlns:a16="http://schemas.microsoft.com/office/drawing/2014/main" id="{9B96CEEB-E348-4370-870E-38F48E69D075}"/>
              </a:ext>
            </a:extLst>
          </p:cNvPr>
          <p:cNvSpPr txBox="1"/>
          <p:nvPr/>
        </p:nvSpPr>
        <p:spPr>
          <a:xfrm>
            <a:off x="533666" y="459318"/>
            <a:ext cx="6464034" cy="769441"/>
          </a:xfrm>
          <a:prstGeom prst="rect">
            <a:avLst/>
          </a:prstGeom>
          <a:noFill/>
        </p:spPr>
        <p:txBody>
          <a:bodyPr wrap="square" rtlCol="0">
            <a:spAutoFit/>
          </a:bodyPr>
          <a:lstStyle/>
          <a:p>
            <a:r>
              <a:rPr lang="fr-FR" sz="4400" dirty="0" err="1">
                <a:solidFill>
                  <a:srgbClr val="001B2E"/>
                </a:solidFill>
                <a:latin typeface="Roboto Black" panose="02000000000000000000" pitchFamily="2" charset="0"/>
                <a:ea typeface="Roboto Black" panose="02000000000000000000" pitchFamily="2" charset="0"/>
              </a:rPr>
              <a:t>SHAPE-Med@Lyon</a:t>
            </a:r>
            <a:endParaRPr lang="fr-FR" sz="4400" dirty="0">
              <a:solidFill>
                <a:srgbClr val="001B2E"/>
              </a:solidFill>
              <a:latin typeface="Roboto Black" panose="02000000000000000000" pitchFamily="2" charset="0"/>
              <a:ea typeface="Roboto Black" panose="02000000000000000000" pitchFamily="2" charset="0"/>
            </a:endParaRPr>
          </a:p>
        </p:txBody>
      </p:sp>
      <p:grpSp>
        <p:nvGrpSpPr>
          <p:cNvPr id="10" name="Groupe 9">
            <a:extLst>
              <a:ext uri="{FF2B5EF4-FFF2-40B4-BE49-F238E27FC236}">
                <a16:creationId xmlns:a16="http://schemas.microsoft.com/office/drawing/2014/main" id="{8EE5DECD-0AD6-4451-9CFE-00C7799DE5C0}"/>
              </a:ext>
            </a:extLst>
          </p:cNvPr>
          <p:cNvGrpSpPr/>
          <p:nvPr/>
        </p:nvGrpSpPr>
        <p:grpSpPr>
          <a:xfrm>
            <a:off x="1864355" y="5941767"/>
            <a:ext cx="7850494" cy="720000"/>
            <a:chOff x="1762755" y="5941767"/>
            <a:chExt cx="7850494" cy="720000"/>
          </a:xfrm>
        </p:grpSpPr>
        <p:grpSp>
          <p:nvGrpSpPr>
            <p:cNvPr id="24" name="Groupe 23">
              <a:extLst>
                <a:ext uri="{FF2B5EF4-FFF2-40B4-BE49-F238E27FC236}">
                  <a16:creationId xmlns:a16="http://schemas.microsoft.com/office/drawing/2014/main" id="{68920FA7-F908-4632-A94D-6E708E739653}"/>
                </a:ext>
              </a:extLst>
            </p:cNvPr>
            <p:cNvGrpSpPr/>
            <p:nvPr/>
          </p:nvGrpSpPr>
          <p:grpSpPr>
            <a:xfrm>
              <a:off x="2857501" y="5941767"/>
              <a:ext cx="6755748" cy="720000"/>
              <a:chOff x="2857501" y="6030667"/>
              <a:chExt cx="6755748" cy="720000"/>
            </a:xfrm>
          </p:grpSpPr>
          <p:pic>
            <p:nvPicPr>
              <p:cNvPr id="11" name="Image 10">
                <a:extLst>
                  <a:ext uri="{FF2B5EF4-FFF2-40B4-BE49-F238E27FC236}">
                    <a16:creationId xmlns:a16="http://schemas.microsoft.com/office/drawing/2014/main" id="{F9A07FAC-A2B4-4042-9ECD-E87690FBAD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57501" y="6116082"/>
                <a:ext cx="1034196" cy="565200"/>
              </a:xfrm>
              <a:prstGeom prst="rect">
                <a:avLst/>
              </a:prstGeom>
            </p:spPr>
          </p:pic>
          <p:pic>
            <p:nvPicPr>
              <p:cNvPr id="13" name="Image 12">
                <a:extLst>
                  <a:ext uri="{FF2B5EF4-FFF2-40B4-BE49-F238E27FC236}">
                    <a16:creationId xmlns:a16="http://schemas.microsoft.com/office/drawing/2014/main" id="{C6917B65-1296-4792-BBC6-B1D7FD84F46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4096" y="6030667"/>
                <a:ext cx="1024616" cy="720000"/>
              </a:xfrm>
              <a:prstGeom prst="rect">
                <a:avLst/>
              </a:prstGeom>
            </p:spPr>
          </p:pic>
          <p:pic>
            <p:nvPicPr>
              <p:cNvPr id="20" name="Image 19">
                <a:extLst>
                  <a:ext uri="{FF2B5EF4-FFF2-40B4-BE49-F238E27FC236}">
                    <a16:creationId xmlns:a16="http://schemas.microsoft.com/office/drawing/2014/main" id="{088EA763-3C1E-472A-A3C3-8D4BE6EF45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78703" y="6147367"/>
                <a:ext cx="2283714" cy="565200"/>
              </a:xfrm>
              <a:prstGeom prst="rect">
                <a:avLst/>
              </a:prstGeom>
            </p:spPr>
          </p:pic>
          <p:pic>
            <p:nvPicPr>
              <p:cNvPr id="23" name="Image 22">
                <a:extLst>
                  <a:ext uri="{FF2B5EF4-FFF2-40B4-BE49-F238E27FC236}">
                    <a16:creationId xmlns:a16="http://schemas.microsoft.com/office/drawing/2014/main" id="{7BFE292B-3F20-4B51-9A81-5CDDC020C7D4}"/>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8020750" y="6108067"/>
                <a:ext cx="1592499" cy="504000"/>
              </a:xfrm>
              <a:prstGeom prst="rect">
                <a:avLst/>
              </a:prstGeom>
            </p:spPr>
          </p:pic>
        </p:grpSp>
        <p:pic>
          <p:nvPicPr>
            <p:cNvPr id="9" name="Image 8">
              <a:extLst>
                <a:ext uri="{FF2B5EF4-FFF2-40B4-BE49-F238E27FC236}">
                  <a16:creationId xmlns:a16="http://schemas.microsoft.com/office/drawing/2014/main" id="{871923A6-EB7B-4E45-B75F-B5C139596468}"/>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762755" y="6001782"/>
              <a:ext cx="612000" cy="612000"/>
            </a:xfrm>
            <a:prstGeom prst="rect">
              <a:avLst/>
            </a:prstGeom>
          </p:spPr>
        </p:pic>
      </p:grpSp>
    </p:spTree>
    <p:extLst>
      <p:ext uri="{BB962C8B-B14F-4D97-AF65-F5344CB8AC3E}">
        <p14:creationId xmlns:p14="http://schemas.microsoft.com/office/powerpoint/2010/main" val="3494783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610484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375490" y="6054911"/>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0C63A7C-A3E8-4018-8FE3-18FE8238660E}"/>
              </a:ext>
            </a:extLst>
          </p:cNvPr>
          <p:cNvSpPr txBox="1"/>
          <p:nvPr/>
        </p:nvSpPr>
        <p:spPr>
          <a:xfrm>
            <a:off x="175132" y="894801"/>
            <a:ext cx="11848051" cy="461665"/>
          </a:xfrm>
          <a:prstGeom prst="rect">
            <a:avLst/>
          </a:prstGeom>
          <a:solidFill>
            <a:srgbClr val="3BB5C0"/>
          </a:solidFill>
        </p:spPr>
        <p:txBody>
          <a:bodyPr wrap="square" rtlCol="0">
            <a:spAutoFit/>
          </a:bodyPr>
          <a:lstStyle/>
          <a:p>
            <a:r>
              <a:rPr lang="fr-FR" sz="2400" dirty="0">
                <a:solidFill>
                  <a:schemeClr val="bg1"/>
                </a:solidFill>
                <a:latin typeface="Roboto" panose="02000000000000000000" pitchFamily="2" charset="0"/>
                <a:ea typeface="Roboto" panose="02000000000000000000" pitchFamily="2" charset="0"/>
              </a:rPr>
              <a:t>Vers une remédiation personnalisée et holistique des handicaps </a:t>
            </a:r>
            <a:r>
              <a:rPr lang="fr-FR" sz="2400" dirty="0" err="1">
                <a:solidFill>
                  <a:schemeClr val="bg1"/>
                </a:solidFill>
                <a:latin typeface="Roboto" panose="02000000000000000000" pitchFamily="2" charset="0"/>
                <a:ea typeface="Roboto" panose="02000000000000000000" pitchFamily="2" charset="0"/>
              </a:rPr>
              <a:t>neuro-psychiatriques</a:t>
            </a:r>
            <a:endParaRPr lang="fr-FR" sz="2400" dirty="0">
              <a:solidFill>
                <a:schemeClr val="bg1"/>
              </a:solidFill>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D59BA3D8-9C7A-4594-B6EB-684EDBE757DF}"/>
              </a:ext>
            </a:extLst>
          </p:cNvPr>
          <p:cNvSpPr/>
          <p:nvPr/>
        </p:nvSpPr>
        <p:spPr>
          <a:xfrm>
            <a:off x="278454" y="1586992"/>
            <a:ext cx="11508083" cy="4606389"/>
          </a:xfrm>
          <a:prstGeom prst="rect">
            <a:avLst/>
          </a:prstGeom>
        </p:spPr>
        <p:txBody>
          <a:bodyPr wrap="square">
            <a:spAutoFit/>
          </a:bodyPr>
          <a:lstStyle/>
          <a:p>
            <a:pPr>
              <a:spcBef>
                <a:spcPts val="1200"/>
              </a:spcBef>
            </a:pPr>
            <a:r>
              <a:rPr lang="it-IT" sz="2400" dirty="0">
                <a:solidFill>
                  <a:srgbClr val="3BB5C0"/>
                </a:solidFill>
                <a:latin typeface="Roboto Light" panose="02000000000000000000" pitchFamily="2" charset="0"/>
                <a:ea typeface="Roboto Light" panose="02000000000000000000" pitchFamily="2" charset="0"/>
              </a:rPr>
              <a:t>&gt;</a:t>
            </a:r>
            <a:r>
              <a:rPr lang="it-IT" sz="2400" dirty="0">
                <a:solidFill>
                  <a:srgbClr val="1A334C"/>
                </a:solidFill>
                <a:latin typeface="Roboto Light" panose="02000000000000000000" pitchFamily="2" charset="0"/>
                <a:ea typeface="Roboto Light" panose="02000000000000000000" pitchFamily="2" charset="0"/>
              </a:rPr>
              <a:t> </a:t>
            </a:r>
            <a:r>
              <a:rPr lang="it-IT" sz="2400" b="1" dirty="0">
                <a:solidFill>
                  <a:srgbClr val="1A334C"/>
                </a:solidFill>
                <a:latin typeface="Roboto Light" panose="02000000000000000000" pitchFamily="2" charset="0"/>
                <a:ea typeface="Roboto Light" panose="02000000000000000000" pitchFamily="2" charset="0"/>
              </a:rPr>
              <a:t>Caractériser et comprendre les sources de diversité des handicaps, proposer et évaluer des thérapies personnalisées, développer l’inclusion sociétale  </a:t>
            </a:r>
          </a:p>
          <a:p>
            <a:pPr>
              <a:spcBef>
                <a:spcPts val="1200"/>
              </a:spcBef>
            </a:pPr>
            <a:r>
              <a:rPr lang="it-IT" sz="2400" dirty="0">
                <a:solidFill>
                  <a:srgbClr val="3BB5C0"/>
                </a:solidFill>
                <a:latin typeface="Roboto Light" panose="02000000000000000000" pitchFamily="2" charset="0"/>
                <a:ea typeface="Roboto Light" panose="02000000000000000000" pitchFamily="2" charset="0"/>
              </a:rPr>
              <a:t>&gt;</a:t>
            </a:r>
            <a:r>
              <a:rPr lang="it-IT" sz="2400" dirty="0">
                <a:solidFill>
                  <a:srgbClr val="1A334C"/>
                </a:solidFill>
                <a:latin typeface="Roboto Light" panose="02000000000000000000" pitchFamily="2" charset="0"/>
                <a:ea typeface="Roboto Light" panose="02000000000000000000" pitchFamily="2" charset="0"/>
              </a:rPr>
              <a:t> </a:t>
            </a:r>
            <a:r>
              <a:rPr lang="it-IT" sz="2400" b="1" dirty="0">
                <a:solidFill>
                  <a:srgbClr val="1A334C"/>
                </a:solidFill>
                <a:latin typeface="Roboto Light" panose="02000000000000000000" pitchFamily="2" charset="0"/>
                <a:ea typeface="Roboto Light" panose="02000000000000000000" pitchFamily="2" charset="0"/>
              </a:rPr>
              <a:t>Une recherche forte en neurosciences fondamentales et cliniques</a:t>
            </a:r>
          </a:p>
          <a:p>
            <a:pPr marL="176213" indent="-176213">
              <a:spcBef>
                <a:spcPts val="400"/>
              </a:spcBef>
              <a:buFont typeface="Arial" panose="020B0604020202020204" pitchFamily="34" charset="0"/>
              <a:buChar char="•"/>
            </a:pPr>
            <a:r>
              <a:rPr lang="it-IT" dirty="0">
                <a:solidFill>
                  <a:srgbClr val="1A334C"/>
                </a:solidFill>
                <a:latin typeface="Roboto Light" panose="02000000000000000000" pitchFamily="2" charset="0"/>
                <a:ea typeface="Roboto Light" panose="02000000000000000000" pitchFamily="2" charset="0"/>
              </a:rPr>
              <a:t>~1100 chercheurs, 5 Instituts, 1 LABEX + 3 LABEX partenaires, 1 EQUIPEX, 6 RHU et un Centre d’Excellence</a:t>
            </a:r>
          </a:p>
          <a:p>
            <a:pPr marL="176213" indent="-176213">
              <a:spcBef>
                <a:spcPts val="400"/>
              </a:spcBef>
              <a:buFont typeface="Arial" panose="020B0604020202020204" pitchFamily="34" charset="0"/>
              <a:buChar char="•"/>
            </a:pPr>
            <a:r>
              <a:rPr lang="it-IT" dirty="0">
                <a:solidFill>
                  <a:srgbClr val="1A334C"/>
                </a:solidFill>
                <a:latin typeface="Roboto Light" panose="02000000000000000000" pitchFamily="2" charset="0"/>
                <a:ea typeface="Roboto Light" panose="02000000000000000000" pitchFamily="2" charset="0"/>
              </a:rPr>
              <a:t>Liens étroits entre recherche et services cliniques (HCL, Le Vinatier), grandes cohortes et biobanques</a:t>
            </a:r>
          </a:p>
          <a:p>
            <a:pPr marL="176213" indent="-176213">
              <a:spcBef>
                <a:spcPts val="400"/>
              </a:spcBef>
              <a:buFont typeface="Arial" panose="020B0604020202020204" pitchFamily="34" charset="0"/>
              <a:buChar char="•"/>
            </a:pPr>
            <a:r>
              <a:rPr lang="it-IT" dirty="0">
                <a:solidFill>
                  <a:srgbClr val="1A334C"/>
                </a:solidFill>
                <a:latin typeface="Roboto Light" panose="02000000000000000000" pitchFamily="2" charset="0"/>
                <a:ea typeface="Roboto Light" panose="02000000000000000000" pitchFamily="2" charset="0"/>
              </a:rPr>
              <a:t>Des laboratoires de sciences cognitives, sociales et de l’éducation, d’ingénierie et d’informatique</a:t>
            </a:r>
          </a:p>
          <a:p>
            <a:pPr marL="176213" indent="-176213">
              <a:spcBef>
                <a:spcPts val="400"/>
              </a:spcBef>
              <a:buFont typeface="Arial" panose="020B0604020202020204" pitchFamily="34" charset="0"/>
              <a:buChar char="•"/>
            </a:pPr>
            <a:r>
              <a:rPr lang="it-IT" dirty="0">
                <a:solidFill>
                  <a:srgbClr val="1A334C"/>
                </a:solidFill>
                <a:latin typeface="Roboto Light" panose="02000000000000000000" pitchFamily="2" charset="0"/>
                <a:ea typeface="Roboto Light" panose="02000000000000000000" pitchFamily="2" charset="0"/>
              </a:rPr>
              <a:t>Plateformes : génétique, neuroimagerie, comportement, chez l’humain et modèles animaux (primates, rongeurs, ...)</a:t>
            </a:r>
          </a:p>
          <a:p>
            <a:pPr>
              <a:spcBef>
                <a:spcPts val="1200"/>
              </a:spcBef>
            </a:pPr>
            <a:r>
              <a:rPr lang="it-IT" sz="2400" dirty="0">
                <a:solidFill>
                  <a:srgbClr val="3BB5C0"/>
                </a:solidFill>
                <a:latin typeface="Roboto Light" panose="02000000000000000000" pitchFamily="2" charset="0"/>
                <a:ea typeface="Roboto Light" panose="02000000000000000000" pitchFamily="2" charset="0"/>
              </a:rPr>
              <a:t>&gt;</a:t>
            </a:r>
            <a:r>
              <a:rPr lang="it-IT" sz="2400" dirty="0">
                <a:solidFill>
                  <a:srgbClr val="1A334C"/>
                </a:solidFill>
                <a:latin typeface="Roboto Light" panose="02000000000000000000" pitchFamily="2" charset="0"/>
                <a:ea typeface="Roboto Light" panose="02000000000000000000" pitchFamily="2" charset="0"/>
              </a:rPr>
              <a:t> </a:t>
            </a:r>
            <a:r>
              <a:rPr lang="it-IT" sz="2400" b="1" dirty="0">
                <a:solidFill>
                  <a:srgbClr val="1A334C"/>
                </a:solidFill>
                <a:latin typeface="Roboto Light" panose="02000000000000000000" pitchFamily="2" charset="0"/>
                <a:ea typeface="Roboto Light" panose="02000000000000000000" pitchFamily="2" charset="0"/>
              </a:rPr>
              <a:t>Les défis à relever</a:t>
            </a:r>
          </a:p>
          <a:p>
            <a:pPr marL="176213" indent="-176213">
              <a:spcBef>
                <a:spcPts val="600"/>
              </a:spcBef>
              <a:buFont typeface="Arial" panose="020B0604020202020204" pitchFamily="34" charset="0"/>
              <a:buChar char="•"/>
            </a:pPr>
            <a:r>
              <a:rPr lang="it-IT" dirty="0">
                <a:solidFill>
                  <a:srgbClr val="1A334C"/>
                </a:solidFill>
                <a:latin typeface="Roboto Light" panose="02000000000000000000" pitchFamily="2" charset="0"/>
                <a:ea typeface="Roboto Light" panose="02000000000000000000" pitchFamily="2" charset="0"/>
              </a:rPr>
              <a:t>Développer une véritable recherche transdisciplinaire (neurobiologie, SHS, math-info, ingénierie)</a:t>
            </a:r>
          </a:p>
          <a:p>
            <a:pPr marL="176213" indent="-176213">
              <a:spcBef>
                <a:spcPts val="600"/>
              </a:spcBef>
              <a:buFont typeface="Arial" panose="020B0604020202020204" pitchFamily="34" charset="0"/>
              <a:buChar char="•"/>
            </a:pPr>
            <a:r>
              <a:rPr lang="it-IT" dirty="0">
                <a:solidFill>
                  <a:srgbClr val="1A334C"/>
                </a:solidFill>
                <a:latin typeface="Roboto Light" panose="02000000000000000000" pitchFamily="2" charset="0"/>
                <a:ea typeface="Roboto Light" panose="02000000000000000000" pitchFamily="2" charset="0"/>
              </a:rPr>
              <a:t>Structurer les ressources humaines et matérielles pour accompagner de nouvelles synergies</a:t>
            </a:r>
          </a:p>
          <a:p>
            <a:pPr marL="176213" indent="-176213">
              <a:spcBef>
                <a:spcPts val="600"/>
              </a:spcBef>
              <a:buFont typeface="Arial" panose="020B0604020202020204" pitchFamily="34" charset="0"/>
              <a:buChar char="•"/>
            </a:pPr>
            <a:r>
              <a:rPr lang="it-IT" dirty="0">
                <a:solidFill>
                  <a:srgbClr val="1A334C"/>
                </a:solidFill>
                <a:latin typeface="Roboto Light" panose="02000000000000000000" pitchFamily="2" charset="0"/>
                <a:ea typeface="Roboto Light" panose="02000000000000000000" pitchFamily="2" charset="0"/>
              </a:rPr>
              <a:t>Intégrer la dimension sociétale (éducation, bien-être, qualité de vie, acceptabilité, inclusion, ...)</a:t>
            </a:r>
          </a:p>
          <a:p>
            <a:pPr>
              <a:spcBef>
                <a:spcPts val="600"/>
              </a:spcBef>
            </a:pPr>
            <a:endParaRPr lang="it-IT" dirty="0">
              <a:solidFill>
                <a:srgbClr val="1A334C"/>
              </a:solidFill>
              <a:latin typeface="Roboto Light" panose="02000000000000000000" pitchFamily="2" charset="0"/>
              <a:ea typeface="Roboto Light" panose="02000000000000000000" pitchFamily="2" charset="0"/>
            </a:endParaRPr>
          </a:p>
        </p:txBody>
      </p: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10733188"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enjeux de l’Atelier « </a:t>
            </a:r>
            <a:r>
              <a:rPr lang="fr-FR" sz="2200" b="1" dirty="0">
                <a:solidFill>
                  <a:srgbClr val="001B2E"/>
                </a:solidFill>
                <a:latin typeface="Roboto Black" panose="02000000000000000000" pitchFamily="2" charset="0"/>
                <a:ea typeface="Roboto Black" panose="02000000000000000000" pitchFamily="2" charset="0"/>
              </a:rPr>
              <a:t>Troubles du cerveau, remédiation et société inclusive »</a:t>
            </a:r>
            <a:endParaRPr lang="fr-FR" sz="2200" dirty="0">
              <a:solidFill>
                <a:srgbClr val="001B2E"/>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020573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FE00E8D-AFC3-46A1-BAFB-FAC98DC48438}"/>
              </a:ext>
            </a:extLst>
          </p:cNvPr>
          <p:cNvSpPr txBox="1"/>
          <p:nvPr/>
        </p:nvSpPr>
        <p:spPr>
          <a:xfrm>
            <a:off x="406665" y="332318"/>
            <a:ext cx="11075356"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Philosophie de l’Atelier « </a:t>
            </a:r>
            <a:r>
              <a:rPr lang="fr-FR" sz="2200" b="1" dirty="0">
                <a:solidFill>
                  <a:srgbClr val="001B2E"/>
                </a:solidFill>
                <a:latin typeface="Roboto Black" panose="02000000000000000000" pitchFamily="2" charset="0"/>
                <a:ea typeface="Roboto Black" panose="02000000000000000000" pitchFamily="2" charset="0"/>
              </a:rPr>
              <a:t>Troubles du cerveau, remédiation et société inclusive »</a:t>
            </a:r>
            <a:endParaRPr lang="fr-FR" sz="2200" dirty="0">
              <a:solidFill>
                <a:srgbClr val="001B2E"/>
              </a:solidFill>
              <a:latin typeface="Roboto Black" panose="02000000000000000000" pitchFamily="2" charset="0"/>
              <a:ea typeface="Roboto Black" panose="02000000000000000000" pitchFamily="2" charset="0"/>
            </a:endParaRPr>
          </a:p>
        </p:txBody>
      </p:sp>
      <p:sp>
        <p:nvSpPr>
          <p:cNvPr id="4" name="ZoneTexte 3"/>
          <p:cNvSpPr txBox="1"/>
          <p:nvPr/>
        </p:nvSpPr>
        <p:spPr>
          <a:xfrm>
            <a:off x="688905" y="1989667"/>
            <a:ext cx="3699271" cy="1015663"/>
          </a:xfrm>
          <a:prstGeom prst="rect">
            <a:avLst/>
          </a:prstGeom>
          <a:noFill/>
          <a:ln w="19050">
            <a:solidFill>
              <a:srgbClr val="4381C1"/>
            </a:solidFill>
          </a:ln>
        </p:spPr>
        <p:txBody>
          <a:bodyPr wrap="square" rtlCol="0">
            <a:spAutoFit/>
          </a:bodyPr>
          <a:lstStyle/>
          <a:p>
            <a:pPr algn="ctr"/>
            <a:r>
              <a:rPr lang="fr-FR" sz="2000" dirty="0">
                <a:latin typeface="Roboto Light" panose="02000000000000000000"/>
              </a:rPr>
              <a:t>(1) Caractériser les potentiels de récupération des handicaps</a:t>
            </a:r>
            <a:br>
              <a:rPr lang="fr-FR" sz="2000" dirty="0">
                <a:latin typeface="Roboto Light" panose="02000000000000000000"/>
              </a:rPr>
            </a:br>
            <a:r>
              <a:rPr lang="fr-FR" sz="2000" dirty="0">
                <a:latin typeface="Roboto Light" panose="02000000000000000000"/>
              </a:rPr>
              <a:t>à l’échelle individuelle</a:t>
            </a:r>
          </a:p>
        </p:txBody>
      </p:sp>
      <p:sp>
        <p:nvSpPr>
          <p:cNvPr id="6" name="ZoneTexte 5"/>
          <p:cNvSpPr txBox="1"/>
          <p:nvPr/>
        </p:nvSpPr>
        <p:spPr>
          <a:xfrm>
            <a:off x="8008421" y="2119889"/>
            <a:ext cx="3473600" cy="707886"/>
          </a:xfrm>
          <a:prstGeom prst="rect">
            <a:avLst/>
          </a:prstGeom>
          <a:noFill/>
          <a:ln w="19050">
            <a:solidFill>
              <a:srgbClr val="4381C1"/>
            </a:solidFill>
          </a:ln>
        </p:spPr>
        <p:txBody>
          <a:bodyPr wrap="square" rtlCol="0">
            <a:spAutoFit/>
          </a:bodyPr>
          <a:lstStyle/>
          <a:p>
            <a:pPr algn="ctr"/>
            <a:r>
              <a:rPr lang="fr-FR" sz="2000" dirty="0">
                <a:latin typeface="Roboto Light" panose="02000000000000000000"/>
              </a:rPr>
              <a:t>(2) Comprendre les diversités à l’échelle des populations</a:t>
            </a:r>
          </a:p>
        </p:txBody>
      </p:sp>
      <p:grpSp>
        <p:nvGrpSpPr>
          <p:cNvPr id="5" name="Groupe 4"/>
          <p:cNvGrpSpPr/>
          <p:nvPr/>
        </p:nvGrpSpPr>
        <p:grpSpPr>
          <a:xfrm>
            <a:off x="364090" y="1177689"/>
            <a:ext cx="4392575" cy="338554"/>
            <a:chOff x="249790" y="3149364"/>
            <a:chExt cx="4392575" cy="338554"/>
          </a:xfrm>
        </p:grpSpPr>
        <p:sp>
          <p:nvSpPr>
            <p:cNvPr id="10" name="ZoneTexte 9"/>
            <p:cNvSpPr txBox="1"/>
            <p:nvPr/>
          </p:nvSpPr>
          <p:spPr>
            <a:xfrm>
              <a:off x="249790" y="3149364"/>
              <a:ext cx="1394934"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biomarqueurs</a:t>
              </a:r>
            </a:p>
          </p:txBody>
        </p:sp>
        <p:sp>
          <p:nvSpPr>
            <p:cNvPr id="11" name="ZoneTexte 10"/>
            <p:cNvSpPr txBox="1"/>
            <p:nvPr/>
          </p:nvSpPr>
          <p:spPr>
            <a:xfrm>
              <a:off x="1675721" y="3149364"/>
              <a:ext cx="1457450" cy="338554"/>
            </a:xfrm>
            <a:prstGeom prst="rect">
              <a:avLst/>
            </a:prstGeom>
            <a:noFill/>
          </p:spPr>
          <p:txBody>
            <a:bodyPr wrap="none" rtlCol="0">
              <a:spAutoFit/>
            </a:bodyPr>
            <a:lstStyle/>
            <a:p>
              <a:r>
                <a:rPr lang="fr-FR" sz="1600" dirty="0" err="1">
                  <a:solidFill>
                    <a:schemeClr val="accent1">
                      <a:lumMod val="75000"/>
                    </a:schemeClr>
                  </a:solidFill>
                  <a:latin typeface="Roboto Light" panose="02000000000000000000"/>
                </a:rPr>
                <a:t>neuroimagerie</a:t>
              </a:r>
              <a:endParaRPr lang="fr-FR" sz="1600" dirty="0">
                <a:solidFill>
                  <a:schemeClr val="accent1">
                    <a:lumMod val="75000"/>
                  </a:schemeClr>
                </a:solidFill>
                <a:latin typeface="Roboto Light" panose="02000000000000000000"/>
              </a:endParaRPr>
            </a:p>
          </p:txBody>
        </p:sp>
        <p:sp>
          <p:nvSpPr>
            <p:cNvPr id="12" name="ZoneTexte 11"/>
            <p:cNvSpPr txBox="1"/>
            <p:nvPr/>
          </p:nvSpPr>
          <p:spPr>
            <a:xfrm>
              <a:off x="3173693" y="3149364"/>
              <a:ext cx="1468672"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comportement</a:t>
              </a:r>
            </a:p>
          </p:txBody>
        </p:sp>
      </p:grpSp>
      <p:sp>
        <p:nvSpPr>
          <p:cNvPr id="14" name="ZoneTexte 13"/>
          <p:cNvSpPr txBox="1"/>
          <p:nvPr/>
        </p:nvSpPr>
        <p:spPr>
          <a:xfrm>
            <a:off x="614207" y="1548483"/>
            <a:ext cx="3929281"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mécanistique         </a:t>
            </a:r>
            <a:r>
              <a:rPr lang="fr-FR" sz="1600" dirty="0" err="1">
                <a:solidFill>
                  <a:schemeClr val="accent1">
                    <a:lumMod val="75000"/>
                  </a:schemeClr>
                </a:solidFill>
                <a:latin typeface="Roboto Light" panose="02000000000000000000"/>
              </a:rPr>
              <a:t>phénotypage</a:t>
            </a:r>
            <a:r>
              <a:rPr lang="fr-FR" sz="1600" dirty="0">
                <a:solidFill>
                  <a:schemeClr val="accent1">
                    <a:lumMod val="75000"/>
                  </a:schemeClr>
                </a:solidFill>
                <a:latin typeface="Roboto Light" panose="02000000000000000000"/>
              </a:rPr>
              <a:t> multimodal</a:t>
            </a:r>
          </a:p>
        </p:txBody>
      </p:sp>
      <p:sp>
        <p:nvSpPr>
          <p:cNvPr id="15" name="ZoneTexte 14"/>
          <p:cNvSpPr txBox="1"/>
          <p:nvPr/>
        </p:nvSpPr>
        <p:spPr>
          <a:xfrm>
            <a:off x="1093511" y="3103082"/>
            <a:ext cx="2880917"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modélisation computationnelle</a:t>
            </a:r>
          </a:p>
        </p:txBody>
      </p:sp>
      <p:sp>
        <p:nvSpPr>
          <p:cNvPr id="16" name="ZoneTexte 15"/>
          <p:cNvSpPr txBox="1"/>
          <p:nvPr/>
        </p:nvSpPr>
        <p:spPr>
          <a:xfrm>
            <a:off x="656227" y="3452892"/>
            <a:ext cx="3850734"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stratification des pathologies et handicaps</a:t>
            </a:r>
          </a:p>
        </p:txBody>
      </p:sp>
      <p:sp>
        <p:nvSpPr>
          <p:cNvPr id="17" name="ZoneTexte 16"/>
          <p:cNvSpPr txBox="1"/>
          <p:nvPr/>
        </p:nvSpPr>
        <p:spPr>
          <a:xfrm>
            <a:off x="9263250" y="1671683"/>
            <a:ext cx="934871"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cohortes</a:t>
            </a:r>
          </a:p>
        </p:txBody>
      </p:sp>
      <p:sp>
        <p:nvSpPr>
          <p:cNvPr id="20" name="ZoneTexte 19"/>
          <p:cNvSpPr txBox="1"/>
          <p:nvPr/>
        </p:nvSpPr>
        <p:spPr>
          <a:xfrm>
            <a:off x="7754022" y="1062754"/>
            <a:ext cx="3953326" cy="584775"/>
          </a:xfrm>
          <a:prstGeom prst="rect">
            <a:avLst/>
          </a:prstGeom>
          <a:noFill/>
        </p:spPr>
        <p:txBody>
          <a:bodyPr wrap="none" rtlCol="0">
            <a:spAutoFit/>
          </a:bodyPr>
          <a:lstStyle/>
          <a:p>
            <a:pPr algn="ctr"/>
            <a:r>
              <a:rPr lang="fr-FR" sz="1600" dirty="0">
                <a:solidFill>
                  <a:schemeClr val="accent1">
                    <a:lumMod val="75000"/>
                  </a:schemeClr>
                </a:solidFill>
                <a:latin typeface="Roboto Light" panose="02000000000000000000"/>
              </a:rPr>
              <a:t>données cliniques, d’environnement social, </a:t>
            </a:r>
          </a:p>
          <a:p>
            <a:pPr algn="ctr"/>
            <a:r>
              <a:rPr lang="fr-FR" sz="1600" dirty="0">
                <a:solidFill>
                  <a:schemeClr val="accent1">
                    <a:lumMod val="75000"/>
                  </a:schemeClr>
                </a:solidFill>
                <a:latin typeface="Roboto Light" panose="02000000000000000000"/>
              </a:rPr>
              <a:t>médico-administratives </a:t>
            </a:r>
          </a:p>
        </p:txBody>
      </p:sp>
      <p:sp>
        <p:nvSpPr>
          <p:cNvPr id="21" name="ZoneTexte 20"/>
          <p:cNvSpPr txBox="1"/>
          <p:nvPr/>
        </p:nvSpPr>
        <p:spPr>
          <a:xfrm>
            <a:off x="8225412" y="2923569"/>
            <a:ext cx="3039615"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données massives et hétérogènes</a:t>
            </a:r>
          </a:p>
        </p:txBody>
      </p:sp>
      <p:sp>
        <p:nvSpPr>
          <p:cNvPr id="22" name="ZoneTexte 21"/>
          <p:cNvSpPr txBox="1"/>
          <p:nvPr/>
        </p:nvSpPr>
        <p:spPr>
          <a:xfrm>
            <a:off x="8615299" y="3296094"/>
            <a:ext cx="2177199"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inférences causales,  IA</a:t>
            </a:r>
          </a:p>
        </p:txBody>
      </p:sp>
      <p:sp>
        <p:nvSpPr>
          <p:cNvPr id="30" name="ZoneTexte 29"/>
          <p:cNvSpPr txBox="1"/>
          <p:nvPr/>
        </p:nvSpPr>
        <p:spPr>
          <a:xfrm>
            <a:off x="5077229" y="3464355"/>
            <a:ext cx="2164375" cy="400110"/>
          </a:xfrm>
          <a:prstGeom prst="rect">
            <a:avLst/>
          </a:prstGeom>
          <a:noFill/>
        </p:spPr>
        <p:txBody>
          <a:bodyPr wrap="none" rtlCol="0">
            <a:spAutoFit/>
          </a:bodyPr>
          <a:lstStyle/>
          <a:p>
            <a:pPr algn="ctr"/>
            <a:r>
              <a:rPr lang="fr-FR" sz="2000" b="1" dirty="0">
                <a:solidFill>
                  <a:schemeClr val="accent1">
                    <a:lumMod val="75000"/>
                  </a:schemeClr>
                </a:solidFill>
                <a:latin typeface="Roboto Light" panose="02000000000000000000"/>
              </a:rPr>
              <a:t>Société inclusive</a:t>
            </a:r>
          </a:p>
        </p:txBody>
      </p:sp>
      <p:sp>
        <p:nvSpPr>
          <p:cNvPr id="32" name="ZoneTexte 31"/>
          <p:cNvSpPr txBox="1"/>
          <p:nvPr/>
        </p:nvSpPr>
        <p:spPr>
          <a:xfrm>
            <a:off x="5009229" y="4060656"/>
            <a:ext cx="2300374" cy="584775"/>
          </a:xfrm>
          <a:prstGeom prst="rect">
            <a:avLst/>
          </a:prstGeom>
          <a:noFill/>
        </p:spPr>
        <p:txBody>
          <a:bodyPr wrap="square" rtlCol="0">
            <a:spAutoFit/>
          </a:bodyPr>
          <a:lstStyle/>
          <a:p>
            <a:pPr algn="ctr"/>
            <a:r>
              <a:rPr lang="fr-FR" sz="1600" dirty="0">
                <a:solidFill>
                  <a:schemeClr val="accent1">
                    <a:lumMod val="75000"/>
                  </a:schemeClr>
                </a:solidFill>
                <a:latin typeface="Roboto Light" panose="02000000000000000000"/>
              </a:rPr>
              <a:t>recherche participative</a:t>
            </a:r>
          </a:p>
          <a:p>
            <a:pPr algn="ctr"/>
            <a:r>
              <a:rPr lang="fr-FR" sz="1600" dirty="0">
                <a:solidFill>
                  <a:schemeClr val="accent1">
                    <a:lumMod val="75000"/>
                  </a:schemeClr>
                </a:solidFill>
                <a:latin typeface="Roboto Light" panose="02000000000000000000"/>
              </a:rPr>
              <a:t>éducation, …</a:t>
            </a:r>
          </a:p>
        </p:txBody>
      </p:sp>
      <p:sp>
        <p:nvSpPr>
          <p:cNvPr id="31" name="ZoneTexte 30"/>
          <p:cNvSpPr txBox="1"/>
          <p:nvPr/>
        </p:nvSpPr>
        <p:spPr>
          <a:xfrm>
            <a:off x="3862109" y="5369816"/>
            <a:ext cx="4634280" cy="707886"/>
          </a:xfrm>
          <a:prstGeom prst="rect">
            <a:avLst/>
          </a:prstGeom>
          <a:noFill/>
          <a:ln w="19050">
            <a:solidFill>
              <a:srgbClr val="4381C1"/>
            </a:solidFill>
          </a:ln>
        </p:spPr>
        <p:txBody>
          <a:bodyPr wrap="square" rtlCol="0">
            <a:spAutoFit/>
          </a:bodyPr>
          <a:lstStyle/>
          <a:p>
            <a:pPr algn="ctr"/>
            <a:r>
              <a:rPr lang="fr-FR" sz="2000" dirty="0">
                <a:latin typeface="Roboto Light" panose="02000000000000000000"/>
              </a:rPr>
              <a:t>(3) Développer des stratégies de remédiation personnalisée et holistique</a:t>
            </a:r>
          </a:p>
        </p:txBody>
      </p:sp>
      <p:sp>
        <p:nvSpPr>
          <p:cNvPr id="33" name="ZoneTexte 32"/>
          <p:cNvSpPr txBox="1"/>
          <p:nvPr/>
        </p:nvSpPr>
        <p:spPr>
          <a:xfrm>
            <a:off x="1377496" y="5073309"/>
            <a:ext cx="1837362"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plasticité cérébrale</a:t>
            </a:r>
          </a:p>
        </p:txBody>
      </p:sp>
      <p:sp>
        <p:nvSpPr>
          <p:cNvPr id="34" name="ZoneTexte 33"/>
          <p:cNvSpPr txBox="1"/>
          <p:nvPr/>
        </p:nvSpPr>
        <p:spPr>
          <a:xfrm>
            <a:off x="793935" y="5468563"/>
            <a:ext cx="3004484" cy="584775"/>
          </a:xfrm>
          <a:prstGeom prst="rect">
            <a:avLst/>
          </a:prstGeom>
          <a:noFill/>
        </p:spPr>
        <p:txBody>
          <a:bodyPr wrap="square" rtlCol="0">
            <a:spAutoFit/>
          </a:bodyPr>
          <a:lstStyle/>
          <a:p>
            <a:pPr marL="0" lvl="1" algn="ctr"/>
            <a:r>
              <a:rPr lang="fr-FR" sz="1600" dirty="0">
                <a:solidFill>
                  <a:schemeClr val="accent1">
                    <a:lumMod val="75000"/>
                  </a:schemeClr>
                </a:solidFill>
                <a:latin typeface="Roboto Light" panose="02000000000000000000"/>
              </a:rPr>
              <a:t>approches pharmacologiques </a:t>
            </a:r>
          </a:p>
          <a:p>
            <a:pPr marL="0" lvl="1" algn="ctr"/>
            <a:r>
              <a:rPr lang="fr-FR" sz="1600" dirty="0">
                <a:solidFill>
                  <a:schemeClr val="accent1">
                    <a:lumMod val="75000"/>
                  </a:schemeClr>
                </a:solidFill>
                <a:latin typeface="Roboto Light" panose="02000000000000000000"/>
              </a:rPr>
              <a:t>et non-pharmacologiques</a:t>
            </a:r>
          </a:p>
        </p:txBody>
      </p:sp>
      <p:sp>
        <p:nvSpPr>
          <p:cNvPr id="35" name="ZoneTexte 34"/>
          <p:cNvSpPr txBox="1"/>
          <p:nvPr/>
        </p:nvSpPr>
        <p:spPr>
          <a:xfrm>
            <a:off x="8700780" y="5533526"/>
            <a:ext cx="3062057"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thérapies cognitives    méditation</a:t>
            </a:r>
          </a:p>
        </p:txBody>
      </p:sp>
      <p:sp>
        <p:nvSpPr>
          <p:cNvPr id="36" name="ZoneTexte 35"/>
          <p:cNvSpPr txBox="1"/>
          <p:nvPr/>
        </p:nvSpPr>
        <p:spPr>
          <a:xfrm>
            <a:off x="8643874" y="5152140"/>
            <a:ext cx="3175869"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neurostimulation    </a:t>
            </a:r>
            <a:r>
              <a:rPr lang="fr-FR" sz="1600" dirty="0" err="1">
                <a:solidFill>
                  <a:schemeClr val="accent1">
                    <a:lumMod val="75000"/>
                  </a:schemeClr>
                </a:solidFill>
                <a:latin typeface="Roboto Light" panose="02000000000000000000"/>
              </a:rPr>
              <a:t>neurofeedback</a:t>
            </a:r>
            <a:endParaRPr lang="fr-FR" sz="1600" dirty="0">
              <a:solidFill>
                <a:schemeClr val="accent1">
                  <a:lumMod val="75000"/>
                </a:schemeClr>
              </a:solidFill>
              <a:latin typeface="Roboto Light" panose="02000000000000000000"/>
            </a:endParaRPr>
          </a:p>
        </p:txBody>
      </p:sp>
      <p:sp>
        <p:nvSpPr>
          <p:cNvPr id="37" name="ZoneTexte 36"/>
          <p:cNvSpPr txBox="1"/>
          <p:nvPr/>
        </p:nvSpPr>
        <p:spPr>
          <a:xfrm>
            <a:off x="9467015" y="5914913"/>
            <a:ext cx="1529586" cy="338554"/>
          </a:xfrm>
          <a:prstGeom prst="rect">
            <a:avLst/>
          </a:prstGeom>
          <a:noFill/>
        </p:spPr>
        <p:txBody>
          <a:bodyPr wrap="none" rtlCol="0">
            <a:spAutoFit/>
          </a:bodyPr>
          <a:lstStyle/>
          <a:p>
            <a:r>
              <a:rPr lang="fr-FR" sz="1600" dirty="0">
                <a:solidFill>
                  <a:schemeClr val="accent1">
                    <a:lumMod val="75000"/>
                  </a:schemeClr>
                </a:solidFill>
                <a:latin typeface="Roboto Light" panose="02000000000000000000"/>
              </a:rPr>
              <a:t>réalité virtuelle</a:t>
            </a:r>
          </a:p>
        </p:txBody>
      </p:sp>
      <p:sp>
        <p:nvSpPr>
          <p:cNvPr id="38" name="ZoneTexte 37"/>
          <p:cNvSpPr txBox="1"/>
          <p:nvPr/>
        </p:nvSpPr>
        <p:spPr>
          <a:xfrm>
            <a:off x="1400740" y="6110038"/>
            <a:ext cx="1790875" cy="338554"/>
          </a:xfrm>
          <a:prstGeom prst="rect">
            <a:avLst/>
          </a:prstGeom>
          <a:noFill/>
        </p:spPr>
        <p:txBody>
          <a:bodyPr wrap="none" rtlCol="0">
            <a:spAutoFit/>
          </a:bodyPr>
          <a:lstStyle/>
          <a:p>
            <a:r>
              <a:rPr lang="fr-FR" sz="1600" dirty="0" err="1">
                <a:solidFill>
                  <a:schemeClr val="accent1">
                    <a:lumMod val="75000"/>
                  </a:schemeClr>
                </a:solidFill>
                <a:latin typeface="Roboto Light" panose="02000000000000000000"/>
              </a:rPr>
              <a:t>neurotechnologies</a:t>
            </a:r>
            <a:endParaRPr lang="fr-FR" sz="1600" dirty="0">
              <a:solidFill>
                <a:schemeClr val="accent1">
                  <a:lumMod val="75000"/>
                </a:schemeClr>
              </a:solidFill>
              <a:latin typeface="Roboto Light" panose="02000000000000000000"/>
            </a:endParaRPr>
          </a:p>
        </p:txBody>
      </p:sp>
      <p:sp>
        <p:nvSpPr>
          <p:cNvPr id="39" name="Arc 38"/>
          <p:cNvSpPr>
            <a:spLocks noChangeAspect="1"/>
          </p:cNvSpPr>
          <p:nvPr/>
        </p:nvSpPr>
        <p:spPr>
          <a:xfrm rot="18900000">
            <a:off x="3858297" y="1732465"/>
            <a:ext cx="4680000" cy="4680000"/>
          </a:xfrm>
          <a:prstGeom prst="arc">
            <a:avLst>
              <a:gd name="adj1" fmla="val 16575562"/>
              <a:gd name="adj2" fmla="val 21268784"/>
            </a:avLst>
          </a:prstGeom>
          <a:ln w="127000">
            <a:solidFill>
              <a:srgbClr val="4381C1"/>
            </a:solidFill>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a:spLocks noChangeAspect="1"/>
          </p:cNvSpPr>
          <p:nvPr/>
        </p:nvSpPr>
        <p:spPr>
          <a:xfrm rot="17400000" flipH="1">
            <a:off x="3448454" y="3144687"/>
            <a:ext cx="2376000" cy="2376000"/>
          </a:xfrm>
          <a:prstGeom prst="arc">
            <a:avLst>
              <a:gd name="adj1" fmla="val 15918296"/>
              <a:gd name="adj2" fmla="val 20296438"/>
            </a:avLst>
          </a:prstGeom>
          <a:ln w="127000">
            <a:solidFill>
              <a:srgbClr val="4381C1"/>
            </a:solidFill>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Arc 40"/>
          <p:cNvSpPr>
            <a:spLocks noChangeAspect="1"/>
          </p:cNvSpPr>
          <p:nvPr/>
        </p:nvSpPr>
        <p:spPr>
          <a:xfrm rot="4200000">
            <a:off x="6580440" y="3144687"/>
            <a:ext cx="2376000" cy="2376000"/>
          </a:xfrm>
          <a:prstGeom prst="arc">
            <a:avLst>
              <a:gd name="adj1" fmla="val 15918296"/>
              <a:gd name="adj2" fmla="val 20296438"/>
            </a:avLst>
          </a:prstGeom>
          <a:ln w="127000">
            <a:solidFill>
              <a:srgbClr val="4381C1"/>
            </a:solidFill>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Ellipse 12"/>
          <p:cNvSpPr/>
          <p:nvPr/>
        </p:nvSpPr>
        <p:spPr>
          <a:xfrm>
            <a:off x="5010756" y="3331322"/>
            <a:ext cx="2297321" cy="666177"/>
          </a:xfrm>
          <a:prstGeom prst="ellipse">
            <a:avLst/>
          </a:prstGeom>
          <a:noFill/>
          <a:ln w="19050">
            <a:solidFill>
              <a:srgbClr val="438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2907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80C63A7C-A3E8-4018-8FE3-18FE8238660E}"/>
              </a:ext>
            </a:extLst>
          </p:cNvPr>
          <p:cNvSpPr txBox="1"/>
          <p:nvPr/>
        </p:nvSpPr>
        <p:spPr>
          <a:xfrm>
            <a:off x="419450" y="1304607"/>
            <a:ext cx="11442588" cy="946413"/>
          </a:xfrm>
          <a:prstGeom prst="rect">
            <a:avLst/>
          </a:prstGeom>
          <a:noFill/>
        </p:spPr>
        <p:txBody>
          <a:bodyPr wrap="square" rtlCol="0">
            <a:spAutoFit/>
          </a:bodyPr>
          <a:lstStyle/>
          <a:p>
            <a:pPr>
              <a:spcAft>
                <a:spcPts val="600"/>
              </a:spcAft>
            </a:pPr>
            <a:r>
              <a:rPr lang="fr-FR" sz="2400" i="1" dirty="0">
                <a:solidFill>
                  <a:srgbClr val="1A334C"/>
                </a:solidFill>
                <a:latin typeface="Roboto" panose="02000000000000000000" pitchFamily="2" charset="0"/>
                <a:ea typeface="Roboto" panose="02000000000000000000" pitchFamily="2" charset="0"/>
              </a:rPr>
              <a:t>Première réunion le </a:t>
            </a:r>
            <a:r>
              <a:rPr lang="fr-FR" sz="2400" b="1" i="1" dirty="0">
                <a:solidFill>
                  <a:srgbClr val="C00000"/>
                </a:solidFill>
                <a:latin typeface="Roboto" panose="02000000000000000000" pitchFamily="2" charset="0"/>
                <a:ea typeface="Roboto" panose="02000000000000000000" pitchFamily="2" charset="0"/>
              </a:rPr>
              <a:t>9 mai 2022 à 14h</a:t>
            </a:r>
          </a:p>
          <a:p>
            <a:pPr>
              <a:spcBef>
                <a:spcPts val="300"/>
              </a:spcBef>
            </a:pPr>
            <a:r>
              <a:rPr lang="fr-FR" sz="2400" i="1" dirty="0">
                <a:solidFill>
                  <a:srgbClr val="1A334C"/>
                </a:solidFill>
                <a:latin typeface="Roboto" panose="02000000000000000000" pitchFamily="2" charset="0"/>
                <a:ea typeface="Roboto" panose="02000000000000000000" pitchFamily="2" charset="0"/>
              </a:rPr>
              <a:t>Site d’inscription : </a:t>
            </a:r>
            <a:r>
              <a:rPr lang="fr-FR" sz="2400" i="1" dirty="0">
                <a:solidFill>
                  <a:srgbClr val="1A334C"/>
                </a:solidFill>
                <a:latin typeface="Roboto" panose="02000000000000000000" pitchFamily="2" charset="0"/>
                <a:ea typeface="Roboto" panose="02000000000000000000" pitchFamily="2" charset="0"/>
                <a:hlinkClick r:id="rId2"/>
              </a:rPr>
              <a:t>https://www.shape-med-lyon.fr/</a:t>
            </a:r>
            <a:r>
              <a:rPr lang="fr-FR" sz="2400" i="1" dirty="0">
                <a:solidFill>
                  <a:srgbClr val="1A334C"/>
                </a:solidFill>
                <a:latin typeface="Roboto" panose="02000000000000000000" pitchFamily="2" charset="0"/>
                <a:ea typeface="Roboto" panose="02000000000000000000" pitchFamily="2" charset="0"/>
              </a:rPr>
              <a:t> </a:t>
            </a:r>
          </a:p>
        </p:txBody>
      </p:sp>
      <p:sp>
        <p:nvSpPr>
          <p:cNvPr id="7" name="ZoneTexte 6">
            <a:extLst>
              <a:ext uri="{FF2B5EF4-FFF2-40B4-BE49-F238E27FC236}">
                <a16:creationId xmlns:a16="http://schemas.microsoft.com/office/drawing/2014/main" id="{8FE00E8D-AFC3-46A1-BAFB-FAC98DC48438}"/>
              </a:ext>
            </a:extLst>
          </p:cNvPr>
          <p:cNvSpPr txBox="1"/>
          <p:nvPr/>
        </p:nvSpPr>
        <p:spPr>
          <a:xfrm>
            <a:off x="327537" y="332318"/>
            <a:ext cx="11717927" cy="769441"/>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personnes ressources de l’Atelier </a:t>
            </a:r>
            <a:r>
              <a:rPr lang="fr-FR" sz="2200" b="1" dirty="0">
                <a:solidFill>
                  <a:srgbClr val="001B2E"/>
                </a:solidFill>
                <a:latin typeface="Roboto Black" panose="02000000000000000000" pitchFamily="2" charset="0"/>
                <a:ea typeface="Roboto Black" panose="02000000000000000000" pitchFamily="2" charset="0"/>
              </a:rPr>
              <a:t>Troubles du cerveau, remédiation et société inclusive »</a:t>
            </a:r>
            <a:endParaRPr lang="fr-FR" sz="2200" dirty="0">
              <a:solidFill>
                <a:srgbClr val="001B2E"/>
              </a:solidFill>
              <a:latin typeface="Roboto Black" panose="02000000000000000000" pitchFamily="2" charset="0"/>
              <a:ea typeface="Roboto Black" panose="02000000000000000000" pitchFamily="2" charset="0"/>
            </a:endParaRPr>
          </a:p>
        </p:txBody>
      </p:sp>
      <p:sp>
        <p:nvSpPr>
          <p:cNvPr id="8" name="Rectangle 7">
            <a:extLst>
              <a:ext uri="{FF2B5EF4-FFF2-40B4-BE49-F238E27FC236}">
                <a16:creationId xmlns:a16="http://schemas.microsoft.com/office/drawing/2014/main" id="{CDDD0AAD-FD5B-1B49-87FC-5421EE2433AC}"/>
              </a:ext>
            </a:extLst>
          </p:cNvPr>
          <p:cNvSpPr/>
          <p:nvPr/>
        </p:nvSpPr>
        <p:spPr>
          <a:xfrm>
            <a:off x="419450" y="2662808"/>
            <a:ext cx="11442588" cy="3077766"/>
          </a:xfrm>
          <a:prstGeom prst="rect">
            <a:avLst/>
          </a:prstGeom>
        </p:spPr>
        <p:txBody>
          <a:bodyPr wrap="square">
            <a:spAutoFit/>
          </a:bodyPr>
          <a:lstStyle/>
          <a:p>
            <a:pPr marL="342900" indent="-342900">
              <a:spcBef>
                <a:spcPts val="1200"/>
              </a:spcBef>
              <a:buClr>
                <a:srgbClr val="3BB5C0"/>
              </a:buClr>
              <a:buFont typeface="Times Roman" pitchFamily="2" charset="0"/>
              <a:buChar char="&gt;"/>
            </a:pPr>
            <a:r>
              <a:rPr lang="it-IT" sz="2400" dirty="0">
                <a:solidFill>
                  <a:srgbClr val="1A334C"/>
                </a:solidFill>
                <a:latin typeface="Roboto Light" panose="02000000000000000000" pitchFamily="2" charset="0"/>
                <a:ea typeface="Roboto Light" panose="02000000000000000000" pitchFamily="2" charset="0"/>
              </a:rPr>
              <a:t>Olivier Bertrand</a:t>
            </a:r>
          </a:p>
          <a:p>
            <a:pPr marL="342900" indent="-342900">
              <a:spcBef>
                <a:spcPts val="1200"/>
              </a:spcBef>
              <a:buClr>
                <a:srgbClr val="3BB5C0"/>
              </a:buClr>
              <a:buFont typeface="Times Roman" pitchFamily="2" charset="0"/>
              <a:buChar char="&gt;"/>
            </a:pPr>
            <a:r>
              <a:rPr lang="it-IT" sz="2400" dirty="0">
                <a:solidFill>
                  <a:srgbClr val="1A334C"/>
                </a:solidFill>
                <a:latin typeface="Roboto Light" panose="02000000000000000000" pitchFamily="2" charset="0"/>
                <a:ea typeface="Roboto Light" panose="02000000000000000000" pitchFamily="2" charset="0"/>
              </a:rPr>
              <a:t>Jérome Honnorat / Sylvain Rheims</a:t>
            </a:r>
          </a:p>
          <a:p>
            <a:pPr marL="342900" indent="-342900">
              <a:spcBef>
                <a:spcPts val="1200"/>
              </a:spcBef>
              <a:buClr>
                <a:srgbClr val="3BB5C0"/>
              </a:buClr>
              <a:buFont typeface="Times Roman" pitchFamily="2" charset="0"/>
              <a:buChar char="&gt;"/>
            </a:pPr>
            <a:r>
              <a:rPr lang="it-IT" sz="2400" dirty="0">
                <a:solidFill>
                  <a:srgbClr val="1A334C"/>
                </a:solidFill>
                <a:latin typeface="Roboto Light" panose="02000000000000000000" pitchFamily="2" charset="0"/>
                <a:ea typeface="Roboto Light" panose="02000000000000000000" pitchFamily="2" charset="0"/>
              </a:rPr>
              <a:t>Jacques Luauté</a:t>
            </a:r>
          </a:p>
          <a:p>
            <a:pPr marL="342900" indent="-342900">
              <a:spcBef>
                <a:spcPts val="1200"/>
              </a:spcBef>
              <a:buClr>
                <a:srgbClr val="3BB5C0"/>
              </a:buClr>
              <a:buFont typeface="Times Roman" pitchFamily="2" charset="0"/>
              <a:buChar char="&gt;"/>
            </a:pPr>
            <a:r>
              <a:rPr lang="it-IT" sz="2400" dirty="0">
                <a:solidFill>
                  <a:srgbClr val="1A334C"/>
                </a:solidFill>
                <a:latin typeface="Roboto Light" panose="02000000000000000000" pitchFamily="2" charset="0"/>
                <a:ea typeface="Roboto Light" panose="02000000000000000000" pitchFamily="2" charset="0"/>
              </a:rPr>
              <a:t>Isabelle Mallon</a:t>
            </a:r>
          </a:p>
          <a:p>
            <a:pPr marL="342900" indent="-342900">
              <a:spcBef>
                <a:spcPts val="1200"/>
              </a:spcBef>
              <a:buClr>
                <a:srgbClr val="3BB5C0"/>
              </a:buClr>
              <a:buFont typeface="Times Roman" pitchFamily="2" charset="0"/>
              <a:buChar char="&gt;"/>
            </a:pPr>
            <a:r>
              <a:rPr lang="it-IT" sz="2400" dirty="0">
                <a:solidFill>
                  <a:srgbClr val="1A334C"/>
                </a:solidFill>
                <a:latin typeface="Roboto Light" panose="02000000000000000000" pitchFamily="2" charset="0"/>
                <a:ea typeface="Roboto Light" panose="02000000000000000000" pitchFamily="2" charset="0"/>
              </a:rPr>
              <a:t>Benjamin Rolland</a:t>
            </a:r>
          </a:p>
          <a:p>
            <a:pPr marL="342900" indent="-342900">
              <a:spcBef>
                <a:spcPts val="1200"/>
              </a:spcBef>
              <a:buClr>
                <a:srgbClr val="3BB5C0"/>
              </a:buClr>
              <a:buFont typeface="Times Roman" pitchFamily="2" charset="0"/>
              <a:buChar char="&gt;"/>
            </a:pPr>
            <a:r>
              <a:rPr lang="it-IT" sz="2400" dirty="0">
                <a:solidFill>
                  <a:srgbClr val="1A334C"/>
                </a:solidFill>
                <a:latin typeface="Roboto Light" panose="02000000000000000000" pitchFamily="2" charset="0"/>
                <a:ea typeface="Roboto Light" panose="02000000000000000000" pitchFamily="2" charset="0"/>
              </a:rPr>
              <a:t>Luc Zimmer</a:t>
            </a:r>
          </a:p>
        </p:txBody>
      </p:sp>
      <p:sp>
        <p:nvSpPr>
          <p:cNvPr id="1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610484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13" name="Connecteur droit avec flèche 12">
            <a:extLst>
              <a:ext uri="{FF2B5EF4-FFF2-40B4-BE49-F238E27FC236}">
                <a16:creationId xmlns:a16="http://schemas.microsoft.com/office/drawing/2014/main" id="{CDD7E08F-16D2-49D7-B8EC-F972E61D3216}"/>
              </a:ext>
            </a:extLst>
          </p:cNvPr>
          <p:cNvCxnSpPr/>
          <p:nvPr/>
        </p:nvCxnSpPr>
        <p:spPr>
          <a:xfrm>
            <a:off x="375490" y="6054911"/>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668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1524000" y="1122363"/>
            <a:ext cx="9144000" cy="4032246"/>
          </a:xfrm>
        </p:spPr>
        <p:txBody>
          <a:bodyPr anchor="ctr">
            <a:normAutofit/>
          </a:bodyPr>
          <a:lstStyle/>
          <a:p>
            <a:r>
              <a:rPr lang="fr-FR" dirty="0">
                <a:solidFill>
                  <a:srgbClr val="001B2E"/>
                </a:solidFill>
                <a:latin typeface="Roboto Medium" panose="02000000000000000000" pitchFamily="2" charset="0"/>
                <a:ea typeface="Roboto Medium" panose="02000000000000000000" pitchFamily="2" charset="0"/>
              </a:rPr>
              <a:t>Atelier Santé et territoires </a:t>
            </a:r>
            <a:br>
              <a:rPr lang="fr-FR" dirty="0">
                <a:solidFill>
                  <a:srgbClr val="001B2E"/>
                </a:solidFill>
                <a:latin typeface="Roboto Medium" panose="02000000000000000000" pitchFamily="2" charset="0"/>
                <a:ea typeface="Roboto Medium" panose="02000000000000000000" pitchFamily="2" charset="0"/>
              </a:rPr>
            </a:br>
            <a:br>
              <a:rPr lang="fr-FR" sz="2400" dirty="0">
                <a:solidFill>
                  <a:srgbClr val="001B2E"/>
                </a:solidFill>
                <a:latin typeface="Roboto Medium" panose="02000000000000000000" pitchFamily="2" charset="0"/>
                <a:ea typeface="Roboto Medium" panose="02000000000000000000" pitchFamily="2" charset="0"/>
              </a:rPr>
            </a:br>
            <a:r>
              <a:rPr lang="fr-FR" sz="4000" dirty="0">
                <a:solidFill>
                  <a:srgbClr val="001B2E"/>
                </a:solidFill>
                <a:latin typeface="Roboto Medium" panose="02000000000000000000" pitchFamily="2" charset="0"/>
              </a:rPr>
              <a:t>Approche innovante du lien entre santé et caractéristiques environnementales / sociales des territoires et prévoir les effets d’entraînement</a:t>
            </a:r>
          </a:p>
        </p:txBody>
      </p:sp>
      <p:grpSp>
        <p:nvGrpSpPr>
          <p:cNvPr id="25" name="Groupe 24">
            <a:extLst>
              <a:ext uri="{FF2B5EF4-FFF2-40B4-BE49-F238E27FC236}">
                <a16:creationId xmlns:a16="http://schemas.microsoft.com/office/drawing/2014/main" id="{26AF49E3-A39B-4A35-A885-F509B437078B}"/>
              </a:ext>
            </a:extLst>
          </p:cNvPr>
          <p:cNvGrpSpPr/>
          <p:nvPr/>
        </p:nvGrpSpPr>
        <p:grpSpPr>
          <a:xfrm>
            <a:off x="698432" y="4641701"/>
            <a:ext cx="10683026" cy="1390650"/>
            <a:chOff x="698432" y="4844901"/>
            <a:chExt cx="10683026" cy="1390650"/>
          </a:xfrm>
        </p:grpSpPr>
        <p:pic>
          <p:nvPicPr>
            <p:cNvPr id="4" name="Graphique 3">
              <a:extLst>
                <a:ext uri="{FF2B5EF4-FFF2-40B4-BE49-F238E27FC236}">
                  <a16:creationId xmlns:a16="http://schemas.microsoft.com/office/drawing/2014/main" id="{E1A43A46-8CB0-4199-8F12-5E831B5071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34364" y="5189557"/>
              <a:ext cx="612000" cy="612000"/>
            </a:xfrm>
            <a:prstGeom prst="rect">
              <a:avLst/>
            </a:prstGeom>
          </p:spPr>
        </p:pic>
        <p:pic>
          <p:nvPicPr>
            <p:cNvPr id="5" name="Graphique 4">
              <a:extLst>
                <a:ext uri="{FF2B5EF4-FFF2-40B4-BE49-F238E27FC236}">
                  <a16:creationId xmlns:a16="http://schemas.microsoft.com/office/drawing/2014/main" id="{57A07023-8F42-490E-8F3F-18FDCF5672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432" y="5236211"/>
              <a:ext cx="2563094" cy="648000"/>
            </a:xfrm>
            <a:prstGeom prst="rect">
              <a:avLst/>
            </a:prstGeom>
          </p:spPr>
        </p:pic>
        <p:pic>
          <p:nvPicPr>
            <p:cNvPr id="7" name="Image 6">
              <a:extLst>
                <a:ext uri="{FF2B5EF4-FFF2-40B4-BE49-F238E27FC236}">
                  <a16:creationId xmlns:a16="http://schemas.microsoft.com/office/drawing/2014/main" id="{4626A9ED-297B-4F46-B2D7-942EE8C52D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9574" y="5100324"/>
              <a:ext cx="1473310" cy="828000"/>
            </a:xfrm>
            <a:prstGeom prst="rect">
              <a:avLst/>
            </a:prstGeom>
          </p:spPr>
        </p:pic>
        <p:pic>
          <p:nvPicPr>
            <p:cNvPr id="8" name="Graphique 7">
              <a:extLst>
                <a:ext uri="{FF2B5EF4-FFF2-40B4-BE49-F238E27FC236}">
                  <a16:creationId xmlns:a16="http://schemas.microsoft.com/office/drawing/2014/main" id="{ACF4EC9F-22C0-4B61-A198-FBCA824430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4919" y="5316881"/>
              <a:ext cx="925369" cy="396000"/>
            </a:xfrm>
            <a:prstGeom prst="rect">
              <a:avLst/>
            </a:prstGeom>
          </p:spPr>
        </p:pic>
        <p:pic>
          <p:nvPicPr>
            <p:cNvPr id="14" name="Graphique 13">
              <a:extLst>
                <a:ext uri="{FF2B5EF4-FFF2-40B4-BE49-F238E27FC236}">
                  <a16:creationId xmlns:a16="http://schemas.microsoft.com/office/drawing/2014/main" id="{DFD90399-EEDB-41BE-ABF4-3A6AE5342C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4811" y="5268909"/>
              <a:ext cx="1420275" cy="576000"/>
            </a:xfrm>
            <a:prstGeom prst="rect">
              <a:avLst/>
            </a:prstGeom>
          </p:spPr>
        </p:pic>
        <p:pic>
          <p:nvPicPr>
            <p:cNvPr id="16" name="Graphique 15">
              <a:extLst>
                <a:ext uri="{FF2B5EF4-FFF2-40B4-BE49-F238E27FC236}">
                  <a16:creationId xmlns:a16="http://schemas.microsoft.com/office/drawing/2014/main" id="{CC55CDC9-66BD-4240-AA12-B51B3BB225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71808" y="4844901"/>
              <a:ext cx="1009650" cy="1390650"/>
            </a:xfrm>
            <a:prstGeom prst="rect">
              <a:avLst/>
            </a:prstGeom>
          </p:spPr>
        </p:pic>
        <p:pic>
          <p:nvPicPr>
            <p:cNvPr id="18" name="Image 17">
              <a:extLst>
                <a:ext uri="{FF2B5EF4-FFF2-40B4-BE49-F238E27FC236}">
                  <a16:creationId xmlns:a16="http://schemas.microsoft.com/office/drawing/2014/main" id="{B508D63C-2AB8-4FD8-B70F-342814575B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03874" y="5009739"/>
              <a:ext cx="1154052" cy="972000"/>
            </a:xfrm>
            <a:prstGeom prst="rect">
              <a:avLst/>
            </a:prstGeom>
          </p:spPr>
        </p:pic>
      </p:grpSp>
      <p:sp>
        <p:nvSpPr>
          <p:cNvPr id="3" name="ZoneTexte 2">
            <a:extLst>
              <a:ext uri="{FF2B5EF4-FFF2-40B4-BE49-F238E27FC236}">
                <a16:creationId xmlns:a16="http://schemas.microsoft.com/office/drawing/2014/main" id="{9B96CEEB-E348-4370-870E-38F48E69D075}"/>
              </a:ext>
            </a:extLst>
          </p:cNvPr>
          <p:cNvSpPr txBox="1"/>
          <p:nvPr/>
        </p:nvSpPr>
        <p:spPr>
          <a:xfrm>
            <a:off x="533666" y="459318"/>
            <a:ext cx="6464034" cy="769441"/>
          </a:xfrm>
          <a:prstGeom prst="rect">
            <a:avLst/>
          </a:prstGeom>
          <a:noFill/>
        </p:spPr>
        <p:txBody>
          <a:bodyPr wrap="square" rtlCol="0">
            <a:spAutoFit/>
          </a:bodyPr>
          <a:lstStyle/>
          <a:p>
            <a:r>
              <a:rPr lang="fr-FR" sz="4400" dirty="0" err="1">
                <a:solidFill>
                  <a:srgbClr val="001B2E"/>
                </a:solidFill>
                <a:latin typeface="Roboto Black" panose="02000000000000000000" pitchFamily="2" charset="0"/>
                <a:ea typeface="Roboto Black" panose="02000000000000000000" pitchFamily="2" charset="0"/>
              </a:rPr>
              <a:t>SHAPE-Med@Lyon</a:t>
            </a:r>
            <a:endParaRPr lang="fr-FR" sz="4400" dirty="0">
              <a:solidFill>
                <a:srgbClr val="001B2E"/>
              </a:solidFill>
              <a:latin typeface="Roboto Black" panose="02000000000000000000" pitchFamily="2" charset="0"/>
              <a:ea typeface="Roboto Black" panose="02000000000000000000" pitchFamily="2" charset="0"/>
            </a:endParaRPr>
          </a:p>
        </p:txBody>
      </p:sp>
      <p:grpSp>
        <p:nvGrpSpPr>
          <p:cNvPr id="10" name="Groupe 9">
            <a:extLst>
              <a:ext uri="{FF2B5EF4-FFF2-40B4-BE49-F238E27FC236}">
                <a16:creationId xmlns:a16="http://schemas.microsoft.com/office/drawing/2014/main" id="{8EE5DECD-0AD6-4451-9CFE-00C7799DE5C0}"/>
              </a:ext>
            </a:extLst>
          </p:cNvPr>
          <p:cNvGrpSpPr/>
          <p:nvPr/>
        </p:nvGrpSpPr>
        <p:grpSpPr>
          <a:xfrm>
            <a:off x="1864355" y="5941767"/>
            <a:ext cx="7850494" cy="720000"/>
            <a:chOff x="1762755" y="5941767"/>
            <a:chExt cx="7850494" cy="720000"/>
          </a:xfrm>
        </p:grpSpPr>
        <p:grpSp>
          <p:nvGrpSpPr>
            <p:cNvPr id="24" name="Groupe 23">
              <a:extLst>
                <a:ext uri="{FF2B5EF4-FFF2-40B4-BE49-F238E27FC236}">
                  <a16:creationId xmlns:a16="http://schemas.microsoft.com/office/drawing/2014/main" id="{68920FA7-F908-4632-A94D-6E708E739653}"/>
                </a:ext>
              </a:extLst>
            </p:cNvPr>
            <p:cNvGrpSpPr/>
            <p:nvPr/>
          </p:nvGrpSpPr>
          <p:grpSpPr>
            <a:xfrm>
              <a:off x="2857501" y="5941767"/>
              <a:ext cx="6755748" cy="720000"/>
              <a:chOff x="2857501" y="6030667"/>
              <a:chExt cx="6755748" cy="720000"/>
            </a:xfrm>
          </p:grpSpPr>
          <p:pic>
            <p:nvPicPr>
              <p:cNvPr id="11" name="Image 10">
                <a:extLst>
                  <a:ext uri="{FF2B5EF4-FFF2-40B4-BE49-F238E27FC236}">
                    <a16:creationId xmlns:a16="http://schemas.microsoft.com/office/drawing/2014/main" id="{F9A07FAC-A2B4-4042-9ECD-E87690FBAD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57501" y="6116082"/>
                <a:ext cx="1034196" cy="565200"/>
              </a:xfrm>
              <a:prstGeom prst="rect">
                <a:avLst/>
              </a:prstGeom>
            </p:spPr>
          </p:pic>
          <p:pic>
            <p:nvPicPr>
              <p:cNvPr id="13" name="Image 12">
                <a:extLst>
                  <a:ext uri="{FF2B5EF4-FFF2-40B4-BE49-F238E27FC236}">
                    <a16:creationId xmlns:a16="http://schemas.microsoft.com/office/drawing/2014/main" id="{C6917B65-1296-4792-BBC6-B1D7FD84F46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4096" y="6030667"/>
                <a:ext cx="1024616" cy="720000"/>
              </a:xfrm>
              <a:prstGeom prst="rect">
                <a:avLst/>
              </a:prstGeom>
            </p:spPr>
          </p:pic>
          <p:pic>
            <p:nvPicPr>
              <p:cNvPr id="20" name="Image 19">
                <a:extLst>
                  <a:ext uri="{FF2B5EF4-FFF2-40B4-BE49-F238E27FC236}">
                    <a16:creationId xmlns:a16="http://schemas.microsoft.com/office/drawing/2014/main" id="{088EA763-3C1E-472A-A3C3-8D4BE6EF45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78703" y="6147367"/>
                <a:ext cx="2283714" cy="565200"/>
              </a:xfrm>
              <a:prstGeom prst="rect">
                <a:avLst/>
              </a:prstGeom>
            </p:spPr>
          </p:pic>
          <p:pic>
            <p:nvPicPr>
              <p:cNvPr id="23" name="Image 22">
                <a:extLst>
                  <a:ext uri="{FF2B5EF4-FFF2-40B4-BE49-F238E27FC236}">
                    <a16:creationId xmlns:a16="http://schemas.microsoft.com/office/drawing/2014/main" id="{7BFE292B-3F20-4B51-9A81-5CDDC020C7D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20750" y="6108067"/>
                <a:ext cx="1592499" cy="504000"/>
              </a:xfrm>
              <a:prstGeom prst="rect">
                <a:avLst/>
              </a:prstGeom>
            </p:spPr>
          </p:pic>
        </p:grpSp>
        <p:pic>
          <p:nvPicPr>
            <p:cNvPr id="9" name="Image 8">
              <a:extLst>
                <a:ext uri="{FF2B5EF4-FFF2-40B4-BE49-F238E27FC236}">
                  <a16:creationId xmlns:a16="http://schemas.microsoft.com/office/drawing/2014/main" id="{871923A6-EB7B-4E45-B75F-B5C13959646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62755" y="6001782"/>
              <a:ext cx="612000" cy="612000"/>
            </a:xfrm>
            <a:prstGeom prst="rect">
              <a:avLst/>
            </a:prstGeom>
          </p:spPr>
        </p:pic>
      </p:grpSp>
    </p:spTree>
    <p:extLst>
      <p:ext uri="{BB962C8B-B14F-4D97-AF65-F5344CB8AC3E}">
        <p14:creationId xmlns:p14="http://schemas.microsoft.com/office/powerpoint/2010/main" val="3020026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0C63A7C-A3E8-4018-8FE3-18FE8238660E}"/>
              </a:ext>
            </a:extLst>
          </p:cNvPr>
          <p:cNvSpPr txBox="1"/>
          <p:nvPr/>
        </p:nvSpPr>
        <p:spPr>
          <a:xfrm>
            <a:off x="343949" y="956345"/>
            <a:ext cx="11442588" cy="461665"/>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Une hétérogénéité territoriale des paysages de santé</a:t>
            </a:r>
            <a:endParaRPr lang="fr-FR" sz="2400" dirty="0">
              <a:solidFill>
                <a:schemeClr val="bg1"/>
              </a:solidFill>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D59BA3D8-9C7A-4594-B6EB-684EDBE757DF}"/>
              </a:ext>
            </a:extLst>
          </p:cNvPr>
          <p:cNvSpPr/>
          <p:nvPr/>
        </p:nvSpPr>
        <p:spPr>
          <a:xfrm>
            <a:off x="343949" y="1435877"/>
            <a:ext cx="11442588" cy="4370427"/>
          </a:xfrm>
          <a:prstGeom prst="rect">
            <a:avLst/>
          </a:prstGeom>
        </p:spPr>
        <p:txBody>
          <a:bodyPr wrap="square">
            <a:spAutoFit/>
          </a:bodyPr>
          <a:lstStyle/>
          <a:p>
            <a:r>
              <a:rPr lang="it-IT" sz="2400" dirty="0">
                <a:solidFill>
                  <a:srgbClr val="3BB5C0"/>
                </a:solidFill>
                <a:latin typeface="Roboto Light" panose="02000000000000000000" pitchFamily="2" charset="0"/>
                <a:ea typeface="Roboto Light" panose="02000000000000000000" pitchFamily="2" charset="0"/>
              </a:rPr>
              <a:t>&gt;</a:t>
            </a:r>
            <a:r>
              <a:rPr lang="it-IT" sz="2400" dirty="0">
                <a:solidFill>
                  <a:srgbClr val="1A334C"/>
                </a:solidFill>
                <a:latin typeface="Roboto Light" panose="02000000000000000000" pitchFamily="2" charset="0"/>
                <a:ea typeface="Roboto Light" panose="02000000000000000000" pitchFamily="2" charset="0"/>
              </a:rPr>
              <a:t> </a:t>
            </a:r>
            <a:r>
              <a:rPr lang="fr-FR" sz="2400" dirty="0">
                <a:solidFill>
                  <a:srgbClr val="1A334C"/>
                </a:solidFill>
                <a:latin typeface="Roboto Light" panose="02000000000000000000" pitchFamily="2" charset="0"/>
                <a:ea typeface="Roboto Light" panose="02000000000000000000" pitchFamily="2" charset="0"/>
              </a:rPr>
              <a:t>Evaluer l'inégale capacité des territoires à produire une santé satisfaisante </a:t>
            </a:r>
          </a:p>
          <a:p>
            <a:r>
              <a:rPr lang="fr-FR" sz="2400" dirty="0">
                <a:solidFill>
                  <a:srgbClr val="1A334C"/>
                </a:solidFill>
                <a:latin typeface="Roboto Light" panose="02000000000000000000" pitchFamily="2" charset="0"/>
                <a:ea typeface="Roboto Light" panose="02000000000000000000" pitchFamily="2" charset="0"/>
              </a:rPr>
              <a:t>	</a:t>
            </a:r>
            <a:r>
              <a:rPr lang="fr-FR" dirty="0">
                <a:solidFill>
                  <a:srgbClr val="1A334C"/>
                </a:solidFill>
                <a:latin typeface="Roboto Light" panose="02000000000000000000" pitchFamily="2" charset="0"/>
                <a:ea typeface="Roboto Light" panose="02000000000000000000" pitchFamily="2" charset="0"/>
              </a:rPr>
              <a:t>Echelon individuel + Groupes sociaux entiers</a:t>
            </a:r>
            <a:endParaRPr lang="it-IT" dirty="0">
              <a:solidFill>
                <a:srgbClr val="1A334C"/>
              </a:solidFill>
              <a:latin typeface="Roboto Light" panose="02000000000000000000" pitchFamily="2" charset="0"/>
              <a:ea typeface="Roboto Light" panose="02000000000000000000" pitchFamily="2" charset="0"/>
            </a:endParaRPr>
          </a:p>
          <a:p>
            <a:pPr>
              <a:spcBef>
                <a:spcPts val="600"/>
              </a:spcBef>
            </a:pPr>
            <a:r>
              <a:rPr lang="it-IT" sz="2400" dirty="0">
                <a:solidFill>
                  <a:srgbClr val="3BB5C0"/>
                </a:solidFill>
                <a:latin typeface="Roboto Light" panose="02000000000000000000" pitchFamily="2" charset="0"/>
                <a:ea typeface="Roboto Light" panose="02000000000000000000" pitchFamily="2" charset="0"/>
              </a:rPr>
              <a:t>&gt;</a:t>
            </a:r>
            <a:r>
              <a:rPr lang="it-IT" sz="2400" dirty="0">
                <a:solidFill>
                  <a:srgbClr val="1A334C"/>
                </a:solidFill>
                <a:latin typeface="Roboto Light" panose="02000000000000000000" pitchFamily="2" charset="0"/>
                <a:ea typeface="Roboto Light" panose="02000000000000000000" pitchFamily="2" charset="0"/>
              </a:rPr>
              <a:t> </a:t>
            </a:r>
            <a:r>
              <a:rPr lang="fr-FR" sz="2400" dirty="0">
                <a:solidFill>
                  <a:srgbClr val="1A334C"/>
                </a:solidFill>
                <a:latin typeface="Roboto Light" panose="02000000000000000000" pitchFamily="2" charset="0"/>
                <a:ea typeface="Roboto Light" panose="02000000000000000000" pitchFamily="2" charset="0"/>
              </a:rPr>
              <a:t>Analyser les relations entre inégalités sociales, environnementales et sanitaires</a:t>
            </a:r>
          </a:p>
          <a:p>
            <a:r>
              <a:rPr lang="fr-FR" dirty="0">
                <a:solidFill>
                  <a:srgbClr val="1A334C"/>
                </a:solidFill>
                <a:latin typeface="Roboto Light" panose="02000000000000000000" pitchFamily="2" charset="0"/>
              </a:rPr>
              <a:t>	Effets en cascade sur la durée de la vie humaine au niveau individuel</a:t>
            </a:r>
          </a:p>
          <a:p>
            <a:pPr>
              <a:spcBef>
                <a:spcPts val="600"/>
              </a:spcBef>
            </a:pPr>
            <a:r>
              <a:rPr lang="it-IT" sz="2400" dirty="0">
                <a:solidFill>
                  <a:srgbClr val="3BB5C0"/>
                </a:solidFill>
                <a:latin typeface="Roboto Light" panose="02000000000000000000" pitchFamily="2" charset="0"/>
                <a:ea typeface="Roboto Light" panose="02000000000000000000" pitchFamily="2" charset="0"/>
              </a:rPr>
              <a:t>&gt;</a:t>
            </a:r>
            <a:r>
              <a:rPr lang="it-IT" sz="2400" dirty="0">
                <a:solidFill>
                  <a:srgbClr val="1A334C"/>
                </a:solidFill>
                <a:latin typeface="Roboto Light" panose="02000000000000000000" pitchFamily="2" charset="0"/>
                <a:ea typeface="Roboto Light" panose="02000000000000000000" pitchFamily="2" charset="0"/>
              </a:rPr>
              <a:t> </a:t>
            </a:r>
            <a:r>
              <a:rPr lang="fr-FR" sz="2400" dirty="0">
                <a:solidFill>
                  <a:srgbClr val="1A334C"/>
                </a:solidFill>
                <a:latin typeface="Roboto Light" panose="02000000000000000000" pitchFamily="2" charset="0"/>
              </a:rPr>
              <a:t>Concept de débordement dans les recherches sur la santé, </a:t>
            </a:r>
          </a:p>
          <a:p>
            <a:pPr lvl="2"/>
            <a:r>
              <a:rPr lang="fr-FR" dirty="0">
                <a:solidFill>
                  <a:srgbClr val="1A334C"/>
                </a:solidFill>
                <a:latin typeface="Roboto Light" panose="02000000000000000000" pitchFamily="2" charset="0"/>
              </a:rPr>
              <a:t>Lier l'émergence des maladies à des facteurs socio-écologiques </a:t>
            </a:r>
            <a:endParaRPr lang="it-IT" dirty="0">
              <a:solidFill>
                <a:srgbClr val="1A334C"/>
              </a:solidFill>
              <a:latin typeface="Roboto Light" panose="02000000000000000000" pitchFamily="2" charset="0"/>
            </a:endParaRPr>
          </a:p>
          <a:p>
            <a:pPr>
              <a:spcBef>
                <a:spcPts val="600"/>
              </a:spcBef>
            </a:pPr>
            <a:r>
              <a:rPr lang="it-IT" sz="2400" dirty="0">
                <a:solidFill>
                  <a:srgbClr val="3BB5C0"/>
                </a:solidFill>
                <a:latin typeface="Roboto Light" panose="02000000000000000000" pitchFamily="2" charset="0"/>
                <a:ea typeface="Roboto Light" panose="02000000000000000000" pitchFamily="2" charset="0"/>
              </a:rPr>
              <a:t>&gt; </a:t>
            </a:r>
            <a:r>
              <a:rPr lang="it-IT" sz="2400" dirty="0">
                <a:solidFill>
                  <a:srgbClr val="1A334C"/>
                </a:solidFill>
                <a:latin typeface="Roboto Light" panose="02000000000000000000" pitchFamily="2" charset="0"/>
              </a:rPr>
              <a:t>Chiffres clés : une communauté lyonnaise visible et structurée</a:t>
            </a:r>
          </a:p>
          <a:p>
            <a:r>
              <a:rPr lang="it-IT" sz="2400" dirty="0">
                <a:solidFill>
                  <a:srgbClr val="3BB5C0"/>
                </a:solidFill>
                <a:latin typeface="Roboto Light" panose="02000000000000000000" pitchFamily="2" charset="0"/>
                <a:ea typeface="Roboto Light" panose="02000000000000000000" pitchFamily="2" charset="0"/>
              </a:rPr>
              <a:t>	</a:t>
            </a:r>
            <a:r>
              <a:rPr lang="it-IT" dirty="0">
                <a:solidFill>
                  <a:srgbClr val="1A334C"/>
                </a:solidFill>
                <a:latin typeface="Roboto Light" panose="02000000000000000000" pitchFamily="2" charset="0"/>
              </a:rPr>
              <a:t>Près de 15 laboratoires, 1 FR, 1 Labex, 1 EUR</a:t>
            </a:r>
          </a:p>
          <a:p>
            <a:r>
              <a:rPr lang="it-IT" dirty="0">
                <a:solidFill>
                  <a:srgbClr val="1A334C"/>
                </a:solidFill>
                <a:latin typeface="Roboto Light" panose="02000000000000000000" pitchFamily="2" charset="0"/>
              </a:rPr>
              <a:t>	&gt; 1000 chercheurs </a:t>
            </a:r>
          </a:p>
          <a:p>
            <a:pPr>
              <a:spcBef>
                <a:spcPts val="600"/>
              </a:spcBef>
            </a:pPr>
            <a:r>
              <a:rPr lang="it-IT" sz="2400" dirty="0">
                <a:solidFill>
                  <a:srgbClr val="3BB5C0"/>
                </a:solidFill>
                <a:latin typeface="Roboto Light" panose="02000000000000000000" pitchFamily="2" charset="0"/>
                <a:ea typeface="Roboto Light" panose="02000000000000000000" pitchFamily="2" charset="0"/>
              </a:rPr>
              <a:t>&gt; </a:t>
            </a:r>
            <a:r>
              <a:rPr lang="it-IT" sz="2400" dirty="0">
                <a:solidFill>
                  <a:srgbClr val="1A334C"/>
                </a:solidFill>
                <a:latin typeface="Roboto Light" panose="02000000000000000000" pitchFamily="2" charset="0"/>
                <a:ea typeface="Roboto Light" panose="02000000000000000000" pitchFamily="2" charset="0"/>
              </a:rPr>
              <a:t>Les défis à relever</a:t>
            </a:r>
          </a:p>
          <a:p>
            <a:r>
              <a:rPr lang="it-IT" dirty="0">
                <a:solidFill>
                  <a:srgbClr val="1A334C"/>
                </a:solidFill>
                <a:latin typeface="Roboto Light" panose="02000000000000000000" pitchFamily="2" charset="0"/>
              </a:rPr>
              <a:t>	Identifier et produire les données manquantes</a:t>
            </a:r>
          </a:p>
          <a:p>
            <a:r>
              <a:rPr lang="it-IT" dirty="0">
                <a:solidFill>
                  <a:srgbClr val="1A334C"/>
                </a:solidFill>
                <a:latin typeface="Roboto Light" panose="02000000000000000000" pitchFamily="2" charset="0"/>
              </a:rPr>
              <a:t>	Articuler des </a:t>
            </a:r>
            <a:r>
              <a:rPr lang="it-IT" dirty="0" err="1">
                <a:solidFill>
                  <a:srgbClr val="1A334C"/>
                </a:solidFill>
                <a:latin typeface="Roboto Light" panose="02000000000000000000" pitchFamily="2" charset="0"/>
              </a:rPr>
              <a:t>données</a:t>
            </a:r>
            <a:r>
              <a:rPr lang="it-IT" dirty="0">
                <a:solidFill>
                  <a:srgbClr val="1A334C"/>
                </a:solidFill>
                <a:latin typeface="Roboto Light" panose="02000000000000000000" pitchFamily="2" charset="0"/>
              </a:rPr>
              <a:t> </a:t>
            </a:r>
            <a:r>
              <a:rPr lang="it-IT" dirty="0" err="1">
                <a:solidFill>
                  <a:srgbClr val="1A334C"/>
                </a:solidFill>
                <a:latin typeface="Roboto Light" panose="02000000000000000000" pitchFamily="2" charset="0"/>
              </a:rPr>
              <a:t>environnementales</a:t>
            </a:r>
            <a:r>
              <a:rPr lang="it-IT" dirty="0">
                <a:solidFill>
                  <a:srgbClr val="1A334C"/>
                </a:solidFill>
                <a:latin typeface="Roboto Light" panose="02000000000000000000" pitchFamily="2" charset="0"/>
              </a:rPr>
              <a:t>, </a:t>
            </a:r>
            <a:r>
              <a:rPr lang="it-IT" dirty="0" err="1">
                <a:solidFill>
                  <a:srgbClr val="1A334C"/>
                </a:solidFill>
                <a:latin typeface="Roboto Light" panose="02000000000000000000" pitchFamily="2" charset="0"/>
              </a:rPr>
              <a:t>sociales</a:t>
            </a:r>
            <a:r>
              <a:rPr lang="it-IT" dirty="0">
                <a:solidFill>
                  <a:srgbClr val="1A334C"/>
                </a:solidFill>
                <a:latin typeface="Roboto Light" panose="02000000000000000000" pitchFamily="2" charset="0"/>
              </a:rPr>
              <a:t> et de </a:t>
            </a:r>
            <a:r>
              <a:rPr lang="it-IT" dirty="0" err="1">
                <a:solidFill>
                  <a:srgbClr val="1A334C"/>
                </a:solidFill>
                <a:latin typeface="Roboto Light" panose="02000000000000000000" pitchFamily="2" charset="0"/>
              </a:rPr>
              <a:t>santé</a:t>
            </a:r>
            <a:r>
              <a:rPr lang="it-IT" dirty="0">
                <a:solidFill>
                  <a:srgbClr val="1A334C"/>
                </a:solidFill>
                <a:latin typeface="Roboto Light" panose="02000000000000000000" pitchFamily="2" charset="0"/>
              </a:rPr>
              <a:t> </a:t>
            </a:r>
            <a:r>
              <a:rPr lang="it-IT" dirty="0" err="1">
                <a:solidFill>
                  <a:srgbClr val="1A334C"/>
                </a:solidFill>
                <a:latin typeface="Roboto Light" panose="02000000000000000000" pitchFamily="2" charset="0"/>
              </a:rPr>
              <a:t>acquises</a:t>
            </a:r>
            <a:r>
              <a:rPr lang="it-IT" dirty="0">
                <a:solidFill>
                  <a:srgbClr val="1A334C"/>
                </a:solidFill>
                <a:latin typeface="Roboto Light" panose="02000000000000000000" pitchFamily="2" charset="0"/>
              </a:rPr>
              <a:t> indépendemment</a:t>
            </a:r>
          </a:p>
        </p:txBody>
      </p: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enjeux de l’atelier « Santé et Territoires »</a:t>
            </a:r>
          </a:p>
        </p:txBody>
      </p:sp>
    </p:spTree>
    <p:extLst>
      <p:ext uri="{BB962C8B-B14F-4D97-AF65-F5344CB8AC3E}">
        <p14:creationId xmlns:p14="http://schemas.microsoft.com/office/powerpoint/2010/main" val="333956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7CA763-0F6B-4811-BB2F-8B3986699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91" y="257108"/>
            <a:ext cx="6985946" cy="6343784"/>
          </a:xfrm>
          <a:prstGeom prst="rect">
            <a:avLst/>
          </a:prstGeom>
        </p:spPr>
      </p:pic>
      <p:sp>
        <p:nvSpPr>
          <p:cNvPr id="7" name="ZoneTexte 6">
            <a:extLst>
              <a:ext uri="{FF2B5EF4-FFF2-40B4-BE49-F238E27FC236}">
                <a16:creationId xmlns:a16="http://schemas.microsoft.com/office/drawing/2014/main" id="{8FE00E8D-AFC3-46A1-BAFB-FAC98DC48438}"/>
              </a:ext>
            </a:extLst>
          </p:cNvPr>
          <p:cNvSpPr txBox="1"/>
          <p:nvPr/>
        </p:nvSpPr>
        <p:spPr>
          <a:xfrm>
            <a:off x="406666" y="332318"/>
            <a:ext cx="6464034" cy="769441"/>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Philosophie de l’Atelier </a:t>
            </a:r>
          </a:p>
          <a:p>
            <a:r>
              <a:rPr lang="fr-FR" sz="2200" dirty="0">
                <a:solidFill>
                  <a:srgbClr val="001B2E"/>
                </a:solidFill>
                <a:latin typeface="Roboto Black" panose="02000000000000000000" pitchFamily="2" charset="0"/>
                <a:ea typeface="Roboto Black" panose="02000000000000000000" pitchFamily="2" charset="0"/>
              </a:rPr>
              <a:t>« Santé et territoires »</a:t>
            </a:r>
          </a:p>
        </p:txBody>
      </p:sp>
      <p:sp>
        <p:nvSpPr>
          <p:cNvPr id="5" name="ZoneTexte 4">
            <a:extLst>
              <a:ext uri="{FF2B5EF4-FFF2-40B4-BE49-F238E27FC236}">
                <a16:creationId xmlns:a16="http://schemas.microsoft.com/office/drawing/2014/main" id="{3F1340EC-FCE5-474B-94D5-DBE057CBA68D}"/>
              </a:ext>
            </a:extLst>
          </p:cNvPr>
          <p:cNvSpPr txBox="1"/>
          <p:nvPr/>
        </p:nvSpPr>
        <p:spPr>
          <a:xfrm>
            <a:off x="7240555" y="6456784"/>
            <a:ext cx="4422710" cy="369332"/>
          </a:xfrm>
          <a:prstGeom prst="rect">
            <a:avLst/>
          </a:prstGeom>
          <a:noFill/>
        </p:spPr>
        <p:txBody>
          <a:bodyPr wrap="square" rtlCol="0">
            <a:spAutoFit/>
          </a:bodyPr>
          <a:lstStyle/>
          <a:p>
            <a:r>
              <a:rPr lang="fr-FR" dirty="0"/>
              <a:t>Modifié d’après </a:t>
            </a:r>
            <a:r>
              <a:rPr lang="fr-FR" i="1" dirty="0" err="1"/>
              <a:t>Dahlgren</a:t>
            </a:r>
            <a:r>
              <a:rPr lang="fr-FR" i="1" dirty="0"/>
              <a:t> &amp; Whitehead 2012</a:t>
            </a:r>
          </a:p>
        </p:txBody>
      </p:sp>
      <p:sp>
        <p:nvSpPr>
          <p:cNvPr id="2" name="ZoneTexte 1">
            <a:extLst>
              <a:ext uri="{FF2B5EF4-FFF2-40B4-BE49-F238E27FC236}">
                <a16:creationId xmlns:a16="http://schemas.microsoft.com/office/drawing/2014/main" id="{47FCC6FA-620A-499A-9EDF-92B286105742}"/>
              </a:ext>
            </a:extLst>
          </p:cNvPr>
          <p:cNvSpPr txBox="1"/>
          <p:nvPr/>
        </p:nvSpPr>
        <p:spPr>
          <a:xfrm>
            <a:off x="5281125" y="5234473"/>
            <a:ext cx="2090057" cy="461665"/>
          </a:xfrm>
          <a:prstGeom prst="rect">
            <a:avLst/>
          </a:prstGeom>
          <a:noFill/>
        </p:spPr>
        <p:txBody>
          <a:bodyPr wrap="square" rtlCol="0">
            <a:spAutoFit/>
          </a:bodyPr>
          <a:lstStyle/>
          <a:p>
            <a:r>
              <a:rPr lang="fr-FR" sz="1200" dirty="0">
                <a:solidFill>
                  <a:schemeClr val="bg1"/>
                </a:solidFill>
              </a:rPr>
              <a:t>Aménités </a:t>
            </a:r>
          </a:p>
          <a:p>
            <a:r>
              <a:rPr lang="fr-FR" sz="1200" dirty="0">
                <a:solidFill>
                  <a:schemeClr val="bg1"/>
                </a:solidFill>
              </a:rPr>
              <a:t>environnementales</a:t>
            </a:r>
          </a:p>
        </p:txBody>
      </p:sp>
      <p:sp>
        <p:nvSpPr>
          <p:cNvPr id="6" name="ZoneTexte 5">
            <a:extLst>
              <a:ext uri="{FF2B5EF4-FFF2-40B4-BE49-F238E27FC236}">
                <a16:creationId xmlns:a16="http://schemas.microsoft.com/office/drawing/2014/main" id="{00ABD453-7C9C-4B46-BC96-B31264B26C21}"/>
              </a:ext>
            </a:extLst>
          </p:cNvPr>
          <p:cNvSpPr txBox="1"/>
          <p:nvPr/>
        </p:nvSpPr>
        <p:spPr>
          <a:xfrm>
            <a:off x="6195526" y="4853626"/>
            <a:ext cx="2090057" cy="276999"/>
          </a:xfrm>
          <a:prstGeom prst="rect">
            <a:avLst/>
          </a:prstGeom>
          <a:noFill/>
        </p:spPr>
        <p:txBody>
          <a:bodyPr wrap="square" rtlCol="0">
            <a:spAutoFit/>
          </a:bodyPr>
          <a:lstStyle/>
          <a:p>
            <a:r>
              <a:rPr lang="fr-FR" sz="1200" dirty="0">
                <a:solidFill>
                  <a:schemeClr val="bg1"/>
                </a:solidFill>
              </a:rPr>
              <a:t>Cadre paysager</a:t>
            </a:r>
          </a:p>
        </p:txBody>
      </p:sp>
      <p:sp>
        <p:nvSpPr>
          <p:cNvPr id="8" name="ZoneTexte 7">
            <a:extLst>
              <a:ext uri="{FF2B5EF4-FFF2-40B4-BE49-F238E27FC236}">
                <a16:creationId xmlns:a16="http://schemas.microsoft.com/office/drawing/2014/main" id="{96BBC625-1553-4F9A-94D1-E75A4116BC0D}"/>
              </a:ext>
            </a:extLst>
          </p:cNvPr>
          <p:cNvSpPr txBox="1"/>
          <p:nvPr/>
        </p:nvSpPr>
        <p:spPr>
          <a:xfrm>
            <a:off x="4600767" y="4720884"/>
            <a:ext cx="962610" cy="461665"/>
          </a:xfrm>
          <a:prstGeom prst="rect">
            <a:avLst/>
          </a:prstGeom>
          <a:solidFill>
            <a:srgbClr val="928670"/>
          </a:solidFill>
        </p:spPr>
        <p:txBody>
          <a:bodyPr wrap="square" rtlCol="0">
            <a:spAutoFit/>
          </a:bodyPr>
          <a:lstStyle/>
          <a:p>
            <a:r>
              <a:rPr lang="fr-FR" sz="1200" dirty="0">
                <a:solidFill>
                  <a:schemeClr val="bg1"/>
                </a:solidFill>
              </a:rPr>
              <a:t>Qualité des ressources</a:t>
            </a:r>
          </a:p>
        </p:txBody>
      </p:sp>
    </p:spTree>
    <p:extLst>
      <p:ext uri="{BB962C8B-B14F-4D97-AF65-F5344CB8AC3E}">
        <p14:creationId xmlns:p14="http://schemas.microsoft.com/office/powerpoint/2010/main" val="152098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Lyon </a:t>
            </a:r>
            <a:r>
              <a:rPr lang="fr-FR" sz="2200" dirty="0" err="1">
                <a:solidFill>
                  <a:srgbClr val="001B2E"/>
                </a:solidFill>
                <a:latin typeface="Roboto Black" panose="02000000000000000000" pitchFamily="2" charset="0"/>
                <a:ea typeface="Roboto Black" panose="02000000000000000000" pitchFamily="2" charset="0"/>
              </a:rPr>
              <a:t>Transdisciplinary</a:t>
            </a:r>
            <a:r>
              <a:rPr lang="fr-FR" sz="2200" dirty="0">
                <a:solidFill>
                  <a:srgbClr val="001B2E"/>
                </a:solidFill>
                <a:latin typeface="Roboto Black" panose="02000000000000000000" pitchFamily="2" charset="0"/>
                <a:ea typeface="Roboto Black" panose="02000000000000000000" pitchFamily="2" charset="0"/>
              </a:rPr>
              <a:t>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Institute</a:t>
            </a:r>
          </a:p>
        </p:txBody>
      </p:sp>
      <p:sp>
        <p:nvSpPr>
          <p:cNvPr id="10" name="Titre 1">
            <a:extLst>
              <a:ext uri="{FF2B5EF4-FFF2-40B4-BE49-F238E27FC236}">
                <a16:creationId xmlns:a16="http://schemas.microsoft.com/office/drawing/2014/main" id="{1114659D-03D1-8347-B90E-960F5652B106}"/>
              </a:ext>
            </a:extLst>
          </p:cNvPr>
          <p:cNvSpPr>
            <a:spLocks noGrp="1"/>
          </p:cNvSpPr>
          <p:nvPr>
            <p:ph type="ctrTitle"/>
          </p:nvPr>
        </p:nvSpPr>
        <p:spPr>
          <a:xfrm>
            <a:off x="6330897" y="6352794"/>
            <a:ext cx="5455640" cy="673475"/>
          </a:xfrm>
        </p:spPr>
        <p:txBody>
          <a:bodyPr anchor="ctr">
            <a:normAutofit/>
          </a:bodyPr>
          <a:lstStyle/>
          <a:p>
            <a:r>
              <a:rPr lang="fr-FR" sz="2000" dirty="0">
                <a:solidFill>
                  <a:srgbClr val="3BB5C0"/>
                </a:solidFill>
                <a:latin typeface="Roboto Medium" panose="02000000000000000000" pitchFamily="2" charset="0"/>
                <a:ea typeface="Roboto Medium" panose="02000000000000000000" pitchFamily="2" charset="0"/>
              </a:rPr>
              <a:t>&gt;</a:t>
            </a:r>
            <a:r>
              <a:rPr lang="fr-FR" sz="2000" dirty="0">
                <a:solidFill>
                  <a:srgbClr val="001B2E"/>
                </a:solidFill>
                <a:latin typeface="Roboto Medium" panose="02000000000000000000" pitchFamily="2" charset="0"/>
                <a:ea typeface="Roboto Medium" panose="02000000000000000000" pitchFamily="2" charset="0"/>
              </a:rPr>
              <a:t> Réunion de Lancement </a:t>
            </a:r>
            <a:r>
              <a:rPr lang="fr-FR" sz="2000" dirty="0">
                <a:solidFill>
                  <a:srgbClr val="4381C1"/>
                </a:solidFill>
                <a:latin typeface="Roboto Medium" panose="02000000000000000000" pitchFamily="2" charset="0"/>
                <a:ea typeface="Roboto Medium" panose="02000000000000000000" pitchFamily="2" charset="0"/>
              </a:rPr>
              <a:t>12 avril 2022</a:t>
            </a:r>
          </a:p>
        </p:txBody>
      </p:sp>
      <p:cxnSp>
        <p:nvCxnSpPr>
          <p:cNvPr id="11" name="Connecteur droit avec flèche 10">
            <a:extLst>
              <a:ext uri="{FF2B5EF4-FFF2-40B4-BE49-F238E27FC236}">
                <a16:creationId xmlns:a16="http://schemas.microsoft.com/office/drawing/2014/main" id="{1A7936F5-791D-C147-A0CA-CF6AC4476742}"/>
              </a:ext>
            </a:extLst>
          </p:cNvPr>
          <p:cNvCxnSpPr/>
          <p:nvPr/>
        </p:nvCxnSpPr>
        <p:spPr>
          <a:xfrm>
            <a:off x="419450" y="6420683"/>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8" descr="2011/2012 - KEITH HARING ... DANS LA COUR DE RÉCRÉ. - Groupe Scolaire HENRI  DEROUIN">
            <a:extLst>
              <a:ext uri="{FF2B5EF4-FFF2-40B4-BE49-F238E27FC236}">
                <a16:creationId xmlns:a16="http://schemas.microsoft.com/office/drawing/2014/main" id="{054D268A-195F-E74E-9B73-EFE8DF6B73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04" r="75060"/>
          <a:stretch/>
        </p:blipFill>
        <p:spPr bwMode="auto">
          <a:xfrm>
            <a:off x="5579874" y="1837319"/>
            <a:ext cx="1100976" cy="267841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FCA1B1FD-C561-9D4B-A1B6-14221917C92B}"/>
              </a:ext>
            </a:extLst>
          </p:cNvPr>
          <p:cNvSpPr txBox="1"/>
          <p:nvPr/>
        </p:nvSpPr>
        <p:spPr>
          <a:xfrm>
            <a:off x="5038077" y="4215332"/>
            <a:ext cx="2337955" cy="523220"/>
          </a:xfrm>
          <a:prstGeom prst="rect">
            <a:avLst/>
          </a:prstGeom>
          <a:noFill/>
        </p:spPr>
        <p:txBody>
          <a:bodyPr wrap="square" rtlCol="0">
            <a:spAutoFit/>
          </a:bodyPr>
          <a:lstStyle/>
          <a:p>
            <a:r>
              <a:rPr lang="fr-FR" sz="2800" dirty="0"/>
              <a:t>P = G + E + </a:t>
            </a:r>
            <a:r>
              <a:rPr lang="fr-FR" sz="2800" dirty="0" err="1"/>
              <a:t>GxE</a:t>
            </a:r>
            <a:endParaRPr lang="fr-FR" sz="2800" dirty="0"/>
          </a:p>
        </p:txBody>
      </p:sp>
      <p:sp>
        <p:nvSpPr>
          <p:cNvPr id="17" name="ZoneTexte 16">
            <a:extLst>
              <a:ext uri="{FF2B5EF4-FFF2-40B4-BE49-F238E27FC236}">
                <a16:creationId xmlns:a16="http://schemas.microsoft.com/office/drawing/2014/main" id="{6211BFD3-1162-3A45-AEFF-C3A8F2E00B69}"/>
              </a:ext>
            </a:extLst>
          </p:cNvPr>
          <p:cNvSpPr txBox="1"/>
          <p:nvPr/>
        </p:nvSpPr>
        <p:spPr>
          <a:xfrm>
            <a:off x="343949" y="956345"/>
            <a:ext cx="11442588" cy="461665"/>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Le lien entre médecine 5P et One </a:t>
            </a:r>
            <a:r>
              <a:rPr lang="fr-FR" sz="2400" dirty="0" err="1">
                <a:solidFill>
                  <a:srgbClr val="1A334C"/>
                </a:solidFill>
                <a:latin typeface="Roboto" panose="02000000000000000000" pitchFamily="2" charset="0"/>
                <a:ea typeface="Roboto" panose="02000000000000000000" pitchFamily="2" charset="0"/>
              </a:rPr>
              <a:t>Health</a:t>
            </a:r>
            <a:r>
              <a:rPr lang="fr-FR" sz="2400" dirty="0">
                <a:solidFill>
                  <a:srgbClr val="1A334C"/>
                </a:solidFill>
                <a:latin typeface="Roboto" panose="02000000000000000000" pitchFamily="2" charset="0"/>
                <a:ea typeface="Roboto" panose="02000000000000000000" pitchFamily="2" charset="0"/>
              </a:rPr>
              <a:t> : une nécessité </a:t>
            </a:r>
            <a:endParaRPr lang="fr-FR" sz="24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93238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0C63A7C-A3E8-4018-8FE3-18FE8238660E}"/>
              </a:ext>
            </a:extLst>
          </p:cNvPr>
          <p:cNvSpPr txBox="1"/>
          <p:nvPr/>
        </p:nvSpPr>
        <p:spPr>
          <a:xfrm>
            <a:off x="343949" y="956345"/>
            <a:ext cx="11442588" cy="1354217"/>
          </a:xfrm>
          <a:prstGeom prst="rect">
            <a:avLst/>
          </a:prstGeom>
          <a:noFill/>
        </p:spPr>
        <p:txBody>
          <a:bodyPr wrap="square" rtlCol="0">
            <a:spAutoFit/>
          </a:bodyPr>
          <a:lstStyle/>
          <a:p>
            <a:r>
              <a:rPr lang="fr-FR" sz="2400" i="1" dirty="0">
                <a:solidFill>
                  <a:srgbClr val="1A334C"/>
                </a:solidFill>
                <a:latin typeface="Roboto" panose="02000000000000000000" pitchFamily="2" charset="0"/>
                <a:ea typeface="Roboto" panose="02000000000000000000" pitchFamily="2" charset="0"/>
              </a:rPr>
              <a:t>Première réunion le 5 mai 2022 (après-midi)</a:t>
            </a:r>
          </a:p>
          <a:p>
            <a:r>
              <a:rPr lang="fr-FR" sz="2400" i="1" dirty="0">
                <a:solidFill>
                  <a:srgbClr val="1A334C"/>
                </a:solidFill>
                <a:latin typeface="Roboto" panose="02000000000000000000" pitchFamily="2" charset="0"/>
                <a:ea typeface="Roboto" panose="02000000000000000000" pitchFamily="2" charset="0"/>
              </a:rPr>
              <a:t>Site d’inscription : https://</a:t>
            </a:r>
            <a:r>
              <a:rPr lang="fr-FR" sz="2400" i="1" dirty="0" err="1">
                <a:solidFill>
                  <a:srgbClr val="1A334C"/>
                </a:solidFill>
                <a:latin typeface="Roboto" panose="02000000000000000000" pitchFamily="2" charset="0"/>
                <a:ea typeface="Roboto" panose="02000000000000000000" pitchFamily="2" charset="0"/>
              </a:rPr>
              <a:t>www.shape-med-lyon.fr</a:t>
            </a:r>
            <a:r>
              <a:rPr lang="fr-FR" sz="2400" i="1" dirty="0">
                <a:solidFill>
                  <a:srgbClr val="1A334C"/>
                </a:solidFill>
                <a:latin typeface="Roboto" panose="02000000000000000000" pitchFamily="2" charset="0"/>
                <a:ea typeface="Roboto" panose="02000000000000000000" pitchFamily="2" charset="0"/>
              </a:rPr>
              <a:t>/</a:t>
            </a:r>
          </a:p>
          <a:p>
            <a:pPr>
              <a:spcBef>
                <a:spcPts val="1200"/>
              </a:spcBef>
            </a:pPr>
            <a:endParaRPr lang="it-IT" sz="2400" dirty="0">
              <a:solidFill>
                <a:srgbClr val="1A334C"/>
              </a:solidFill>
              <a:latin typeface="Roboto Light" panose="02000000000000000000" pitchFamily="2" charset="0"/>
              <a:ea typeface="Roboto Light" panose="02000000000000000000" pitchFamily="2" charset="0"/>
            </a:endParaRPr>
          </a:p>
        </p:txBody>
      </p:sp>
      <p:sp>
        <p:nvSpPr>
          <p:cNvPr id="7" name="ZoneTexte 6">
            <a:extLst>
              <a:ext uri="{FF2B5EF4-FFF2-40B4-BE49-F238E27FC236}">
                <a16:creationId xmlns:a16="http://schemas.microsoft.com/office/drawing/2014/main" id="{8FE00E8D-AFC3-46A1-BAFB-FAC98DC48438}"/>
              </a:ext>
            </a:extLst>
          </p:cNvPr>
          <p:cNvSpPr txBox="1"/>
          <p:nvPr/>
        </p:nvSpPr>
        <p:spPr>
          <a:xfrm>
            <a:off x="406665" y="332318"/>
            <a:ext cx="8513399"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personnes ressources de l’Atelier « Santé et territoires »</a:t>
            </a:r>
          </a:p>
        </p:txBody>
      </p:sp>
      <p:sp>
        <p:nvSpPr>
          <p:cNvPr id="8" name="Rectangle 7">
            <a:extLst>
              <a:ext uri="{FF2B5EF4-FFF2-40B4-BE49-F238E27FC236}">
                <a16:creationId xmlns:a16="http://schemas.microsoft.com/office/drawing/2014/main" id="{CDDD0AAD-FD5B-1B49-87FC-5421EE2433AC}"/>
              </a:ext>
            </a:extLst>
          </p:cNvPr>
          <p:cNvSpPr/>
          <p:nvPr/>
        </p:nvSpPr>
        <p:spPr>
          <a:xfrm>
            <a:off x="343949" y="2452924"/>
            <a:ext cx="11442588" cy="4647426"/>
          </a:xfrm>
          <a:prstGeom prst="rect">
            <a:avLst/>
          </a:prstGeom>
        </p:spPr>
        <p:txBody>
          <a:bodyPr wrap="square">
            <a:spAutoFit/>
          </a:bodyPr>
          <a:lstStyle/>
          <a:p>
            <a:pPr>
              <a:spcBef>
                <a:spcPts val="1200"/>
              </a:spcBef>
            </a:pPr>
            <a:r>
              <a:rPr lang="it-IT" sz="2400" dirty="0">
                <a:solidFill>
                  <a:srgbClr val="3BB5C0"/>
                </a:solidFill>
                <a:latin typeface="Roboto Light" panose="02000000000000000000" pitchFamily="2" charset="0"/>
                <a:ea typeface="Roboto Light" panose="02000000000000000000" pitchFamily="2" charset="0"/>
              </a:rPr>
              <a:t>&gt; Xavier Le Roux</a:t>
            </a:r>
          </a:p>
          <a:p>
            <a:pPr>
              <a:spcBef>
                <a:spcPts val="1200"/>
              </a:spcBef>
            </a:pPr>
            <a:r>
              <a:rPr lang="it-IT" sz="2400" dirty="0">
                <a:solidFill>
                  <a:srgbClr val="3BB5C0"/>
                </a:solidFill>
                <a:latin typeface="Roboto Light" panose="02000000000000000000" pitchFamily="2" charset="0"/>
                <a:ea typeface="Roboto Light" panose="02000000000000000000" pitchFamily="2" charset="0"/>
              </a:rPr>
              <a:t>&gt; Etienne Cossart</a:t>
            </a:r>
          </a:p>
          <a:p>
            <a:pPr>
              <a:spcBef>
                <a:spcPts val="1200"/>
              </a:spcBef>
            </a:pPr>
            <a:r>
              <a:rPr lang="it-IT" sz="2400" dirty="0">
                <a:solidFill>
                  <a:srgbClr val="3BB5C0"/>
                </a:solidFill>
                <a:latin typeface="Roboto Light" panose="02000000000000000000" pitchFamily="2" charset="0"/>
                <a:ea typeface="Roboto Light" panose="02000000000000000000" pitchFamily="2" charset="0"/>
              </a:rPr>
              <a:t>&gt; Audrey </a:t>
            </a:r>
            <a:r>
              <a:rPr lang="it-IT" sz="2400" dirty="0" err="1">
                <a:solidFill>
                  <a:srgbClr val="3BB5C0"/>
                </a:solidFill>
                <a:latin typeface="Roboto Light" panose="02000000000000000000" pitchFamily="2" charset="0"/>
                <a:ea typeface="Roboto Light" panose="02000000000000000000" pitchFamily="2" charset="0"/>
              </a:rPr>
              <a:t>Nosbaum</a:t>
            </a:r>
            <a:endParaRPr lang="it-IT" sz="2400" dirty="0">
              <a:solidFill>
                <a:srgbClr val="3BB5C0"/>
              </a:solidFill>
              <a:latin typeface="Roboto Light" panose="02000000000000000000" pitchFamily="2" charset="0"/>
              <a:ea typeface="Roboto Light" panose="02000000000000000000" pitchFamily="2" charset="0"/>
            </a:endParaRPr>
          </a:p>
          <a:p>
            <a:pPr>
              <a:spcBef>
                <a:spcPts val="1200"/>
              </a:spcBef>
            </a:pPr>
            <a:r>
              <a:rPr lang="it-IT" sz="2400" dirty="0">
                <a:solidFill>
                  <a:srgbClr val="3BB5C0"/>
                </a:solidFill>
                <a:latin typeface="Roboto Light" panose="02000000000000000000" pitchFamily="2" charset="0"/>
                <a:ea typeface="Roboto Light" panose="02000000000000000000" pitchFamily="2" charset="0"/>
              </a:rPr>
              <a:t>&gt; Dominique </a:t>
            </a:r>
            <a:r>
              <a:rPr lang="it-IT" sz="2400" dirty="0" err="1">
                <a:solidFill>
                  <a:srgbClr val="3BB5C0"/>
                </a:solidFill>
                <a:latin typeface="Roboto Light" panose="02000000000000000000" pitchFamily="2" charset="0"/>
                <a:ea typeface="Roboto Light" panose="02000000000000000000" pitchFamily="2" charset="0"/>
              </a:rPr>
              <a:t>Pontier</a:t>
            </a:r>
            <a:endParaRPr lang="it-IT" sz="2400" dirty="0">
              <a:solidFill>
                <a:srgbClr val="3BB5C0"/>
              </a:solidFill>
              <a:latin typeface="Roboto Light" panose="02000000000000000000" pitchFamily="2" charset="0"/>
              <a:ea typeface="Roboto Light" panose="02000000000000000000" pitchFamily="2" charset="0"/>
            </a:endParaRPr>
          </a:p>
          <a:p>
            <a:pPr>
              <a:spcBef>
                <a:spcPts val="1200"/>
              </a:spcBef>
            </a:pPr>
            <a:r>
              <a:rPr lang="it-IT" sz="2400" dirty="0">
                <a:solidFill>
                  <a:srgbClr val="3BB5C0"/>
                </a:solidFill>
                <a:latin typeface="Roboto Light" panose="02000000000000000000" pitchFamily="2" charset="0"/>
                <a:ea typeface="Roboto Light" panose="02000000000000000000" pitchFamily="2" charset="0"/>
              </a:rPr>
              <a:t>&gt; </a:t>
            </a:r>
            <a:r>
              <a:rPr lang="fr-FR" sz="2400" dirty="0">
                <a:solidFill>
                  <a:srgbClr val="3BB5C0"/>
                </a:solidFill>
                <a:latin typeface="Roboto Light" panose="02000000000000000000" pitchFamily="2" charset="0"/>
                <a:ea typeface="Roboto Light" panose="02000000000000000000" pitchFamily="2" charset="0"/>
              </a:rPr>
              <a:t>Sébastien Gardon</a:t>
            </a:r>
            <a:endParaRPr lang="it-IT" sz="2400" dirty="0">
              <a:solidFill>
                <a:srgbClr val="3BB5C0"/>
              </a:solidFill>
              <a:latin typeface="Roboto Light" panose="02000000000000000000" pitchFamily="2" charset="0"/>
              <a:ea typeface="Roboto Light" panose="02000000000000000000" pitchFamily="2" charset="0"/>
            </a:endParaRPr>
          </a:p>
          <a:p>
            <a:pPr>
              <a:spcBef>
                <a:spcPts val="1200"/>
              </a:spcBef>
            </a:pPr>
            <a:r>
              <a:rPr lang="it-IT" sz="2400" dirty="0">
                <a:solidFill>
                  <a:srgbClr val="3BB5C0"/>
                </a:solidFill>
                <a:latin typeface="Roboto Light" panose="02000000000000000000" pitchFamily="2" charset="0"/>
                <a:ea typeface="Roboto Light" panose="02000000000000000000" pitchFamily="2" charset="0"/>
              </a:rPr>
              <a:t>&gt; Tiphaine Duriez</a:t>
            </a:r>
          </a:p>
          <a:p>
            <a:pPr>
              <a:spcBef>
                <a:spcPts val="1200"/>
              </a:spcBef>
            </a:pPr>
            <a:endParaRPr lang="it-IT" sz="2400" dirty="0">
              <a:solidFill>
                <a:srgbClr val="1A334C"/>
              </a:solidFill>
              <a:latin typeface="Roboto Light" panose="02000000000000000000" pitchFamily="2" charset="0"/>
            </a:endParaRPr>
          </a:p>
          <a:p>
            <a:pPr>
              <a:spcBef>
                <a:spcPts val="1200"/>
              </a:spcBef>
            </a:pPr>
            <a:endParaRPr lang="it-IT" sz="2400" dirty="0">
              <a:solidFill>
                <a:srgbClr val="1A334C"/>
              </a:solidFill>
              <a:latin typeface="Roboto Light" panose="02000000000000000000" pitchFamily="2" charset="0"/>
            </a:endParaRPr>
          </a:p>
          <a:p>
            <a:pPr>
              <a:spcBef>
                <a:spcPts val="1200"/>
              </a:spcBef>
            </a:pPr>
            <a:endParaRPr lang="it-IT" sz="2400" dirty="0">
              <a:solidFill>
                <a:srgbClr val="1A334C"/>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472454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1524000" y="1122363"/>
            <a:ext cx="9144000" cy="4032246"/>
          </a:xfrm>
        </p:spPr>
        <p:txBody>
          <a:bodyPr anchor="ctr"/>
          <a:lstStyle/>
          <a:p>
            <a:r>
              <a:rPr lang="fr-FR" dirty="0">
                <a:solidFill>
                  <a:srgbClr val="001B2E"/>
                </a:solidFill>
                <a:latin typeface="Roboto Medium" panose="02000000000000000000" pitchFamily="2" charset="0"/>
                <a:ea typeface="Roboto Medium" panose="02000000000000000000" pitchFamily="2" charset="0"/>
              </a:rPr>
              <a:t>Atelier Données</a:t>
            </a:r>
            <a:endParaRPr lang="fr-FR" dirty="0">
              <a:solidFill>
                <a:srgbClr val="4381C1"/>
              </a:solidFill>
              <a:latin typeface="Roboto Medium" panose="02000000000000000000" pitchFamily="2" charset="0"/>
              <a:ea typeface="Roboto Medium" panose="02000000000000000000" pitchFamily="2" charset="0"/>
            </a:endParaRPr>
          </a:p>
        </p:txBody>
      </p:sp>
      <p:grpSp>
        <p:nvGrpSpPr>
          <p:cNvPr id="25" name="Groupe 24">
            <a:extLst>
              <a:ext uri="{FF2B5EF4-FFF2-40B4-BE49-F238E27FC236}">
                <a16:creationId xmlns:a16="http://schemas.microsoft.com/office/drawing/2014/main" id="{26AF49E3-A39B-4A35-A885-F509B437078B}"/>
              </a:ext>
            </a:extLst>
          </p:cNvPr>
          <p:cNvGrpSpPr/>
          <p:nvPr/>
        </p:nvGrpSpPr>
        <p:grpSpPr>
          <a:xfrm>
            <a:off x="698432" y="4641701"/>
            <a:ext cx="10683026" cy="1390650"/>
            <a:chOff x="698432" y="4844901"/>
            <a:chExt cx="10683026" cy="1390650"/>
          </a:xfrm>
        </p:grpSpPr>
        <p:pic>
          <p:nvPicPr>
            <p:cNvPr id="4" name="Graphique 3">
              <a:extLst>
                <a:ext uri="{FF2B5EF4-FFF2-40B4-BE49-F238E27FC236}">
                  <a16:creationId xmlns:a16="http://schemas.microsoft.com/office/drawing/2014/main" id="{E1A43A46-8CB0-4199-8F12-5E831B5071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34364" y="5189557"/>
              <a:ext cx="612000" cy="612000"/>
            </a:xfrm>
            <a:prstGeom prst="rect">
              <a:avLst/>
            </a:prstGeom>
          </p:spPr>
        </p:pic>
        <p:pic>
          <p:nvPicPr>
            <p:cNvPr id="5" name="Graphique 4">
              <a:extLst>
                <a:ext uri="{FF2B5EF4-FFF2-40B4-BE49-F238E27FC236}">
                  <a16:creationId xmlns:a16="http://schemas.microsoft.com/office/drawing/2014/main" id="{57A07023-8F42-490E-8F3F-18FDCF5672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432" y="5236211"/>
              <a:ext cx="2563094" cy="648000"/>
            </a:xfrm>
            <a:prstGeom prst="rect">
              <a:avLst/>
            </a:prstGeom>
          </p:spPr>
        </p:pic>
        <p:pic>
          <p:nvPicPr>
            <p:cNvPr id="7" name="Image 6">
              <a:extLst>
                <a:ext uri="{FF2B5EF4-FFF2-40B4-BE49-F238E27FC236}">
                  <a16:creationId xmlns:a16="http://schemas.microsoft.com/office/drawing/2014/main" id="{4626A9ED-297B-4F46-B2D7-942EE8C52D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9574" y="5100324"/>
              <a:ext cx="1473310" cy="828000"/>
            </a:xfrm>
            <a:prstGeom prst="rect">
              <a:avLst/>
            </a:prstGeom>
          </p:spPr>
        </p:pic>
        <p:pic>
          <p:nvPicPr>
            <p:cNvPr id="8" name="Graphique 7">
              <a:extLst>
                <a:ext uri="{FF2B5EF4-FFF2-40B4-BE49-F238E27FC236}">
                  <a16:creationId xmlns:a16="http://schemas.microsoft.com/office/drawing/2014/main" id="{ACF4EC9F-22C0-4B61-A198-FBCA824430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4919" y="5316881"/>
              <a:ext cx="925369" cy="396000"/>
            </a:xfrm>
            <a:prstGeom prst="rect">
              <a:avLst/>
            </a:prstGeom>
          </p:spPr>
        </p:pic>
        <p:pic>
          <p:nvPicPr>
            <p:cNvPr id="14" name="Graphique 13">
              <a:extLst>
                <a:ext uri="{FF2B5EF4-FFF2-40B4-BE49-F238E27FC236}">
                  <a16:creationId xmlns:a16="http://schemas.microsoft.com/office/drawing/2014/main" id="{DFD90399-EEDB-41BE-ABF4-3A6AE5342CD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4811" y="5268909"/>
              <a:ext cx="1420275" cy="576000"/>
            </a:xfrm>
            <a:prstGeom prst="rect">
              <a:avLst/>
            </a:prstGeom>
          </p:spPr>
        </p:pic>
        <p:pic>
          <p:nvPicPr>
            <p:cNvPr id="16" name="Graphique 15">
              <a:extLst>
                <a:ext uri="{FF2B5EF4-FFF2-40B4-BE49-F238E27FC236}">
                  <a16:creationId xmlns:a16="http://schemas.microsoft.com/office/drawing/2014/main" id="{CC55CDC9-66BD-4240-AA12-B51B3BB225FB}"/>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71808" y="4844901"/>
              <a:ext cx="1009650" cy="1390650"/>
            </a:xfrm>
            <a:prstGeom prst="rect">
              <a:avLst/>
            </a:prstGeom>
          </p:spPr>
        </p:pic>
        <p:pic>
          <p:nvPicPr>
            <p:cNvPr id="18" name="Image 17">
              <a:extLst>
                <a:ext uri="{FF2B5EF4-FFF2-40B4-BE49-F238E27FC236}">
                  <a16:creationId xmlns:a16="http://schemas.microsoft.com/office/drawing/2014/main" id="{B508D63C-2AB8-4FD8-B70F-342814575BA8}"/>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103874" y="5009739"/>
              <a:ext cx="1154052" cy="972000"/>
            </a:xfrm>
            <a:prstGeom prst="rect">
              <a:avLst/>
            </a:prstGeom>
          </p:spPr>
        </p:pic>
      </p:grpSp>
      <p:sp>
        <p:nvSpPr>
          <p:cNvPr id="3" name="ZoneTexte 2">
            <a:extLst>
              <a:ext uri="{FF2B5EF4-FFF2-40B4-BE49-F238E27FC236}">
                <a16:creationId xmlns:a16="http://schemas.microsoft.com/office/drawing/2014/main" id="{9B96CEEB-E348-4370-870E-38F48E69D075}"/>
              </a:ext>
            </a:extLst>
          </p:cNvPr>
          <p:cNvSpPr txBox="1"/>
          <p:nvPr/>
        </p:nvSpPr>
        <p:spPr>
          <a:xfrm>
            <a:off x="533666" y="459318"/>
            <a:ext cx="6464034" cy="769441"/>
          </a:xfrm>
          <a:prstGeom prst="rect">
            <a:avLst/>
          </a:prstGeom>
          <a:noFill/>
        </p:spPr>
        <p:txBody>
          <a:bodyPr wrap="square" rtlCol="0">
            <a:spAutoFit/>
          </a:bodyPr>
          <a:lstStyle/>
          <a:p>
            <a:r>
              <a:rPr lang="fr-FR" sz="4400" dirty="0" err="1">
                <a:solidFill>
                  <a:srgbClr val="001B2E"/>
                </a:solidFill>
                <a:latin typeface="Roboto Black" panose="02000000000000000000" pitchFamily="2" charset="0"/>
                <a:ea typeface="Roboto Black" panose="02000000000000000000" pitchFamily="2" charset="0"/>
              </a:rPr>
              <a:t>SHAPE-Med@Lyon</a:t>
            </a:r>
            <a:endParaRPr lang="fr-FR" sz="4400" dirty="0">
              <a:solidFill>
                <a:srgbClr val="001B2E"/>
              </a:solidFill>
              <a:latin typeface="Roboto Black" panose="02000000000000000000" pitchFamily="2" charset="0"/>
              <a:ea typeface="Roboto Black" panose="02000000000000000000" pitchFamily="2" charset="0"/>
            </a:endParaRPr>
          </a:p>
        </p:txBody>
      </p:sp>
      <p:grpSp>
        <p:nvGrpSpPr>
          <p:cNvPr id="10" name="Groupe 9">
            <a:extLst>
              <a:ext uri="{FF2B5EF4-FFF2-40B4-BE49-F238E27FC236}">
                <a16:creationId xmlns:a16="http://schemas.microsoft.com/office/drawing/2014/main" id="{8EE5DECD-0AD6-4451-9CFE-00C7799DE5C0}"/>
              </a:ext>
            </a:extLst>
          </p:cNvPr>
          <p:cNvGrpSpPr/>
          <p:nvPr/>
        </p:nvGrpSpPr>
        <p:grpSpPr>
          <a:xfrm>
            <a:off x="1864355" y="5941767"/>
            <a:ext cx="7850494" cy="720000"/>
            <a:chOff x="1762755" y="5941767"/>
            <a:chExt cx="7850494" cy="720000"/>
          </a:xfrm>
        </p:grpSpPr>
        <p:grpSp>
          <p:nvGrpSpPr>
            <p:cNvPr id="24" name="Groupe 23">
              <a:extLst>
                <a:ext uri="{FF2B5EF4-FFF2-40B4-BE49-F238E27FC236}">
                  <a16:creationId xmlns:a16="http://schemas.microsoft.com/office/drawing/2014/main" id="{68920FA7-F908-4632-A94D-6E708E739653}"/>
                </a:ext>
              </a:extLst>
            </p:cNvPr>
            <p:cNvGrpSpPr/>
            <p:nvPr/>
          </p:nvGrpSpPr>
          <p:grpSpPr>
            <a:xfrm>
              <a:off x="2857501" y="5941767"/>
              <a:ext cx="6755748" cy="720000"/>
              <a:chOff x="2857501" y="6030667"/>
              <a:chExt cx="6755748" cy="720000"/>
            </a:xfrm>
          </p:grpSpPr>
          <p:pic>
            <p:nvPicPr>
              <p:cNvPr id="11" name="Image 10">
                <a:extLst>
                  <a:ext uri="{FF2B5EF4-FFF2-40B4-BE49-F238E27FC236}">
                    <a16:creationId xmlns:a16="http://schemas.microsoft.com/office/drawing/2014/main" id="{F9A07FAC-A2B4-4042-9ECD-E87690FBAD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57501" y="6116082"/>
                <a:ext cx="1034196" cy="565200"/>
              </a:xfrm>
              <a:prstGeom prst="rect">
                <a:avLst/>
              </a:prstGeom>
            </p:spPr>
          </p:pic>
          <p:pic>
            <p:nvPicPr>
              <p:cNvPr id="13" name="Image 12">
                <a:extLst>
                  <a:ext uri="{FF2B5EF4-FFF2-40B4-BE49-F238E27FC236}">
                    <a16:creationId xmlns:a16="http://schemas.microsoft.com/office/drawing/2014/main" id="{C6917B65-1296-4792-BBC6-B1D7FD84F46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4096" y="6030667"/>
                <a:ext cx="1024616" cy="720000"/>
              </a:xfrm>
              <a:prstGeom prst="rect">
                <a:avLst/>
              </a:prstGeom>
            </p:spPr>
          </p:pic>
          <p:pic>
            <p:nvPicPr>
              <p:cNvPr id="20" name="Image 19">
                <a:extLst>
                  <a:ext uri="{FF2B5EF4-FFF2-40B4-BE49-F238E27FC236}">
                    <a16:creationId xmlns:a16="http://schemas.microsoft.com/office/drawing/2014/main" id="{088EA763-3C1E-472A-A3C3-8D4BE6EF45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78703" y="6147367"/>
                <a:ext cx="2283714" cy="565200"/>
              </a:xfrm>
              <a:prstGeom prst="rect">
                <a:avLst/>
              </a:prstGeom>
            </p:spPr>
          </p:pic>
          <p:pic>
            <p:nvPicPr>
              <p:cNvPr id="23" name="Image 22">
                <a:extLst>
                  <a:ext uri="{FF2B5EF4-FFF2-40B4-BE49-F238E27FC236}">
                    <a16:creationId xmlns:a16="http://schemas.microsoft.com/office/drawing/2014/main" id="{7BFE292B-3F20-4B51-9A81-5CDDC020C7D4}"/>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8020750" y="6108067"/>
                <a:ext cx="1592499" cy="504000"/>
              </a:xfrm>
              <a:prstGeom prst="rect">
                <a:avLst/>
              </a:prstGeom>
            </p:spPr>
          </p:pic>
        </p:grpSp>
        <p:pic>
          <p:nvPicPr>
            <p:cNvPr id="9" name="Image 8">
              <a:extLst>
                <a:ext uri="{FF2B5EF4-FFF2-40B4-BE49-F238E27FC236}">
                  <a16:creationId xmlns:a16="http://schemas.microsoft.com/office/drawing/2014/main" id="{871923A6-EB7B-4E45-B75F-B5C139596468}"/>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762755" y="6001782"/>
              <a:ext cx="612000" cy="612000"/>
            </a:xfrm>
            <a:prstGeom prst="rect">
              <a:avLst/>
            </a:prstGeom>
          </p:spPr>
        </p:pic>
      </p:grpSp>
    </p:spTree>
    <p:extLst>
      <p:ext uri="{BB962C8B-B14F-4D97-AF65-F5344CB8AC3E}">
        <p14:creationId xmlns:p14="http://schemas.microsoft.com/office/powerpoint/2010/main" val="2042779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0C63A7C-A3E8-4018-8FE3-18FE8238660E}"/>
              </a:ext>
            </a:extLst>
          </p:cNvPr>
          <p:cNvSpPr txBox="1"/>
          <p:nvPr/>
        </p:nvSpPr>
        <p:spPr>
          <a:xfrm>
            <a:off x="343949" y="956345"/>
            <a:ext cx="11442588" cy="461665"/>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Une chaine de valeurs scientifiques complète</a:t>
            </a:r>
            <a:endParaRPr lang="fr-FR" sz="2400" dirty="0">
              <a:solidFill>
                <a:schemeClr val="bg1"/>
              </a:solidFill>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D59BA3D8-9C7A-4594-B6EB-684EDBE757DF}"/>
              </a:ext>
            </a:extLst>
          </p:cNvPr>
          <p:cNvSpPr/>
          <p:nvPr/>
        </p:nvSpPr>
        <p:spPr>
          <a:xfrm>
            <a:off x="343949" y="2452924"/>
            <a:ext cx="11442588" cy="1508105"/>
          </a:xfrm>
          <a:prstGeom prst="rect">
            <a:avLst/>
          </a:prstGeom>
        </p:spPr>
        <p:txBody>
          <a:bodyPr wrap="square">
            <a:spAutoFit/>
          </a:bodyPr>
          <a:lstStyle/>
          <a:p>
            <a:pPr>
              <a:spcBef>
                <a:spcPts val="1200"/>
              </a:spcBef>
            </a:pPr>
            <a:r>
              <a:rPr lang="it-IT" sz="2400" dirty="0">
                <a:solidFill>
                  <a:srgbClr val="3BB5C0"/>
                </a:solidFill>
                <a:latin typeface="Roboto Light" panose="02000000000000000000" pitchFamily="2" charset="0"/>
                <a:ea typeface="Roboto Light" panose="02000000000000000000" pitchFamily="2" charset="0"/>
              </a:rPr>
              <a:t>&gt;</a:t>
            </a:r>
            <a:r>
              <a:rPr lang="it-IT" sz="2400" dirty="0">
                <a:solidFill>
                  <a:srgbClr val="1A334C"/>
                </a:solidFill>
                <a:latin typeface="Roboto Light" panose="02000000000000000000" pitchFamily="2" charset="0"/>
                <a:ea typeface="Roboto Light" panose="02000000000000000000" pitchFamily="2" charset="0"/>
              </a:rPr>
              <a:t> Vision globale de la stratégie digitale</a:t>
            </a:r>
          </a:p>
          <a:p>
            <a:pPr>
              <a:spcBef>
                <a:spcPts val="1200"/>
              </a:spcBef>
            </a:pPr>
            <a:r>
              <a:rPr lang="it-IT" sz="2400" dirty="0">
                <a:solidFill>
                  <a:srgbClr val="1A334C"/>
                </a:solidFill>
                <a:latin typeface="Roboto Light" panose="02000000000000000000" pitchFamily="2" charset="0"/>
                <a:ea typeface="Roboto Light" panose="02000000000000000000" pitchFamily="2" charset="0"/>
              </a:rPr>
              <a:t>&gt; Technologie de l’information</a:t>
            </a:r>
          </a:p>
          <a:p>
            <a:pPr>
              <a:spcBef>
                <a:spcPts val="1200"/>
              </a:spcBef>
            </a:pPr>
            <a:r>
              <a:rPr lang="it-IT" sz="2400" dirty="0">
                <a:solidFill>
                  <a:srgbClr val="3BB5C0"/>
                </a:solidFill>
                <a:latin typeface="Roboto Light" panose="02000000000000000000" pitchFamily="2" charset="0"/>
                <a:ea typeface="Roboto Light" panose="02000000000000000000" pitchFamily="2" charset="0"/>
              </a:rPr>
              <a:t>&gt;</a:t>
            </a:r>
            <a:r>
              <a:rPr lang="it-IT" sz="2400" dirty="0">
                <a:solidFill>
                  <a:srgbClr val="1A334C"/>
                </a:solidFill>
                <a:latin typeface="Roboto Light" panose="02000000000000000000" pitchFamily="2" charset="0"/>
                <a:ea typeface="Roboto Light" panose="02000000000000000000" pitchFamily="2" charset="0"/>
              </a:rPr>
              <a:t> Des défis intégrés dans les programmes</a:t>
            </a:r>
          </a:p>
        </p:txBody>
      </p: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enjeux de l’atelier Données</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012" t="10858" r="30866" b="9061"/>
          <a:stretch/>
        </p:blipFill>
        <p:spPr>
          <a:xfrm>
            <a:off x="6431622" y="1623316"/>
            <a:ext cx="3935004" cy="4027469"/>
          </a:xfrm>
          <a:prstGeom prst="rect">
            <a:avLst/>
          </a:prstGeom>
        </p:spPr>
      </p:pic>
    </p:spTree>
    <p:extLst>
      <p:ext uri="{BB962C8B-B14F-4D97-AF65-F5344CB8AC3E}">
        <p14:creationId xmlns:p14="http://schemas.microsoft.com/office/powerpoint/2010/main" val="3659032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FE00E8D-AFC3-46A1-BAFB-FAC98DC48438}"/>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Philosophie de l’Atelier Données</a:t>
            </a:r>
          </a:p>
        </p:txBody>
      </p:sp>
      <p:graphicFrame>
        <p:nvGraphicFramePr>
          <p:cNvPr id="3" name="Diagramme 2"/>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ZoneTexte 14"/>
          <p:cNvSpPr txBox="1"/>
          <p:nvPr/>
        </p:nvSpPr>
        <p:spPr>
          <a:xfrm>
            <a:off x="8313251" y="745320"/>
            <a:ext cx="2687353" cy="276999"/>
          </a:xfrm>
          <a:prstGeom prst="rect">
            <a:avLst/>
          </a:prstGeom>
          <a:noFill/>
        </p:spPr>
        <p:txBody>
          <a:bodyPr wrap="square" rtlCol="0">
            <a:spAutoFit/>
          </a:bodyPr>
          <a:lstStyle/>
          <a:p>
            <a:r>
              <a:rPr lang="fr-FR" sz="1200" dirty="0"/>
              <a:t>Données historiques / prospectives</a:t>
            </a:r>
          </a:p>
        </p:txBody>
      </p:sp>
      <p:sp>
        <p:nvSpPr>
          <p:cNvPr id="17" name="ZoneTexte 16"/>
          <p:cNvSpPr txBox="1"/>
          <p:nvPr/>
        </p:nvSpPr>
        <p:spPr>
          <a:xfrm>
            <a:off x="8708666" y="1204824"/>
            <a:ext cx="3221386" cy="461665"/>
          </a:xfrm>
          <a:prstGeom prst="rect">
            <a:avLst/>
          </a:prstGeom>
          <a:noFill/>
        </p:spPr>
        <p:txBody>
          <a:bodyPr wrap="square" rtlCol="0">
            <a:spAutoFit/>
          </a:bodyPr>
          <a:lstStyle/>
          <a:p>
            <a:r>
              <a:rPr lang="fr-FR" sz="1200" dirty="0"/>
              <a:t>Dossier Patient informatisé/Imagerie/Biologie, séquençage</a:t>
            </a:r>
          </a:p>
        </p:txBody>
      </p:sp>
      <p:sp>
        <p:nvSpPr>
          <p:cNvPr id="21" name="ZoneTexte 20"/>
          <p:cNvSpPr txBox="1"/>
          <p:nvPr/>
        </p:nvSpPr>
        <p:spPr>
          <a:xfrm>
            <a:off x="8751604" y="1738757"/>
            <a:ext cx="2888055" cy="276999"/>
          </a:xfrm>
          <a:prstGeom prst="rect">
            <a:avLst/>
          </a:prstGeom>
          <a:noFill/>
        </p:spPr>
        <p:txBody>
          <a:bodyPr wrap="square" rtlCol="0">
            <a:spAutoFit/>
          </a:bodyPr>
          <a:lstStyle/>
          <a:p>
            <a:r>
              <a:rPr lang="fr-FR" sz="1200" dirty="0"/>
              <a:t>Dispositifs connectés / données perçues</a:t>
            </a:r>
          </a:p>
        </p:txBody>
      </p:sp>
      <p:sp>
        <p:nvSpPr>
          <p:cNvPr id="22" name="ZoneTexte 21"/>
          <p:cNvSpPr txBox="1"/>
          <p:nvPr/>
        </p:nvSpPr>
        <p:spPr>
          <a:xfrm>
            <a:off x="8759921" y="1930547"/>
            <a:ext cx="3745117" cy="276999"/>
          </a:xfrm>
          <a:prstGeom prst="rect">
            <a:avLst/>
          </a:prstGeom>
          <a:noFill/>
        </p:spPr>
        <p:txBody>
          <a:bodyPr wrap="square" rtlCol="0">
            <a:spAutoFit/>
          </a:bodyPr>
          <a:lstStyle/>
          <a:p>
            <a:r>
              <a:rPr lang="fr-FR" sz="1200" dirty="0"/>
              <a:t>Réseaux sociaux</a:t>
            </a:r>
          </a:p>
        </p:txBody>
      </p:sp>
      <p:sp>
        <p:nvSpPr>
          <p:cNvPr id="23" name="ZoneTexte 22"/>
          <p:cNvSpPr txBox="1"/>
          <p:nvPr/>
        </p:nvSpPr>
        <p:spPr>
          <a:xfrm>
            <a:off x="8362998" y="2291706"/>
            <a:ext cx="3408127" cy="276999"/>
          </a:xfrm>
          <a:prstGeom prst="rect">
            <a:avLst/>
          </a:prstGeom>
          <a:noFill/>
        </p:spPr>
        <p:txBody>
          <a:bodyPr wrap="square" rtlCol="0">
            <a:spAutoFit/>
          </a:bodyPr>
          <a:lstStyle/>
          <a:p>
            <a:r>
              <a:rPr lang="fr-FR" sz="1200" dirty="0"/>
              <a:t>Données populationnelles et sociales</a:t>
            </a:r>
          </a:p>
        </p:txBody>
      </p:sp>
      <p:sp>
        <p:nvSpPr>
          <p:cNvPr id="24" name="ZoneTexte 23"/>
          <p:cNvSpPr txBox="1"/>
          <p:nvPr/>
        </p:nvSpPr>
        <p:spPr>
          <a:xfrm>
            <a:off x="8366268" y="2486244"/>
            <a:ext cx="2960483" cy="276999"/>
          </a:xfrm>
          <a:prstGeom prst="rect">
            <a:avLst/>
          </a:prstGeom>
          <a:noFill/>
        </p:spPr>
        <p:txBody>
          <a:bodyPr wrap="square" rtlCol="0">
            <a:spAutoFit/>
          </a:bodyPr>
          <a:lstStyle/>
          <a:p>
            <a:r>
              <a:rPr lang="fr-FR" sz="1200" dirty="0"/>
              <a:t>Capteurs environnementaux</a:t>
            </a:r>
          </a:p>
        </p:txBody>
      </p:sp>
      <p:sp>
        <p:nvSpPr>
          <p:cNvPr id="25" name="Rectangle 24"/>
          <p:cNvSpPr/>
          <p:nvPr/>
        </p:nvSpPr>
        <p:spPr>
          <a:xfrm>
            <a:off x="1872641" y="2958619"/>
            <a:ext cx="1892239" cy="400110"/>
          </a:xfrm>
          <a:prstGeom prst="rect">
            <a:avLst/>
          </a:prstGeom>
        </p:spPr>
        <p:txBody>
          <a:bodyPr wrap="square">
            <a:spAutoFit/>
          </a:bodyPr>
          <a:lstStyle/>
          <a:p>
            <a:r>
              <a:rPr lang="en-US" sz="1200" dirty="0" err="1">
                <a:latin typeface="Calibri" panose="020F0502020204030204" pitchFamily="34" charset="0"/>
                <a:ea typeface="Times New Roman" panose="02020603050405020304" pitchFamily="18" charset="0"/>
                <a:cs typeface="Times New Roman" panose="02020603050405020304" pitchFamily="18" charset="0"/>
              </a:rPr>
              <a:t>Principes</a:t>
            </a:r>
            <a:r>
              <a:rPr lang="en-US" sz="1200" dirty="0">
                <a:latin typeface="Calibri" panose="020F0502020204030204" pitchFamily="34" charset="0"/>
                <a:ea typeface="Times New Roman" panose="02020603050405020304" pitchFamily="18" charset="0"/>
                <a:cs typeface="Times New Roman" panose="02020603050405020304" pitchFamily="18" charset="0"/>
              </a:rPr>
              <a:t> FAIR </a:t>
            </a:r>
            <a:r>
              <a:rPr lang="en-US" sz="800" dirty="0">
                <a:latin typeface="Calibri" panose="020F0502020204030204" pitchFamily="34" charset="0"/>
                <a:ea typeface="Times New Roman" panose="02020603050405020304" pitchFamily="18" charset="0"/>
                <a:cs typeface="Times New Roman" panose="02020603050405020304" pitchFamily="18" charset="0"/>
              </a:rPr>
              <a:t>(</a:t>
            </a:r>
            <a:r>
              <a:rPr lang="fr-FR" sz="800" dirty="0" err="1">
                <a:latin typeface="Calibri" panose="020F0502020204030204" pitchFamily="34" charset="0"/>
                <a:ea typeface="Times New Roman" panose="02020603050405020304" pitchFamily="18" charset="0"/>
                <a:cs typeface="Times New Roman" panose="02020603050405020304" pitchFamily="18" charset="0"/>
              </a:rPr>
              <a:t>Findable</a:t>
            </a:r>
            <a:r>
              <a:rPr lang="fr-FR" sz="800" dirty="0">
                <a:latin typeface="Calibri" panose="020F0502020204030204" pitchFamily="34" charset="0"/>
                <a:ea typeface="Times New Roman" panose="02020603050405020304" pitchFamily="18" charset="0"/>
                <a:cs typeface="Times New Roman" panose="02020603050405020304" pitchFamily="18" charset="0"/>
              </a:rPr>
              <a:t>, Accessible, </a:t>
            </a:r>
            <a:r>
              <a:rPr lang="fr-FR" sz="800" dirty="0" err="1">
                <a:latin typeface="Calibri" panose="020F0502020204030204" pitchFamily="34" charset="0"/>
                <a:ea typeface="Times New Roman" panose="02020603050405020304" pitchFamily="18" charset="0"/>
                <a:cs typeface="Times New Roman" panose="02020603050405020304" pitchFamily="18" charset="0"/>
              </a:rPr>
              <a:t>Interoperable</a:t>
            </a:r>
            <a:r>
              <a:rPr lang="fr-FR" sz="800" dirty="0">
                <a:latin typeface="Calibri" panose="020F0502020204030204" pitchFamily="34" charset="0"/>
                <a:ea typeface="Times New Roman" panose="02020603050405020304" pitchFamily="18" charset="0"/>
                <a:cs typeface="Times New Roman" panose="02020603050405020304" pitchFamily="18" charset="0"/>
              </a:rPr>
              <a:t>, </a:t>
            </a:r>
            <a:r>
              <a:rPr lang="fr-FR" sz="800" dirty="0" err="1">
                <a:latin typeface="Calibri" panose="020F0502020204030204" pitchFamily="34" charset="0"/>
                <a:ea typeface="Times New Roman" panose="02020603050405020304" pitchFamily="18" charset="0"/>
                <a:cs typeface="Times New Roman" panose="02020603050405020304" pitchFamily="18" charset="0"/>
              </a:rPr>
              <a:t>Reusable</a:t>
            </a:r>
            <a:r>
              <a:rPr lang="en-US" sz="800" dirty="0">
                <a:latin typeface="Calibri" panose="020F0502020204030204" pitchFamily="34" charset="0"/>
                <a:ea typeface="Times New Roman" panose="02020603050405020304" pitchFamily="18" charset="0"/>
                <a:cs typeface="Times New Roman" panose="02020603050405020304" pitchFamily="18" charset="0"/>
              </a:rPr>
              <a:t>)</a:t>
            </a:r>
            <a:endParaRPr lang="fr-FR" sz="8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ZoneTexte 26"/>
          <p:cNvSpPr txBox="1"/>
          <p:nvPr/>
        </p:nvSpPr>
        <p:spPr>
          <a:xfrm>
            <a:off x="2278756" y="1877256"/>
            <a:ext cx="1910114" cy="276999"/>
          </a:xfrm>
          <a:prstGeom prst="rect">
            <a:avLst/>
          </a:prstGeom>
          <a:noFill/>
        </p:spPr>
        <p:txBody>
          <a:bodyPr wrap="square" rtlCol="0">
            <a:spAutoFit/>
          </a:bodyPr>
          <a:lstStyle/>
          <a:p>
            <a:r>
              <a:rPr lang="fr-FR" sz="1200" dirty="0"/>
              <a:t>Entrepôt de données </a:t>
            </a:r>
          </a:p>
        </p:txBody>
      </p:sp>
      <p:grpSp>
        <p:nvGrpSpPr>
          <p:cNvPr id="41" name="Groupe 40"/>
          <p:cNvGrpSpPr/>
          <p:nvPr/>
        </p:nvGrpSpPr>
        <p:grpSpPr>
          <a:xfrm>
            <a:off x="5482170" y="3081437"/>
            <a:ext cx="3130400" cy="1995312"/>
            <a:chOff x="565671" y="1612212"/>
            <a:chExt cx="7092883" cy="4407363"/>
          </a:xfrm>
        </p:grpSpPr>
        <p:sp>
          <p:nvSpPr>
            <p:cNvPr id="28" name="Arc 27"/>
            <p:cNvSpPr/>
            <p:nvPr/>
          </p:nvSpPr>
          <p:spPr>
            <a:xfrm>
              <a:off x="565671" y="1612212"/>
              <a:ext cx="4378036" cy="4378034"/>
            </a:xfrm>
            <a:prstGeom prst="arc">
              <a:avLst>
                <a:gd name="adj1" fmla="val 16200000"/>
                <a:gd name="adj2" fmla="val 536165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9" name="Diamond 4"/>
            <p:cNvSpPr/>
            <p:nvPr/>
          </p:nvSpPr>
          <p:spPr>
            <a:xfrm>
              <a:off x="4024033" y="1980961"/>
              <a:ext cx="243749" cy="243749"/>
            </a:xfrm>
            <a:prstGeom prst="diamond">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Diamond 5"/>
            <p:cNvSpPr/>
            <p:nvPr/>
          </p:nvSpPr>
          <p:spPr>
            <a:xfrm>
              <a:off x="4010179" y="5397915"/>
              <a:ext cx="243749" cy="243749"/>
            </a:xfrm>
            <a:prstGeom prst="diamond">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Diamond 6"/>
            <p:cNvSpPr/>
            <p:nvPr/>
          </p:nvSpPr>
          <p:spPr>
            <a:xfrm>
              <a:off x="4773099" y="4258930"/>
              <a:ext cx="243749" cy="243749"/>
            </a:xfrm>
            <a:prstGeom prst="diamond">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Diamond 7"/>
            <p:cNvSpPr/>
            <p:nvPr/>
          </p:nvSpPr>
          <p:spPr>
            <a:xfrm>
              <a:off x="4773099" y="3119946"/>
              <a:ext cx="243749" cy="243749"/>
            </a:xfrm>
            <a:prstGeom prst="diamond">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3" name="Straight Connector 12"/>
            <p:cNvCxnSpPr/>
            <p:nvPr/>
          </p:nvCxnSpPr>
          <p:spPr>
            <a:xfrm>
              <a:off x="5088718" y="3236668"/>
              <a:ext cx="1494151"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a:off x="5076471" y="4387899"/>
              <a:ext cx="1494151"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14"/>
            <p:cNvCxnSpPr/>
            <p:nvPr/>
          </p:nvCxnSpPr>
          <p:spPr>
            <a:xfrm>
              <a:off x="4364767" y="5526883"/>
              <a:ext cx="1384305"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Oval 15"/>
            <p:cNvSpPr/>
            <p:nvPr/>
          </p:nvSpPr>
          <p:spPr>
            <a:xfrm>
              <a:off x="6732466" y="2793412"/>
              <a:ext cx="926088" cy="926088"/>
            </a:xfrm>
            <a:prstGeom prst="ellipse">
              <a:avLst/>
            </a:prstGeom>
            <a:solidFill>
              <a:schemeClr val="accent1">
                <a:lumMod val="60000"/>
                <a:lumOff val="40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16"/>
            <p:cNvSpPr/>
            <p:nvPr/>
          </p:nvSpPr>
          <p:spPr>
            <a:xfrm>
              <a:off x="6732465" y="3912637"/>
              <a:ext cx="926088" cy="926088"/>
            </a:xfrm>
            <a:prstGeom prst="ellipse">
              <a:avLst/>
            </a:prstGeom>
            <a:solidFill>
              <a:schemeClr val="accent1">
                <a:lumMod val="75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17"/>
            <p:cNvSpPr/>
            <p:nvPr/>
          </p:nvSpPr>
          <p:spPr>
            <a:xfrm>
              <a:off x="5932779" y="5093487"/>
              <a:ext cx="926088" cy="926088"/>
            </a:xfrm>
            <a:prstGeom prst="ellipse">
              <a:avLst/>
            </a:prstGeom>
            <a:solidFill>
              <a:schemeClr val="accent1">
                <a:lumMod val="50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9" name="Straight Connector 21"/>
            <p:cNvCxnSpPr/>
            <p:nvPr/>
          </p:nvCxnSpPr>
          <p:spPr>
            <a:xfrm>
              <a:off x="4364767" y="2090955"/>
              <a:ext cx="1384305"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Oval 22"/>
            <p:cNvSpPr/>
            <p:nvPr/>
          </p:nvSpPr>
          <p:spPr>
            <a:xfrm>
              <a:off x="5932779" y="1663962"/>
              <a:ext cx="926088" cy="926088"/>
            </a:xfrm>
            <a:prstGeom prst="ellipse">
              <a:avLst/>
            </a:prstGeom>
            <a:solidFill>
              <a:schemeClr val="accent5">
                <a:lumMod val="40000"/>
                <a:lumOff val="60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5" name="ZoneTexte 44"/>
          <p:cNvSpPr txBox="1"/>
          <p:nvPr/>
        </p:nvSpPr>
        <p:spPr>
          <a:xfrm>
            <a:off x="8278225" y="3156667"/>
            <a:ext cx="3763549" cy="461665"/>
          </a:xfrm>
          <a:prstGeom prst="rect">
            <a:avLst/>
          </a:prstGeom>
          <a:noFill/>
        </p:spPr>
        <p:txBody>
          <a:bodyPr wrap="square" rtlCol="0">
            <a:spAutoFit/>
          </a:bodyPr>
          <a:lstStyle/>
          <a:p>
            <a:r>
              <a:rPr lang="fr-FR" sz="1200" dirty="0"/>
              <a:t>Ingénieurs, chercheurs, praticiens, vétérinaires,… </a:t>
            </a:r>
          </a:p>
          <a:p>
            <a:endParaRPr lang="fr-FR" sz="1200" dirty="0"/>
          </a:p>
        </p:txBody>
      </p:sp>
      <p:grpSp>
        <p:nvGrpSpPr>
          <p:cNvPr id="46" name="Groupe 45"/>
          <p:cNvGrpSpPr/>
          <p:nvPr/>
        </p:nvGrpSpPr>
        <p:grpSpPr>
          <a:xfrm>
            <a:off x="5482170" y="737954"/>
            <a:ext cx="3204630" cy="1995312"/>
            <a:chOff x="565671" y="1612212"/>
            <a:chExt cx="7092883" cy="4407363"/>
          </a:xfrm>
        </p:grpSpPr>
        <p:sp>
          <p:nvSpPr>
            <p:cNvPr id="47" name="Arc 46"/>
            <p:cNvSpPr/>
            <p:nvPr/>
          </p:nvSpPr>
          <p:spPr>
            <a:xfrm>
              <a:off x="565671" y="1612212"/>
              <a:ext cx="4378036" cy="4378034"/>
            </a:xfrm>
            <a:prstGeom prst="arc">
              <a:avLst>
                <a:gd name="adj1" fmla="val 16200000"/>
                <a:gd name="adj2" fmla="val 536165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8" name="Diamond 4"/>
            <p:cNvSpPr/>
            <p:nvPr/>
          </p:nvSpPr>
          <p:spPr>
            <a:xfrm>
              <a:off x="4024033" y="1980961"/>
              <a:ext cx="243749" cy="243749"/>
            </a:xfrm>
            <a:prstGeom prst="diamond">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Diamond 5"/>
            <p:cNvSpPr/>
            <p:nvPr/>
          </p:nvSpPr>
          <p:spPr>
            <a:xfrm>
              <a:off x="4010179" y="5397915"/>
              <a:ext cx="243749" cy="243749"/>
            </a:xfrm>
            <a:prstGeom prst="diamond">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Diamond 6"/>
            <p:cNvSpPr/>
            <p:nvPr/>
          </p:nvSpPr>
          <p:spPr>
            <a:xfrm>
              <a:off x="4773099" y="4258930"/>
              <a:ext cx="243749" cy="243749"/>
            </a:xfrm>
            <a:prstGeom prst="diamond">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Diamond 7"/>
            <p:cNvSpPr/>
            <p:nvPr/>
          </p:nvSpPr>
          <p:spPr>
            <a:xfrm>
              <a:off x="4773099" y="3119946"/>
              <a:ext cx="243749" cy="243749"/>
            </a:xfrm>
            <a:prstGeom prst="diamond">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2" name="Straight Connector 12"/>
            <p:cNvCxnSpPr/>
            <p:nvPr/>
          </p:nvCxnSpPr>
          <p:spPr>
            <a:xfrm>
              <a:off x="5088718" y="3236668"/>
              <a:ext cx="1494151"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13"/>
            <p:cNvCxnSpPr/>
            <p:nvPr/>
          </p:nvCxnSpPr>
          <p:spPr>
            <a:xfrm>
              <a:off x="5076471" y="4387899"/>
              <a:ext cx="1494151"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Connector 14"/>
            <p:cNvCxnSpPr/>
            <p:nvPr/>
          </p:nvCxnSpPr>
          <p:spPr>
            <a:xfrm>
              <a:off x="4364767" y="5526883"/>
              <a:ext cx="1384305"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Oval 15"/>
            <p:cNvSpPr/>
            <p:nvPr/>
          </p:nvSpPr>
          <p:spPr>
            <a:xfrm>
              <a:off x="6732466" y="2793412"/>
              <a:ext cx="926088" cy="926088"/>
            </a:xfrm>
            <a:prstGeom prst="ellipse">
              <a:avLst/>
            </a:prstGeom>
            <a:solidFill>
              <a:schemeClr val="accent5">
                <a:lumMod val="60000"/>
                <a:lumOff val="40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16"/>
            <p:cNvSpPr/>
            <p:nvPr/>
          </p:nvSpPr>
          <p:spPr>
            <a:xfrm>
              <a:off x="6732465" y="3912637"/>
              <a:ext cx="926088" cy="926088"/>
            </a:xfrm>
            <a:prstGeom prst="ellipse">
              <a:avLst/>
            </a:prstGeom>
            <a:solidFill>
              <a:schemeClr val="accent5">
                <a:lumMod val="75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Oval 17"/>
            <p:cNvSpPr/>
            <p:nvPr/>
          </p:nvSpPr>
          <p:spPr>
            <a:xfrm>
              <a:off x="5932779" y="5093487"/>
              <a:ext cx="926088" cy="926088"/>
            </a:xfrm>
            <a:prstGeom prst="ellipse">
              <a:avLst/>
            </a:prstGeom>
            <a:solidFill>
              <a:schemeClr val="accent5">
                <a:lumMod val="50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8" name="Straight Connector 21"/>
            <p:cNvCxnSpPr/>
            <p:nvPr/>
          </p:nvCxnSpPr>
          <p:spPr>
            <a:xfrm>
              <a:off x="4364767" y="2090955"/>
              <a:ext cx="1384305"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Oval 22"/>
            <p:cNvSpPr/>
            <p:nvPr/>
          </p:nvSpPr>
          <p:spPr>
            <a:xfrm>
              <a:off x="5932779" y="1663962"/>
              <a:ext cx="926088" cy="926088"/>
            </a:xfrm>
            <a:prstGeom prst="ellipse">
              <a:avLst/>
            </a:prstGeom>
            <a:solidFill>
              <a:schemeClr val="accent5">
                <a:lumMod val="40000"/>
                <a:lumOff val="60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61" name="ZoneTexte 60"/>
          <p:cNvSpPr txBox="1"/>
          <p:nvPr/>
        </p:nvSpPr>
        <p:spPr>
          <a:xfrm>
            <a:off x="8642706" y="3594990"/>
            <a:ext cx="3605129" cy="461665"/>
          </a:xfrm>
          <a:prstGeom prst="rect">
            <a:avLst/>
          </a:prstGeom>
          <a:noFill/>
        </p:spPr>
        <p:txBody>
          <a:bodyPr wrap="square" rtlCol="0">
            <a:spAutoFit/>
          </a:bodyPr>
          <a:lstStyle/>
          <a:p>
            <a:r>
              <a:rPr lang="en-US" sz="1200" dirty="0" err="1"/>
              <a:t>Schémas</a:t>
            </a:r>
            <a:r>
              <a:rPr lang="en-US" sz="1200" dirty="0"/>
              <a:t> </a:t>
            </a:r>
            <a:r>
              <a:rPr lang="en-US" sz="1200" dirty="0" err="1"/>
              <a:t>expérimentaux</a:t>
            </a:r>
            <a:r>
              <a:rPr lang="en-US" sz="1200" dirty="0"/>
              <a:t>, </a:t>
            </a:r>
            <a:r>
              <a:rPr lang="en-US" sz="1200" dirty="0" err="1"/>
              <a:t>échantillonnage</a:t>
            </a:r>
            <a:r>
              <a:rPr lang="en-US" sz="1200" dirty="0"/>
              <a:t>, </a:t>
            </a:r>
            <a:r>
              <a:rPr lang="en-US" sz="1200" dirty="0" err="1"/>
              <a:t>données</a:t>
            </a:r>
            <a:r>
              <a:rPr lang="en-US" sz="1200" dirty="0"/>
              <a:t> </a:t>
            </a:r>
            <a:r>
              <a:rPr lang="en-US" sz="1200" dirty="0" err="1"/>
              <a:t>manquantes</a:t>
            </a:r>
            <a:r>
              <a:rPr lang="en-US" sz="1200" dirty="0"/>
              <a:t> </a:t>
            </a:r>
            <a:r>
              <a:rPr lang="en-US" sz="1200" dirty="0" err="1"/>
              <a:t>informatives</a:t>
            </a:r>
            <a:r>
              <a:rPr lang="en-US" sz="1200" dirty="0"/>
              <a:t>, correlations </a:t>
            </a:r>
            <a:r>
              <a:rPr lang="en-US" sz="1200" dirty="0" err="1"/>
              <a:t>spécifiques</a:t>
            </a:r>
            <a:r>
              <a:rPr lang="fr-FR" sz="1200" dirty="0"/>
              <a:t>  </a:t>
            </a:r>
            <a:endParaRPr lang="en-US" sz="1200" dirty="0"/>
          </a:p>
        </p:txBody>
      </p:sp>
      <p:sp>
        <p:nvSpPr>
          <p:cNvPr id="62" name="ZoneTexte 61"/>
          <p:cNvSpPr txBox="1"/>
          <p:nvPr/>
        </p:nvSpPr>
        <p:spPr>
          <a:xfrm>
            <a:off x="8268384" y="4881055"/>
            <a:ext cx="3319906" cy="276999"/>
          </a:xfrm>
          <a:prstGeom prst="rect">
            <a:avLst/>
          </a:prstGeom>
          <a:noFill/>
        </p:spPr>
        <p:txBody>
          <a:bodyPr wrap="square" rtlCol="0">
            <a:spAutoFit/>
          </a:bodyPr>
          <a:lstStyle/>
          <a:p>
            <a:r>
              <a:rPr lang="en-US" sz="1200" dirty="0"/>
              <a:t>Identification de </a:t>
            </a:r>
            <a:r>
              <a:rPr lang="en-US" sz="1200" dirty="0" err="1"/>
              <a:t>profils</a:t>
            </a:r>
            <a:r>
              <a:rPr lang="en-US" sz="1200" dirty="0"/>
              <a:t> </a:t>
            </a:r>
            <a:r>
              <a:rPr lang="en-US" sz="1200" dirty="0" err="1"/>
              <a:t>pertinents</a:t>
            </a:r>
            <a:endParaRPr lang="en-US" sz="1200" dirty="0"/>
          </a:p>
        </p:txBody>
      </p:sp>
      <p:sp>
        <p:nvSpPr>
          <p:cNvPr id="63" name="ZoneTexte 62"/>
          <p:cNvSpPr txBox="1"/>
          <p:nvPr/>
        </p:nvSpPr>
        <p:spPr>
          <a:xfrm>
            <a:off x="8261746" y="4677857"/>
            <a:ext cx="3971695" cy="276999"/>
          </a:xfrm>
          <a:prstGeom prst="rect">
            <a:avLst/>
          </a:prstGeom>
          <a:noFill/>
        </p:spPr>
        <p:txBody>
          <a:bodyPr wrap="square" rtlCol="0">
            <a:spAutoFit/>
          </a:bodyPr>
          <a:lstStyle/>
          <a:p>
            <a:r>
              <a:rPr lang="en-US" sz="1200" dirty="0"/>
              <a:t>Emulations </a:t>
            </a:r>
            <a:r>
              <a:rPr lang="en-US" sz="1200" dirty="0" err="1"/>
              <a:t>d’essais</a:t>
            </a:r>
            <a:r>
              <a:rPr lang="en-US" sz="1200" dirty="0"/>
              <a:t>, bras </a:t>
            </a:r>
            <a:r>
              <a:rPr lang="en-US" sz="1200" dirty="0" err="1"/>
              <a:t>synthétiques</a:t>
            </a:r>
            <a:r>
              <a:rPr lang="en-US" sz="1200" dirty="0"/>
              <a:t>, </a:t>
            </a:r>
            <a:r>
              <a:rPr lang="en-US" sz="1200" dirty="0" err="1"/>
              <a:t>jumeaux</a:t>
            </a:r>
            <a:r>
              <a:rPr lang="en-US" sz="1200" dirty="0"/>
              <a:t>  </a:t>
            </a:r>
            <a:r>
              <a:rPr lang="en-US" sz="1200" dirty="0" err="1"/>
              <a:t>numériques</a:t>
            </a:r>
            <a:endParaRPr lang="fr-FR" sz="1200" dirty="0"/>
          </a:p>
        </p:txBody>
      </p:sp>
      <p:grpSp>
        <p:nvGrpSpPr>
          <p:cNvPr id="64" name="Groupe 63"/>
          <p:cNvGrpSpPr/>
          <p:nvPr/>
        </p:nvGrpSpPr>
        <p:grpSpPr>
          <a:xfrm rot="10800000">
            <a:off x="3523853" y="1899115"/>
            <a:ext cx="3130400" cy="1995312"/>
            <a:chOff x="565671" y="1612212"/>
            <a:chExt cx="7092883" cy="4407363"/>
          </a:xfrm>
        </p:grpSpPr>
        <p:sp>
          <p:nvSpPr>
            <p:cNvPr id="65" name="Arc 64"/>
            <p:cNvSpPr/>
            <p:nvPr/>
          </p:nvSpPr>
          <p:spPr>
            <a:xfrm>
              <a:off x="565671" y="1612212"/>
              <a:ext cx="4378036" cy="4378034"/>
            </a:xfrm>
            <a:prstGeom prst="arc">
              <a:avLst>
                <a:gd name="adj1" fmla="val 16200000"/>
                <a:gd name="adj2" fmla="val 536165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6" name="Diamond 4"/>
            <p:cNvSpPr/>
            <p:nvPr/>
          </p:nvSpPr>
          <p:spPr>
            <a:xfrm>
              <a:off x="4024033" y="1980961"/>
              <a:ext cx="243749" cy="243749"/>
            </a:xfrm>
            <a:prstGeom prst="diamond">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Diamond 5"/>
            <p:cNvSpPr/>
            <p:nvPr/>
          </p:nvSpPr>
          <p:spPr>
            <a:xfrm>
              <a:off x="4010179" y="5397915"/>
              <a:ext cx="243749" cy="243749"/>
            </a:xfrm>
            <a:prstGeom prst="diamond">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Diamond 6"/>
            <p:cNvSpPr/>
            <p:nvPr/>
          </p:nvSpPr>
          <p:spPr>
            <a:xfrm>
              <a:off x="4773099" y="4258930"/>
              <a:ext cx="243749" cy="243749"/>
            </a:xfrm>
            <a:prstGeom prst="diamond">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Diamond 7"/>
            <p:cNvSpPr/>
            <p:nvPr/>
          </p:nvSpPr>
          <p:spPr>
            <a:xfrm>
              <a:off x="4773099" y="3119946"/>
              <a:ext cx="243749" cy="243749"/>
            </a:xfrm>
            <a:prstGeom prst="diamond">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0" name="Straight Connector 12"/>
            <p:cNvCxnSpPr/>
            <p:nvPr/>
          </p:nvCxnSpPr>
          <p:spPr>
            <a:xfrm>
              <a:off x="5088718" y="3236668"/>
              <a:ext cx="1494151"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Connector 13"/>
            <p:cNvCxnSpPr/>
            <p:nvPr/>
          </p:nvCxnSpPr>
          <p:spPr>
            <a:xfrm>
              <a:off x="5076471" y="4387899"/>
              <a:ext cx="1494151"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Straight Connector 14"/>
            <p:cNvCxnSpPr/>
            <p:nvPr/>
          </p:nvCxnSpPr>
          <p:spPr>
            <a:xfrm>
              <a:off x="4364767" y="5526883"/>
              <a:ext cx="1384305"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3" name="Oval 15"/>
            <p:cNvSpPr/>
            <p:nvPr/>
          </p:nvSpPr>
          <p:spPr>
            <a:xfrm>
              <a:off x="6732466" y="2793412"/>
              <a:ext cx="926088" cy="926088"/>
            </a:xfrm>
            <a:prstGeom prst="ellipse">
              <a:avLst/>
            </a:prstGeom>
            <a:solidFill>
              <a:schemeClr val="accent1">
                <a:lumMod val="60000"/>
                <a:lumOff val="40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Oval 16"/>
            <p:cNvSpPr/>
            <p:nvPr/>
          </p:nvSpPr>
          <p:spPr>
            <a:xfrm>
              <a:off x="6732465" y="3912637"/>
              <a:ext cx="926088" cy="926088"/>
            </a:xfrm>
            <a:prstGeom prst="ellipse">
              <a:avLst/>
            </a:prstGeom>
            <a:solidFill>
              <a:schemeClr val="accent1">
                <a:lumMod val="75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Oval 17"/>
            <p:cNvSpPr/>
            <p:nvPr/>
          </p:nvSpPr>
          <p:spPr>
            <a:xfrm>
              <a:off x="5932779" y="5093487"/>
              <a:ext cx="926088" cy="926088"/>
            </a:xfrm>
            <a:prstGeom prst="ellipse">
              <a:avLst/>
            </a:prstGeom>
            <a:solidFill>
              <a:schemeClr val="accent1">
                <a:lumMod val="50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6" name="Straight Connector 21"/>
            <p:cNvCxnSpPr/>
            <p:nvPr/>
          </p:nvCxnSpPr>
          <p:spPr>
            <a:xfrm>
              <a:off x="4364767" y="2090955"/>
              <a:ext cx="1384305"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7" name="Oval 22"/>
            <p:cNvSpPr/>
            <p:nvPr/>
          </p:nvSpPr>
          <p:spPr>
            <a:xfrm>
              <a:off x="5932779" y="1663962"/>
              <a:ext cx="926088" cy="926088"/>
            </a:xfrm>
            <a:prstGeom prst="ellipse">
              <a:avLst/>
            </a:prstGeom>
            <a:solidFill>
              <a:schemeClr val="accent5">
                <a:lumMod val="40000"/>
                <a:lumOff val="60000"/>
              </a:schemeClr>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78" name="ZoneTexte 77"/>
          <p:cNvSpPr txBox="1"/>
          <p:nvPr/>
        </p:nvSpPr>
        <p:spPr>
          <a:xfrm>
            <a:off x="1490995" y="2442989"/>
            <a:ext cx="2118282" cy="276999"/>
          </a:xfrm>
          <a:prstGeom prst="rect">
            <a:avLst/>
          </a:prstGeom>
          <a:noFill/>
        </p:spPr>
        <p:txBody>
          <a:bodyPr wrap="square" rtlCol="0">
            <a:spAutoFit/>
          </a:bodyPr>
          <a:lstStyle/>
          <a:p>
            <a:r>
              <a:rPr lang="fr-FR" sz="1200" dirty="0"/>
              <a:t>Infrastructure de haut niveau</a:t>
            </a:r>
          </a:p>
        </p:txBody>
      </p:sp>
      <p:sp>
        <p:nvSpPr>
          <p:cNvPr id="79" name="ZoneTexte 78"/>
          <p:cNvSpPr txBox="1"/>
          <p:nvPr/>
        </p:nvSpPr>
        <p:spPr>
          <a:xfrm>
            <a:off x="1490995" y="3548824"/>
            <a:ext cx="2470857" cy="461665"/>
          </a:xfrm>
          <a:prstGeom prst="rect">
            <a:avLst/>
          </a:prstGeom>
          <a:noFill/>
        </p:spPr>
        <p:txBody>
          <a:bodyPr wrap="square" rtlCol="0">
            <a:spAutoFit/>
          </a:bodyPr>
          <a:lstStyle/>
          <a:p>
            <a:r>
              <a:rPr lang="en-US" sz="1200" dirty="0"/>
              <a:t>Support </a:t>
            </a:r>
            <a:r>
              <a:rPr lang="en-US" sz="1200" dirty="0" err="1"/>
              <a:t>en</a:t>
            </a:r>
            <a:r>
              <a:rPr lang="en-US" sz="1200" dirty="0"/>
              <a:t> </a:t>
            </a:r>
            <a:r>
              <a:rPr lang="en-US" sz="1200" dirty="0" err="1"/>
              <a:t>ressources</a:t>
            </a:r>
            <a:r>
              <a:rPr lang="en-US" sz="1200" dirty="0"/>
              <a:t> et </a:t>
            </a:r>
            <a:r>
              <a:rPr lang="en-US" sz="1200" dirty="0" err="1"/>
              <a:t>moyens</a:t>
            </a:r>
            <a:r>
              <a:rPr lang="en-US" sz="1200" dirty="0"/>
              <a:t> </a:t>
            </a:r>
            <a:r>
              <a:rPr lang="en-US" sz="1200" dirty="0" err="1"/>
              <a:t>numériques</a:t>
            </a:r>
            <a:endParaRPr lang="fr-FR" sz="1200" dirty="0"/>
          </a:p>
        </p:txBody>
      </p:sp>
      <p:graphicFrame>
        <p:nvGraphicFramePr>
          <p:cNvPr id="81" name="Diagramme 80"/>
          <p:cNvGraphicFramePr/>
          <p:nvPr/>
        </p:nvGraphicFramePr>
        <p:xfrm>
          <a:off x="1298448" y="6335712"/>
          <a:ext cx="10104120" cy="351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6" name="Diagramme 85"/>
          <p:cNvGraphicFramePr/>
          <p:nvPr/>
        </p:nvGraphicFramePr>
        <p:xfrm>
          <a:off x="370849" y="3757764"/>
          <a:ext cx="4289065" cy="5473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2" name="ZoneTexte 81"/>
          <p:cNvSpPr txBox="1"/>
          <p:nvPr/>
        </p:nvSpPr>
        <p:spPr>
          <a:xfrm>
            <a:off x="8663456" y="3924945"/>
            <a:ext cx="3567872" cy="646331"/>
          </a:xfrm>
          <a:prstGeom prst="rect">
            <a:avLst/>
          </a:prstGeom>
          <a:noFill/>
        </p:spPr>
        <p:txBody>
          <a:bodyPr wrap="square" rtlCol="0">
            <a:spAutoFit/>
          </a:bodyPr>
          <a:lstStyle/>
          <a:p>
            <a:endParaRPr lang="en-US" sz="1200" dirty="0"/>
          </a:p>
          <a:p>
            <a:r>
              <a:rPr lang="en-US" sz="1200" dirty="0"/>
              <a:t>Machine learning, IA, </a:t>
            </a:r>
            <a:r>
              <a:rPr lang="en-US" sz="1200" dirty="0" err="1"/>
              <a:t>approches</a:t>
            </a:r>
            <a:r>
              <a:rPr lang="en-US" sz="1200" dirty="0"/>
              <a:t> </a:t>
            </a:r>
            <a:r>
              <a:rPr lang="en-US" sz="1200" dirty="0" err="1"/>
              <a:t>stochastiques</a:t>
            </a:r>
            <a:r>
              <a:rPr lang="en-US" sz="1200" dirty="0"/>
              <a:t> pour </a:t>
            </a:r>
            <a:r>
              <a:rPr lang="en-US" sz="1200" dirty="0" err="1"/>
              <a:t>inférence</a:t>
            </a:r>
            <a:r>
              <a:rPr lang="en-US" sz="1200" dirty="0"/>
              <a:t> quantitative et </a:t>
            </a:r>
            <a:r>
              <a:rPr lang="en-US" sz="1200" dirty="0" err="1"/>
              <a:t>analyse</a:t>
            </a:r>
            <a:r>
              <a:rPr lang="en-US" sz="1200" dirty="0"/>
              <a:t> de </a:t>
            </a:r>
            <a:r>
              <a:rPr lang="en-US" sz="1200" dirty="0" err="1"/>
              <a:t>décision</a:t>
            </a:r>
            <a:r>
              <a:rPr lang="en-US" sz="1200" dirty="0"/>
              <a:t> </a:t>
            </a:r>
          </a:p>
        </p:txBody>
      </p:sp>
    </p:spTree>
    <p:extLst>
      <p:ext uri="{BB962C8B-B14F-4D97-AF65-F5344CB8AC3E}">
        <p14:creationId xmlns:p14="http://schemas.microsoft.com/office/powerpoint/2010/main" val="24118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1" grpId="0"/>
      <p:bldP spid="22" grpId="0"/>
      <p:bldP spid="23" grpId="0"/>
      <p:bldP spid="24" grpId="0"/>
      <p:bldP spid="25" grpId="0"/>
      <p:bldP spid="27" grpId="0"/>
      <p:bldP spid="45" grpId="0"/>
      <p:bldP spid="61" grpId="0"/>
      <p:bldP spid="62" grpId="0"/>
      <p:bldP spid="63" grpId="0"/>
      <p:bldP spid="78" grpId="0"/>
      <p:bldP spid="79" grpId="0"/>
      <p:bldGraphic spid="81" grpId="0">
        <p:bldAsOne/>
      </p:bldGraphic>
      <p:bldGraphic spid="86" grpId="0">
        <p:bldAsOne/>
      </p:bldGraphic>
      <p:bldP spid="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7F157322-03FA-4B6C-A584-F8242DCE37E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1914" y="37048"/>
            <a:ext cx="3060000" cy="801720"/>
          </a:xfrm>
          <a:prstGeom prst="rect">
            <a:avLst/>
          </a:prstGeom>
        </p:spPr>
      </p:pic>
      <p:sp>
        <p:nvSpPr>
          <p:cNvPr id="9" name="ZoneTexte 8">
            <a:extLst>
              <a:ext uri="{FF2B5EF4-FFF2-40B4-BE49-F238E27FC236}">
                <a16:creationId xmlns:a16="http://schemas.microsoft.com/office/drawing/2014/main" id="{80C63A7C-A3E8-4018-8FE3-18FE8238660E}"/>
              </a:ext>
            </a:extLst>
          </p:cNvPr>
          <p:cNvSpPr txBox="1"/>
          <p:nvPr/>
        </p:nvSpPr>
        <p:spPr>
          <a:xfrm>
            <a:off x="195333" y="1053269"/>
            <a:ext cx="11551191" cy="1631216"/>
          </a:xfrm>
          <a:prstGeom prst="rect">
            <a:avLst/>
          </a:prstGeom>
          <a:solidFill>
            <a:srgbClr val="3BB5C0"/>
          </a:solidFill>
        </p:spPr>
        <p:txBody>
          <a:bodyPr wrap="square" rtlCol="0">
            <a:spAutoFit/>
          </a:bodyPr>
          <a:lstStyle/>
          <a:p>
            <a:pPr marL="0" indent="0">
              <a:buNone/>
            </a:pPr>
            <a:r>
              <a:rPr lang="fr-FR" sz="2000" b="1" dirty="0">
                <a:solidFill>
                  <a:schemeClr val="bg1"/>
                </a:solidFill>
                <a:latin typeface="Roboto" panose="02000000000000000000" pitchFamily="2" charset="0"/>
                <a:ea typeface="Roboto" panose="02000000000000000000" pitchFamily="2" charset="0"/>
              </a:rPr>
              <a:t>Objectifs</a:t>
            </a:r>
          </a:p>
          <a:p>
            <a:r>
              <a:rPr lang="it-IT" sz="2000" dirty="0">
                <a:solidFill>
                  <a:schemeClr val="bg1"/>
                </a:solidFill>
                <a:latin typeface="Roboto Light" panose="02000000000000000000" pitchFamily="2" charset="0"/>
                <a:ea typeface="Roboto Light" panose="02000000000000000000" pitchFamily="2" charset="0"/>
              </a:rPr>
              <a:t>&gt; </a:t>
            </a:r>
            <a:r>
              <a:rPr lang="fr-FR" sz="1600" dirty="0">
                <a:solidFill>
                  <a:schemeClr val="bg1"/>
                </a:solidFill>
                <a:latin typeface="Roboto Light" panose="02000000000000000000" pitchFamily="2" charset="0"/>
                <a:ea typeface="Roboto Light" panose="02000000000000000000" pitchFamily="2" charset="0"/>
              </a:rPr>
              <a:t>Mutualisation des services et des infrastructures numériques dédiés à la recherche</a:t>
            </a:r>
            <a:endParaRPr lang="fr-FR" sz="1600" b="1" dirty="0">
              <a:solidFill>
                <a:schemeClr val="bg1"/>
              </a:solidFill>
              <a:latin typeface="Roboto Light" panose="02000000000000000000" pitchFamily="2" charset="0"/>
              <a:ea typeface="Roboto Light" panose="02000000000000000000" pitchFamily="2" charset="0"/>
            </a:endParaRPr>
          </a:p>
          <a:p>
            <a:pPr marL="0" lvl="1"/>
            <a:r>
              <a:rPr lang="it-IT" sz="2000" dirty="0">
                <a:solidFill>
                  <a:schemeClr val="bg1"/>
                </a:solidFill>
                <a:latin typeface="Roboto Light" panose="02000000000000000000" pitchFamily="2" charset="0"/>
                <a:ea typeface="Roboto Light" panose="02000000000000000000" pitchFamily="2" charset="0"/>
              </a:rPr>
              <a:t>&gt; </a:t>
            </a:r>
            <a:r>
              <a:rPr lang="fr-FR" sz="1600" dirty="0">
                <a:solidFill>
                  <a:schemeClr val="bg1"/>
                </a:solidFill>
                <a:latin typeface="Roboto Light" panose="02000000000000000000" pitchFamily="2" charset="0"/>
                <a:ea typeface="Roboto Light" panose="02000000000000000000" pitchFamily="2" charset="0"/>
              </a:rPr>
              <a:t>Haut niveau de services : calcul, traitement et analyse de données, gestion de données massives</a:t>
            </a:r>
            <a:endParaRPr lang="fr-FR" sz="2000" dirty="0">
              <a:solidFill>
                <a:schemeClr val="bg1"/>
              </a:solidFill>
              <a:latin typeface="Roboto Light" panose="02000000000000000000" pitchFamily="2" charset="0"/>
              <a:ea typeface="Roboto Light" panose="02000000000000000000" pitchFamily="2" charset="0"/>
            </a:endParaRPr>
          </a:p>
          <a:p>
            <a:r>
              <a:rPr lang="it-IT" sz="2000" dirty="0">
                <a:solidFill>
                  <a:schemeClr val="bg1"/>
                </a:solidFill>
                <a:latin typeface="Roboto Light" panose="02000000000000000000" pitchFamily="2" charset="0"/>
                <a:ea typeface="Roboto Light" panose="02000000000000000000" pitchFamily="2" charset="0"/>
              </a:rPr>
              <a:t>&gt; </a:t>
            </a:r>
            <a:r>
              <a:rPr lang="fr-FR" sz="1600" dirty="0">
                <a:solidFill>
                  <a:schemeClr val="bg1"/>
                </a:solidFill>
                <a:latin typeface="Roboto Light" panose="02000000000000000000" pitchFamily="2" charset="0"/>
                <a:ea typeface="Roboto Light" panose="02000000000000000000" pitchFamily="2" charset="0"/>
              </a:rPr>
              <a:t>Mutualisation des ressources de stockage</a:t>
            </a:r>
          </a:p>
          <a:p>
            <a:pPr marL="0" lvl="1"/>
            <a:r>
              <a:rPr lang="it-IT" sz="2000" dirty="0">
                <a:solidFill>
                  <a:schemeClr val="bg1"/>
                </a:solidFill>
                <a:latin typeface="Roboto Light" panose="02000000000000000000" pitchFamily="2" charset="0"/>
                <a:ea typeface="Roboto Light" panose="02000000000000000000" pitchFamily="2" charset="0"/>
              </a:rPr>
              <a:t>&gt;</a:t>
            </a:r>
            <a:r>
              <a:rPr lang="it-IT" sz="1600" dirty="0">
                <a:solidFill>
                  <a:schemeClr val="bg1"/>
                </a:solidFill>
                <a:latin typeface="Roboto Light" panose="02000000000000000000" pitchFamily="2" charset="0"/>
                <a:ea typeface="Roboto Light" panose="02000000000000000000" pitchFamily="2" charset="0"/>
              </a:rPr>
              <a:t> </a:t>
            </a:r>
            <a:r>
              <a:rPr lang="fr-FR" sz="1600" dirty="0">
                <a:solidFill>
                  <a:schemeClr val="bg1"/>
                </a:solidFill>
                <a:latin typeface="Roboto Light" panose="02000000000000000000" pitchFamily="2" charset="0"/>
                <a:ea typeface="Roboto Light" panose="02000000000000000000" pitchFamily="2" charset="0"/>
              </a:rPr>
              <a:t>Calculs de hautes volumétries</a:t>
            </a:r>
            <a:endParaRPr lang="it-IT" sz="2000" dirty="0">
              <a:solidFill>
                <a:schemeClr val="bg1"/>
              </a:solidFill>
              <a:latin typeface="Roboto Light" panose="02000000000000000000" pitchFamily="2" charset="0"/>
              <a:ea typeface="Roboto Light" panose="02000000000000000000" pitchFamily="2" charset="0"/>
            </a:endParaRPr>
          </a:p>
        </p:txBody>
      </p:sp>
      <p:sp>
        <p:nvSpPr>
          <p:cNvPr id="11" name="ZoneTexte 10">
            <a:extLst>
              <a:ext uri="{FF2B5EF4-FFF2-40B4-BE49-F238E27FC236}">
                <a16:creationId xmlns:a16="http://schemas.microsoft.com/office/drawing/2014/main" id="{707973C1-8286-4636-9DD1-8839A5166060}"/>
              </a:ext>
            </a:extLst>
          </p:cNvPr>
          <p:cNvSpPr txBox="1"/>
          <p:nvPr/>
        </p:nvSpPr>
        <p:spPr>
          <a:xfrm>
            <a:off x="161914" y="2684485"/>
            <a:ext cx="6703107" cy="2246769"/>
          </a:xfrm>
          <a:prstGeom prst="rect">
            <a:avLst/>
          </a:prstGeom>
          <a:noFill/>
        </p:spPr>
        <p:txBody>
          <a:bodyPr wrap="square" rtlCol="0">
            <a:spAutoFit/>
          </a:bodyPr>
          <a:lstStyle/>
          <a:p>
            <a:pPr marL="0" indent="0">
              <a:buNone/>
            </a:pPr>
            <a:r>
              <a:rPr lang="fr-FR" sz="2000" b="1" dirty="0">
                <a:latin typeface="Roboto" panose="02000000000000000000" pitchFamily="2" charset="0"/>
                <a:ea typeface="Roboto" panose="02000000000000000000" pitchFamily="2" charset="0"/>
              </a:rPr>
              <a:t>Faciliter le travail collaboratif des unités de recherche</a:t>
            </a:r>
          </a:p>
          <a:p>
            <a:pPr marL="0" indent="0">
              <a:buNone/>
            </a:pPr>
            <a:r>
              <a:rPr lang="it-IT" sz="2000" dirty="0">
                <a:solidFill>
                  <a:srgbClr val="3BB5C0"/>
                </a:solidFill>
                <a:latin typeface="Roboto Light" panose="02000000000000000000" pitchFamily="2" charset="0"/>
                <a:ea typeface="Roboto Light" panose="02000000000000000000" pitchFamily="2" charset="0"/>
              </a:rPr>
              <a:t>&gt;</a:t>
            </a:r>
            <a:r>
              <a:rPr lang="it-IT" sz="2000" dirty="0">
                <a:solidFill>
                  <a:srgbClr val="1A334C"/>
                </a:solidFill>
                <a:latin typeface="Roboto Light" panose="02000000000000000000" pitchFamily="2" charset="0"/>
                <a:ea typeface="Roboto Light" panose="02000000000000000000" pitchFamily="2" charset="0"/>
              </a:rPr>
              <a:t> </a:t>
            </a:r>
            <a:r>
              <a:rPr lang="fr-FR" sz="1600" dirty="0">
                <a:solidFill>
                  <a:srgbClr val="1A334C"/>
                </a:solidFill>
                <a:latin typeface="Roboto Light" panose="02000000000000000000" pitchFamily="2" charset="0"/>
                <a:ea typeface="Roboto Light" panose="02000000000000000000" pitchFamily="2" charset="0"/>
              </a:rPr>
              <a:t>Coopération scientifique et technique</a:t>
            </a:r>
            <a:endParaRPr lang="fr-FR" sz="1600" dirty="0">
              <a:latin typeface="Roboto Light" panose="02000000000000000000" pitchFamily="2" charset="0"/>
              <a:ea typeface="Roboto Light" panose="02000000000000000000" pitchFamily="2" charset="0"/>
            </a:endParaRPr>
          </a:p>
          <a:p>
            <a:r>
              <a:rPr lang="it-IT" sz="2000" dirty="0">
                <a:solidFill>
                  <a:srgbClr val="3BB5C0"/>
                </a:solidFill>
                <a:latin typeface="Roboto Light" panose="02000000000000000000" pitchFamily="2" charset="0"/>
                <a:ea typeface="Roboto Light" panose="02000000000000000000" pitchFamily="2" charset="0"/>
              </a:rPr>
              <a:t>&gt;</a:t>
            </a:r>
            <a:r>
              <a:rPr lang="it-IT" sz="2000" dirty="0">
                <a:solidFill>
                  <a:srgbClr val="1A334C"/>
                </a:solidFill>
                <a:latin typeface="Roboto Light" panose="02000000000000000000" pitchFamily="2" charset="0"/>
                <a:ea typeface="Roboto Light" panose="02000000000000000000" pitchFamily="2" charset="0"/>
              </a:rPr>
              <a:t> </a:t>
            </a:r>
            <a:r>
              <a:rPr lang="fr-FR" sz="1600" dirty="0">
                <a:solidFill>
                  <a:srgbClr val="1A334C"/>
                </a:solidFill>
                <a:latin typeface="Roboto Light" panose="02000000000000000000" pitchFamily="2" charset="0"/>
                <a:ea typeface="Roboto Light" panose="02000000000000000000" pitchFamily="2" charset="0"/>
              </a:rPr>
              <a:t>Partage de données</a:t>
            </a:r>
            <a:endParaRPr lang="fr-FR" sz="1600" dirty="0">
              <a:latin typeface="Roboto Light" panose="02000000000000000000" pitchFamily="2" charset="0"/>
              <a:ea typeface="Roboto Light" panose="02000000000000000000" pitchFamily="2" charset="0"/>
            </a:endParaRPr>
          </a:p>
          <a:p>
            <a:r>
              <a:rPr lang="it-IT" sz="2000" dirty="0">
                <a:solidFill>
                  <a:srgbClr val="3BB5C0"/>
                </a:solidFill>
                <a:latin typeface="Roboto Light" panose="02000000000000000000" pitchFamily="2" charset="0"/>
                <a:ea typeface="Roboto Light" panose="02000000000000000000" pitchFamily="2" charset="0"/>
              </a:rPr>
              <a:t>&gt;</a:t>
            </a:r>
            <a:r>
              <a:rPr lang="it-IT" sz="2000" dirty="0">
                <a:solidFill>
                  <a:srgbClr val="1A334C"/>
                </a:solidFill>
                <a:latin typeface="Roboto Light" panose="02000000000000000000" pitchFamily="2" charset="0"/>
                <a:ea typeface="Roboto Light" panose="02000000000000000000" pitchFamily="2" charset="0"/>
              </a:rPr>
              <a:t> </a:t>
            </a:r>
            <a:r>
              <a:rPr lang="fr-FR" sz="1600" dirty="0">
                <a:solidFill>
                  <a:srgbClr val="1A334C"/>
                </a:solidFill>
                <a:latin typeface="Roboto Light" panose="02000000000000000000" pitchFamily="2" charset="0"/>
                <a:ea typeface="Roboto Light" panose="02000000000000000000" pitchFamily="2" charset="0"/>
              </a:rPr>
              <a:t>Outils et services numériques</a:t>
            </a:r>
          </a:p>
          <a:p>
            <a:r>
              <a:rPr lang="it-IT" sz="2000" dirty="0">
                <a:solidFill>
                  <a:srgbClr val="3BB5C0"/>
                </a:solidFill>
                <a:latin typeface="Roboto Light" panose="02000000000000000000" pitchFamily="2" charset="0"/>
                <a:ea typeface="Roboto Light" panose="02000000000000000000" pitchFamily="2" charset="0"/>
              </a:rPr>
              <a:t>&gt; </a:t>
            </a:r>
            <a:r>
              <a:rPr lang="fr-FR" sz="1600" dirty="0">
                <a:latin typeface="Roboto Light" panose="02000000000000000000" pitchFamily="2" charset="0"/>
                <a:ea typeface="Roboto Light" panose="02000000000000000000" pitchFamily="2" charset="0"/>
              </a:rPr>
              <a:t>Formations et accompagnement</a:t>
            </a:r>
            <a:endParaRPr lang="fr-FR" sz="2000" dirty="0">
              <a:latin typeface="Roboto Light" panose="02000000000000000000" pitchFamily="2" charset="0"/>
              <a:ea typeface="Roboto Light" panose="02000000000000000000" pitchFamily="2" charset="0"/>
            </a:endParaRPr>
          </a:p>
          <a:p>
            <a:r>
              <a:rPr lang="it-IT" sz="2000" dirty="0">
                <a:solidFill>
                  <a:srgbClr val="3BB5C0"/>
                </a:solidFill>
                <a:latin typeface="Roboto Light" panose="02000000000000000000" pitchFamily="2" charset="0"/>
                <a:ea typeface="Roboto Light" panose="02000000000000000000" pitchFamily="2" charset="0"/>
              </a:rPr>
              <a:t>&gt; </a:t>
            </a:r>
            <a:r>
              <a:rPr lang="fr-FR" sz="1600" dirty="0">
                <a:latin typeface="Roboto Light" panose="02000000000000000000" pitchFamily="2" charset="0"/>
                <a:ea typeface="Roboto Light" panose="02000000000000000000" pitchFamily="2" charset="0"/>
              </a:rPr>
              <a:t>Ingénierie, support et expertise</a:t>
            </a:r>
            <a:endParaRPr lang="fr-FR" sz="2000" dirty="0">
              <a:latin typeface="Roboto Light" panose="02000000000000000000" pitchFamily="2" charset="0"/>
              <a:ea typeface="Roboto Light" panose="02000000000000000000" pitchFamily="2" charset="0"/>
            </a:endParaRPr>
          </a:p>
          <a:p>
            <a:r>
              <a:rPr lang="it-IT" sz="2000" dirty="0">
                <a:solidFill>
                  <a:srgbClr val="3BB5C0"/>
                </a:solidFill>
                <a:latin typeface="Roboto Light" panose="02000000000000000000" pitchFamily="2" charset="0"/>
                <a:ea typeface="Roboto Light" panose="02000000000000000000" pitchFamily="2" charset="0"/>
              </a:rPr>
              <a:t>&gt; </a:t>
            </a:r>
            <a:r>
              <a:rPr lang="fr-FR" sz="1600" dirty="0">
                <a:latin typeface="Roboto Light" panose="02000000000000000000" pitchFamily="2" charset="0"/>
                <a:ea typeface="Roboto Light" panose="02000000000000000000" pitchFamily="2" charset="0"/>
              </a:rPr>
              <a:t>Veille technologique</a:t>
            </a:r>
            <a:endParaRPr lang="it-IT" sz="2000" dirty="0">
              <a:solidFill>
                <a:srgbClr val="1A334C"/>
              </a:solidFill>
              <a:latin typeface="Roboto Light" panose="02000000000000000000" pitchFamily="2" charset="0"/>
              <a:ea typeface="Roboto Light" panose="02000000000000000000" pitchFamily="2" charset="0"/>
            </a:endParaRPr>
          </a:p>
        </p:txBody>
      </p:sp>
      <p:sp>
        <p:nvSpPr>
          <p:cNvPr id="12" name="ZoneTexte 11">
            <a:extLst>
              <a:ext uri="{FF2B5EF4-FFF2-40B4-BE49-F238E27FC236}">
                <a16:creationId xmlns:a16="http://schemas.microsoft.com/office/drawing/2014/main" id="{9F33A92B-0FA0-4D60-B789-5EC6F675B004}"/>
              </a:ext>
            </a:extLst>
          </p:cNvPr>
          <p:cNvSpPr txBox="1"/>
          <p:nvPr/>
        </p:nvSpPr>
        <p:spPr>
          <a:xfrm>
            <a:off x="195333" y="4943515"/>
            <a:ext cx="6060928" cy="1877437"/>
          </a:xfrm>
          <a:prstGeom prst="rect">
            <a:avLst/>
          </a:prstGeom>
          <a:noFill/>
        </p:spPr>
        <p:txBody>
          <a:bodyPr wrap="square" rtlCol="0">
            <a:spAutoFit/>
          </a:bodyPr>
          <a:lstStyle/>
          <a:p>
            <a:pPr marL="0" indent="0">
              <a:buNone/>
            </a:pPr>
            <a:r>
              <a:rPr lang="fr-FR" sz="2000" b="1" dirty="0">
                <a:latin typeface="Roboto" panose="02000000000000000000" pitchFamily="2" charset="0"/>
                <a:ea typeface="Roboto" panose="02000000000000000000" pitchFamily="2" charset="0"/>
              </a:rPr>
              <a:t>Mise en cohérence des infrastructures </a:t>
            </a:r>
          </a:p>
          <a:p>
            <a:r>
              <a:rPr lang="it-IT" sz="2000" dirty="0">
                <a:solidFill>
                  <a:srgbClr val="3BB5C0"/>
                </a:solidFill>
                <a:latin typeface="Roboto Light" panose="02000000000000000000" pitchFamily="2" charset="0"/>
                <a:ea typeface="Roboto Light" panose="02000000000000000000" pitchFamily="2" charset="0"/>
              </a:rPr>
              <a:t>&gt;</a:t>
            </a:r>
            <a:r>
              <a:rPr lang="it-IT" sz="2000" dirty="0">
                <a:latin typeface="Roboto Light" panose="02000000000000000000" pitchFamily="2" charset="0"/>
                <a:ea typeface="Roboto Light" panose="02000000000000000000" pitchFamily="2" charset="0"/>
              </a:rPr>
              <a:t> </a:t>
            </a:r>
            <a:r>
              <a:rPr lang="fr-FR" sz="1600" dirty="0">
                <a:latin typeface="Roboto Light" panose="02000000000000000000" pitchFamily="2" charset="0"/>
                <a:ea typeface="Roboto Light" panose="02000000000000000000" pitchFamily="2" charset="0"/>
              </a:rPr>
              <a:t>Infrastructures réseaux axées sur les applications</a:t>
            </a:r>
            <a:endParaRPr lang="fr-FR" sz="1600" b="1" dirty="0">
              <a:latin typeface="Roboto Light" panose="02000000000000000000" pitchFamily="2" charset="0"/>
              <a:ea typeface="Roboto Light" panose="02000000000000000000" pitchFamily="2" charset="0"/>
            </a:endParaRPr>
          </a:p>
          <a:p>
            <a:pPr marL="0" lvl="1"/>
            <a:r>
              <a:rPr lang="it-IT" sz="2000" dirty="0">
                <a:solidFill>
                  <a:srgbClr val="3BB5C0"/>
                </a:solidFill>
                <a:latin typeface="Roboto Light" panose="02000000000000000000" pitchFamily="2" charset="0"/>
                <a:ea typeface="Roboto Light" panose="02000000000000000000" pitchFamily="2" charset="0"/>
              </a:rPr>
              <a:t>&gt;</a:t>
            </a:r>
            <a:r>
              <a:rPr lang="it-IT" sz="1600" dirty="0">
                <a:latin typeface="Roboto Light" panose="02000000000000000000" pitchFamily="2" charset="0"/>
                <a:ea typeface="Roboto Light" panose="02000000000000000000" pitchFamily="2" charset="0"/>
              </a:rPr>
              <a:t> </a:t>
            </a:r>
            <a:r>
              <a:rPr lang="fr-FR" sz="1600" dirty="0">
                <a:latin typeface="Roboto Light" panose="02000000000000000000" pitchFamily="2" charset="0"/>
                <a:ea typeface="Roboto Light" panose="02000000000000000000" pitchFamily="2" charset="0"/>
              </a:rPr>
              <a:t>Convergence de l’hébergement des infrastructures numériques sur des datacenters « nouvelle génération »</a:t>
            </a:r>
          </a:p>
          <a:p>
            <a:r>
              <a:rPr lang="it-IT" sz="2000" dirty="0">
                <a:solidFill>
                  <a:srgbClr val="3BB5C0"/>
                </a:solidFill>
                <a:latin typeface="Roboto Light" panose="02000000000000000000" pitchFamily="2" charset="0"/>
                <a:ea typeface="Roboto Light" panose="02000000000000000000" pitchFamily="2" charset="0"/>
              </a:rPr>
              <a:t>&gt;</a:t>
            </a:r>
            <a:r>
              <a:rPr lang="it-IT" sz="1600" dirty="0">
                <a:latin typeface="Roboto Light" panose="02000000000000000000" pitchFamily="2" charset="0"/>
                <a:ea typeface="Roboto Light" panose="02000000000000000000" pitchFamily="2" charset="0"/>
              </a:rPr>
              <a:t> </a:t>
            </a:r>
            <a:r>
              <a:rPr lang="fr-FR" sz="1600" dirty="0">
                <a:latin typeface="Roboto Light" panose="02000000000000000000" pitchFamily="2" charset="0"/>
                <a:ea typeface="Roboto Light" panose="02000000000000000000" pitchFamily="2" charset="0"/>
              </a:rPr>
              <a:t>Mise en place d’un schéma de sécurisation</a:t>
            </a:r>
          </a:p>
          <a:p>
            <a:pPr marL="0" lvl="1"/>
            <a:r>
              <a:rPr lang="it-IT" sz="2000" dirty="0">
                <a:solidFill>
                  <a:srgbClr val="3BB5C0"/>
                </a:solidFill>
                <a:latin typeface="Roboto Light" panose="02000000000000000000" pitchFamily="2" charset="0"/>
                <a:ea typeface="Roboto Light" panose="02000000000000000000" pitchFamily="2" charset="0"/>
              </a:rPr>
              <a:t>&gt;</a:t>
            </a:r>
            <a:r>
              <a:rPr lang="it-IT" sz="1600" dirty="0">
                <a:latin typeface="Roboto Light" panose="02000000000000000000" pitchFamily="2" charset="0"/>
                <a:ea typeface="Roboto Light" panose="02000000000000000000" pitchFamily="2" charset="0"/>
              </a:rPr>
              <a:t> </a:t>
            </a:r>
            <a:r>
              <a:rPr lang="fr-FR" sz="1600" dirty="0">
                <a:latin typeface="Roboto Light" panose="02000000000000000000" pitchFamily="2" charset="0"/>
                <a:ea typeface="Roboto Light" panose="02000000000000000000" pitchFamily="2" charset="0"/>
              </a:rPr>
              <a:t>Plateformes scientifiques : logiciels, environnements partagés</a:t>
            </a:r>
            <a:endParaRPr lang="it-IT" sz="1600" dirty="0">
              <a:latin typeface="Roboto Light" panose="02000000000000000000" pitchFamily="2" charset="0"/>
              <a:ea typeface="Roboto Light" panose="02000000000000000000" pitchFamily="2" charset="0"/>
            </a:endParaRPr>
          </a:p>
        </p:txBody>
      </p:sp>
      <p:sp>
        <p:nvSpPr>
          <p:cNvPr id="14" name="Titre 1">
            <a:extLst>
              <a:ext uri="{FF2B5EF4-FFF2-40B4-BE49-F238E27FC236}">
                <a16:creationId xmlns:a16="http://schemas.microsoft.com/office/drawing/2014/main" id="{2936CCC8-4C2D-4E9E-A20F-A2AEF9F62D3F}"/>
              </a:ext>
            </a:extLst>
          </p:cNvPr>
          <p:cNvSpPr txBox="1">
            <a:spLocks/>
          </p:cNvSpPr>
          <p:nvPr/>
        </p:nvSpPr>
        <p:spPr>
          <a:xfrm>
            <a:off x="4184492" y="73503"/>
            <a:ext cx="7562032" cy="9797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Roboto" panose="02000000000000000000" pitchFamily="2" charset="0"/>
                <a:ea typeface="Roboto" panose="02000000000000000000" pitchFamily="2" charset="0"/>
                <a:cs typeface="+mn-cs"/>
              </a:rPr>
              <a:t>MÉSOLYS - </a:t>
            </a:r>
            <a:r>
              <a:rPr lang="fr-FR" sz="1800" b="1" dirty="0">
                <a:effectLst/>
                <a:latin typeface="Roboto" panose="02000000000000000000" pitchFamily="2" charset="0"/>
                <a:ea typeface="Roboto" panose="02000000000000000000" pitchFamily="2" charset="0"/>
              </a:rPr>
              <a:t>Mésocentre pour la mutualisation des services et infrastructures numériques pour la recherche</a:t>
            </a:r>
            <a:endParaRPr lang="fr-FR" sz="2400" b="1" dirty="0">
              <a:solidFill>
                <a:schemeClr val="accent5">
                  <a:lumMod val="50000"/>
                </a:schemeClr>
              </a:solidFill>
              <a:latin typeface="Roboto" panose="02000000000000000000" pitchFamily="2" charset="0"/>
              <a:ea typeface="Roboto" panose="02000000000000000000" pitchFamily="2" charset="0"/>
              <a:cs typeface="+mn-cs"/>
            </a:endParaRPr>
          </a:p>
        </p:txBody>
      </p:sp>
      <p:grpSp>
        <p:nvGrpSpPr>
          <p:cNvPr id="17" name="Group 2">
            <a:extLst>
              <a:ext uri="{FF2B5EF4-FFF2-40B4-BE49-F238E27FC236}">
                <a16:creationId xmlns:a16="http://schemas.microsoft.com/office/drawing/2014/main" id="{80AF3844-EB30-45A0-8E8F-F86CD15EBE68}"/>
              </a:ext>
            </a:extLst>
          </p:cNvPr>
          <p:cNvGrpSpPr>
            <a:grpSpLocks noChangeAspect="1"/>
          </p:cNvGrpSpPr>
          <p:nvPr/>
        </p:nvGrpSpPr>
        <p:grpSpPr bwMode="auto">
          <a:xfrm>
            <a:off x="6274733" y="3770314"/>
            <a:ext cx="5926966" cy="2852428"/>
            <a:chOff x="107122891" y="105554834"/>
            <a:chExt cx="6380509" cy="3069880"/>
          </a:xfrm>
        </p:grpSpPr>
        <p:sp>
          <p:nvSpPr>
            <p:cNvPr id="18" name="AutoShape 3">
              <a:extLst>
                <a:ext uri="{FF2B5EF4-FFF2-40B4-BE49-F238E27FC236}">
                  <a16:creationId xmlns:a16="http://schemas.microsoft.com/office/drawing/2014/main" id="{1CC0A341-AFC7-4AA8-8A2D-D08E21366FE9}"/>
                </a:ext>
              </a:extLst>
            </p:cNvPr>
            <p:cNvSpPr>
              <a:spLocks noChangeArrowheads="1"/>
            </p:cNvSpPr>
            <p:nvPr/>
          </p:nvSpPr>
          <p:spPr bwMode="auto">
            <a:xfrm>
              <a:off x="107188016" y="106342103"/>
              <a:ext cx="4071531" cy="792825"/>
            </a:xfrm>
            <a:prstGeom prst="roundRect">
              <a:avLst>
                <a:gd name="adj" fmla="val 16667"/>
              </a:avLst>
            </a:prstGeom>
            <a:solidFill>
              <a:srgbClr val="9DC3E6"/>
            </a:solidFill>
            <a:ln w="25400" algn="ctr">
              <a:solidFill>
                <a:srgbClr val="9DC3E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9" name="Text Box 4">
              <a:extLst>
                <a:ext uri="{FF2B5EF4-FFF2-40B4-BE49-F238E27FC236}">
                  <a16:creationId xmlns:a16="http://schemas.microsoft.com/office/drawing/2014/main" id="{F834BB67-F553-4159-A242-4687AF886D54}"/>
                </a:ext>
              </a:extLst>
            </p:cNvPr>
            <p:cNvSpPr txBox="1">
              <a:spLocks noChangeArrowheads="1"/>
            </p:cNvSpPr>
            <p:nvPr/>
          </p:nvSpPr>
          <p:spPr bwMode="auto">
            <a:xfrm>
              <a:off x="108682072" y="106568524"/>
              <a:ext cx="1793829" cy="2784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rPr>
                <a:t>MÉSOLYS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grpSp>
          <p:nvGrpSpPr>
            <p:cNvPr id="20" name="Group 5">
              <a:extLst>
                <a:ext uri="{FF2B5EF4-FFF2-40B4-BE49-F238E27FC236}">
                  <a16:creationId xmlns:a16="http://schemas.microsoft.com/office/drawing/2014/main" id="{B711FAD9-7ECF-468E-B707-505BB80C1E9F}"/>
                </a:ext>
              </a:extLst>
            </p:cNvPr>
            <p:cNvGrpSpPr>
              <a:grpSpLocks/>
            </p:cNvGrpSpPr>
            <p:nvPr/>
          </p:nvGrpSpPr>
          <p:grpSpPr bwMode="auto">
            <a:xfrm>
              <a:off x="110475901" y="105560221"/>
              <a:ext cx="757224" cy="625928"/>
              <a:chOff x="107023031" y="107839621"/>
              <a:chExt cx="757224" cy="672137"/>
            </a:xfrm>
          </p:grpSpPr>
          <p:sp>
            <p:nvSpPr>
              <p:cNvPr id="53" name="AutoShape 6">
                <a:extLst>
                  <a:ext uri="{FF2B5EF4-FFF2-40B4-BE49-F238E27FC236}">
                    <a16:creationId xmlns:a16="http://schemas.microsoft.com/office/drawing/2014/main" id="{E7D6498F-C925-4764-8905-8B741C7ED9E5}"/>
                  </a:ext>
                </a:extLst>
              </p:cNvPr>
              <p:cNvSpPr>
                <a:spLocks noChangeArrowheads="1"/>
              </p:cNvSpPr>
              <p:nvPr/>
            </p:nvSpPr>
            <p:spPr bwMode="auto">
              <a:xfrm>
                <a:off x="107043401" y="107839621"/>
                <a:ext cx="704144" cy="672137"/>
              </a:xfrm>
              <a:prstGeom prst="roundRect">
                <a:avLst>
                  <a:gd name="adj" fmla="val 16667"/>
                </a:avLst>
              </a:prstGeom>
              <a:solidFill>
                <a:srgbClr val="4475A1"/>
              </a:solidFill>
              <a:ln w="25400" algn="ctr">
                <a:solidFill>
                  <a:srgbClr val="4475A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54" name="Text Box 7">
                <a:extLst>
                  <a:ext uri="{FF2B5EF4-FFF2-40B4-BE49-F238E27FC236}">
                    <a16:creationId xmlns:a16="http://schemas.microsoft.com/office/drawing/2014/main" id="{B04F5E67-EB63-475E-8636-2DEC57B7BEA2}"/>
                  </a:ext>
                </a:extLst>
              </p:cNvPr>
              <p:cNvSpPr txBox="1">
                <a:spLocks noChangeArrowheads="1"/>
              </p:cNvSpPr>
              <p:nvPr/>
            </p:nvSpPr>
            <p:spPr bwMode="auto">
              <a:xfrm>
                <a:off x="107023031" y="107895019"/>
                <a:ext cx="757224" cy="4435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a:ln>
                      <a:noFill/>
                    </a:ln>
                    <a:solidFill>
                      <a:srgbClr val="FFFFFF"/>
                    </a:solidFill>
                    <a:effectLst/>
                    <a:latin typeface="Calibri" panose="020F0502020204030204" pitchFamily="34" charset="0"/>
                  </a:rPr>
                  <a:t>Programmes </a:t>
                </a:r>
                <a:r>
                  <a:rPr kumimoji="0" lang="fr-FR" altLang="fr-FR" sz="900" b="0" i="0" u="none" strike="noStrike" cap="none" normalizeH="0" baseline="0" dirty="0">
                    <a:ln>
                      <a:noFill/>
                    </a:ln>
                    <a:solidFill>
                      <a:srgbClr val="FFFFFF"/>
                    </a:solidFill>
                    <a:effectLst/>
                    <a:latin typeface="Calibri" panose="020F0502020204030204" pitchFamily="34" charset="0"/>
                  </a:rPr>
                  <a:t>PIA              (SHAPE...)</a:t>
                </a:r>
                <a:endParaRPr kumimoji="0" lang="fr-FR" altLang="fr-FR" sz="900" b="0" i="0" u="none" strike="noStrike" cap="none" normalizeH="0" baseline="0" dirty="0">
                  <a:ln>
                    <a:noFill/>
                  </a:ln>
                  <a:solidFill>
                    <a:schemeClr val="tx1"/>
                  </a:solidFill>
                  <a:effectLst/>
                  <a:latin typeface="Arial" panose="020B0604020202020204" pitchFamily="34" charset="0"/>
                </a:endParaRPr>
              </a:p>
            </p:txBody>
          </p:sp>
        </p:grpSp>
        <p:grpSp>
          <p:nvGrpSpPr>
            <p:cNvPr id="21" name="Group 8">
              <a:extLst>
                <a:ext uri="{FF2B5EF4-FFF2-40B4-BE49-F238E27FC236}">
                  <a16:creationId xmlns:a16="http://schemas.microsoft.com/office/drawing/2014/main" id="{36EA29EF-36E1-4DB9-8559-3F68D37E1AA3}"/>
                </a:ext>
              </a:extLst>
            </p:cNvPr>
            <p:cNvGrpSpPr>
              <a:grpSpLocks/>
            </p:cNvGrpSpPr>
            <p:nvPr/>
          </p:nvGrpSpPr>
          <p:grpSpPr bwMode="auto">
            <a:xfrm>
              <a:off x="107122891" y="105554834"/>
              <a:ext cx="1318524" cy="630285"/>
              <a:chOff x="107759694" y="107817561"/>
              <a:chExt cx="1343846" cy="676816"/>
            </a:xfrm>
          </p:grpSpPr>
          <p:sp>
            <p:nvSpPr>
              <p:cNvPr id="51" name="AutoShape 9">
                <a:extLst>
                  <a:ext uri="{FF2B5EF4-FFF2-40B4-BE49-F238E27FC236}">
                    <a16:creationId xmlns:a16="http://schemas.microsoft.com/office/drawing/2014/main" id="{0FFC92DA-6872-4A57-8FC7-E3350C2DC172}"/>
                  </a:ext>
                </a:extLst>
              </p:cNvPr>
              <p:cNvSpPr>
                <a:spLocks noChangeArrowheads="1"/>
              </p:cNvSpPr>
              <p:nvPr/>
            </p:nvSpPr>
            <p:spPr bwMode="auto">
              <a:xfrm>
                <a:off x="107835286" y="107817561"/>
                <a:ext cx="1192661" cy="672137"/>
              </a:xfrm>
              <a:prstGeom prst="roundRect">
                <a:avLst>
                  <a:gd name="adj" fmla="val 16667"/>
                </a:avLst>
              </a:prstGeom>
              <a:solidFill>
                <a:srgbClr val="4475A1"/>
              </a:solidFill>
              <a:ln w="25400" algn="ctr">
                <a:solidFill>
                  <a:srgbClr val="4475A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52" name="Text Box 10">
                <a:extLst>
                  <a:ext uri="{FF2B5EF4-FFF2-40B4-BE49-F238E27FC236}">
                    <a16:creationId xmlns:a16="http://schemas.microsoft.com/office/drawing/2014/main" id="{236F5EC8-1F75-46F4-9FB3-9FAA2B6E2B5D}"/>
                  </a:ext>
                </a:extLst>
              </p:cNvPr>
              <p:cNvSpPr txBox="1">
                <a:spLocks noChangeArrowheads="1"/>
              </p:cNvSpPr>
              <p:nvPr/>
            </p:nvSpPr>
            <p:spPr bwMode="auto">
              <a:xfrm>
                <a:off x="107759694" y="107835820"/>
                <a:ext cx="1343846" cy="658557"/>
              </a:xfrm>
              <a:prstGeom prst="rect">
                <a:avLst/>
              </a:prstGeom>
              <a:noFill/>
              <a:ln w="25400" algn="ctr">
                <a:no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a:ln>
                      <a:noFill/>
                    </a:ln>
                    <a:solidFill>
                      <a:srgbClr val="FFFFFF"/>
                    </a:solidFill>
                    <a:effectLst/>
                    <a:latin typeface="Calibri" panose="020F0502020204030204" pitchFamily="34" charset="0"/>
                  </a:rPr>
                  <a:t>U</a:t>
                </a:r>
                <a:r>
                  <a:rPr kumimoji="0" lang="fr-FR" altLang="fr-FR" sz="1000" b="1" i="0" u="none" strike="noStrike" cap="none" normalizeH="0" baseline="0" dirty="0">
                    <a:ln>
                      <a:noFill/>
                    </a:ln>
                    <a:solidFill>
                      <a:srgbClr val="FFFFFF"/>
                    </a:solidFill>
                    <a:effectLst/>
                    <a:latin typeface="Calibri" panose="020F0502020204030204" pitchFamily="34" charset="0"/>
                  </a:rPr>
                  <a:t>nités mixtes de recherche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FFFFFF"/>
                    </a:solidFill>
                    <a:effectLst/>
                    <a:latin typeface="Calibri" panose="020F0502020204030204" pitchFamily="34" charset="0"/>
                  </a:rPr>
                  <a:t>UCBL / INSA / ECL</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grpSp>
        <p:sp>
          <p:nvSpPr>
            <p:cNvPr id="23" name="AutoShape 11">
              <a:extLst>
                <a:ext uri="{FF2B5EF4-FFF2-40B4-BE49-F238E27FC236}">
                  <a16:creationId xmlns:a16="http://schemas.microsoft.com/office/drawing/2014/main" id="{C03C028A-03F6-430C-AB7D-E463D79E3128}"/>
                </a:ext>
              </a:extLst>
            </p:cNvPr>
            <p:cNvSpPr>
              <a:spLocks noChangeArrowheads="1"/>
            </p:cNvSpPr>
            <p:nvPr/>
          </p:nvSpPr>
          <p:spPr bwMode="auto">
            <a:xfrm>
              <a:off x="109464900" y="105571837"/>
              <a:ext cx="957786" cy="625928"/>
            </a:xfrm>
            <a:prstGeom prst="roundRect">
              <a:avLst>
                <a:gd name="adj" fmla="val 16667"/>
              </a:avLst>
            </a:prstGeom>
            <a:solidFill>
              <a:srgbClr val="4475A1"/>
            </a:solidFill>
            <a:ln w="25400" algn="ctr">
              <a:solidFill>
                <a:srgbClr val="4475A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24" name="Text Box 12">
              <a:extLst>
                <a:ext uri="{FF2B5EF4-FFF2-40B4-BE49-F238E27FC236}">
                  <a16:creationId xmlns:a16="http://schemas.microsoft.com/office/drawing/2014/main" id="{3277234B-751C-4D68-A1BD-313268D041E1}"/>
                </a:ext>
              </a:extLst>
            </p:cNvPr>
            <p:cNvSpPr txBox="1">
              <a:spLocks noChangeArrowheads="1"/>
            </p:cNvSpPr>
            <p:nvPr/>
          </p:nvSpPr>
          <p:spPr bwMode="auto">
            <a:xfrm>
              <a:off x="109354567" y="105604468"/>
              <a:ext cx="1213192" cy="460249"/>
            </a:xfrm>
            <a:prstGeom prst="rect">
              <a:avLst/>
            </a:prstGeom>
            <a:noFill/>
            <a:ln w="25400" algn="ctr">
              <a:no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FFFFFF"/>
                  </a:solidFill>
                  <a:effectLst/>
                  <a:latin typeface="Calibri" panose="020F0502020204030204" pitchFamily="34" charset="0"/>
                </a:rPr>
                <a:t>Services hospitaliers </a:t>
              </a:r>
              <a:r>
                <a:rPr kumimoji="0" lang="fr-FR" altLang="fr-FR" sz="800" b="0" i="0" u="none" strike="noStrike" cap="none" normalizeH="0" baseline="0" dirty="0">
                  <a:ln>
                    <a:noFill/>
                  </a:ln>
                  <a:solidFill>
                    <a:srgbClr val="FFFFFF"/>
                  </a:solidFill>
                  <a:effectLst/>
                  <a:latin typeface="Calibri" panose="020F0502020204030204" pitchFamily="34" charset="0"/>
                </a:rPr>
                <a:t>Recherche Clinique</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grpSp>
          <p:nvGrpSpPr>
            <p:cNvPr id="25" name="Group 13">
              <a:extLst>
                <a:ext uri="{FF2B5EF4-FFF2-40B4-BE49-F238E27FC236}">
                  <a16:creationId xmlns:a16="http://schemas.microsoft.com/office/drawing/2014/main" id="{266188DF-C0A6-445C-AAE7-2A3A9F9CA04B}"/>
                </a:ext>
              </a:extLst>
            </p:cNvPr>
            <p:cNvGrpSpPr>
              <a:grpSpLocks/>
            </p:cNvGrpSpPr>
            <p:nvPr/>
          </p:nvGrpSpPr>
          <p:grpSpPr bwMode="auto">
            <a:xfrm>
              <a:off x="108394003" y="105562064"/>
              <a:ext cx="1105638" cy="625928"/>
              <a:chOff x="110148273" y="107832684"/>
              <a:chExt cx="1105638" cy="625928"/>
            </a:xfrm>
          </p:grpSpPr>
          <p:sp>
            <p:nvSpPr>
              <p:cNvPr id="49" name="AutoShape 14">
                <a:extLst>
                  <a:ext uri="{FF2B5EF4-FFF2-40B4-BE49-F238E27FC236}">
                    <a16:creationId xmlns:a16="http://schemas.microsoft.com/office/drawing/2014/main" id="{E5A6D388-DBFC-48C3-84E6-93207884F5CF}"/>
                  </a:ext>
                </a:extLst>
              </p:cNvPr>
              <p:cNvSpPr>
                <a:spLocks noChangeArrowheads="1"/>
              </p:cNvSpPr>
              <p:nvPr/>
            </p:nvSpPr>
            <p:spPr bwMode="auto">
              <a:xfrm>
                <a:off x="110195685" y="107832684"/>
                <a:ext cx="957203" cy="625928"/>
              </a:xfrm>
              <a:prstGeom prst="roundRect">
                <a:avLst>
                  <a:gd name="adj" fmla="val 16667"/>
                </a:avLst>
              </a:prstGeom>
              <a:solidFill>
                <a:srgbClr val="4475A1"/>
              </a:solidFill>
              <a:ln w="25400" algn="ctr">
                <a:solidFill>
                  <a:srgbClr val="4475A1"/>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50" name="Text Box 15">
                <a:extLst>
                  <a:ext uri="{FF2B5EF4-FFF2-40B4-BE49-F238E27FC236}">
                    <a16:creationId xmlns:a16="http://schemas.microsoft.com/office/drawing/2014/main" id="{2CE4726C-5244-4114-A303-AA29A1B8E9CE}"/>
                  </a:ext>
                </a:extLst>
              </p:cNvPr>
              <p:cNvSpPr txBox="1">
                <a:spLocks noChangeArrowheads="1"/>
              </p:cNvSpPr>
              <p:nvPr/>
            </p:nvSpPr>
            <p:spPr bwMode="auto">
              <a:xfrm>
                <a:off x="110148273" y="107907642"/>
                <a:ext cx="1105638" cy="530637"/>
              </a:xfrm>
              <a:prstGeom prst="rect">
                <a:avLst/>
              </a:prstGeom>
              <a:noFill/>
              <a:ln w="25400" algn="ctr">
                <a:no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FFFFFF"/>
                    </a:solidFill>
                    <a:effectLst/>
                    <a:latin typeface="Calibri" panose="020F0502020204030204" pitchFamily="34" charset="0"/>
                  </a:rPr>
                  <a:t>Fédérations de recherche</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grpSp>
        <p:sp>
          <p:nvSpPr>
            <p:cNvPr id="26" name="Text Box 16">
              <a:extLst>
                <a:ext uri="{FF2B5EF4-FFF2-40B4-BE49-F238E27FC236}">
                  <a16:creationId xmlns:a16="http://schemas.microsoft.com/office/drawing/2014/main" id="{80960D4A-C3BB-4CE3-8574-51CFC328B658}"/>
                </a:ext>
              </a:extLst>
            </p:cNvPr>
            <p:cNvSpPr txBox="1">
              <a:spLocks noChangeArrowheads="1"/>
            </p:cNvSpPr>
            <p:nvPr/>
          </p:nvSpPr>
          <p:spPr bwMode="auto">
            <a:xfrm>
              <a:off x="111496239" y="105704330"/>
              <a:ext cx="940517" cy="2273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anose="020F0502020204030204" pitchFamily="34" charset="0"/>
                </a:rPr>
                <a:t>UTILISATEURS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 name="Text Box 17">
              <a:extLst>
                <a:ext uri="{FF2B5EF4-FFF2-40B4-BE49-F238E27FC236}">
                  <a16:creationId xmlns:a16="http://schemas.microsoft.com/office/drawing/2014/main" id="{23A2788F-A2BE-4A28-A6BF-C2F97EAB824D}"/>
                </a:ext>
              </a:extLst>
            </p:cNvPr>
            <p:cNvSpPr txBox="1">
              <a:spLocks noChangeArrowheads="1"/>
            </p:cNvSpPr>
            <p:nvPr/>
          </p:nvSpPr>
          <p:spPr bwMode="auto">
            <a:xfrm>
              <a:off x="111496239" y="106720913"/>
              <a:ext cx="1976737" cy="4831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anose="020F0502020204030204" pitchFamily="34" charset="0"/>
                </a:rPr>
                <a:t>PLATEFORMES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1" u="none" strike="noStrike" cap="none" normalizeH="0" baseline="0">
                  <a:ln>
                    <a:noFill/>
                  </a:ln>
                  <a:solidFill>
                    <a:srgbClr val="000000"/>
                  </a:solidFill>
                  <a:effectLst/>
                  <a:latin typeface="Calibri" panose="020F0502020204030204" pitchFamily="34" charset="0"/>
                </a:rPr>
                <a:t>Administration des systèmes et réseaux</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1" u="none" strike="noStrike" cap="none" normalizeH="0" baseline="0">
                  <a:ln>
                    <a:noFill/>
                  </a:ln>
                  <a:solidFill>
                    <a:srgbClr val="000000"/>
                  </a:solidFill>
                  <a:effectLst/>
                  <a:latin typeface="Calibri" panose="020F0502020204030204" pitchFamily="34" charset="0"/>
                </a:rPr>
                <a:t>Traitement des données, calcul</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 name="Text Box 18">
              <a:extLst>
                <a:ext uri="{FF2B5EF4-FFF2-40B4-BE49-F238E27FC236}">
                  <a16:creationId xmlns:a16="http://schemas.microsoft.com/office/drawing/2014/main" id="{36BFD081-28C1-4D02-8432-0A16FDD60CC8}"/>
                </a:ext>
              </a:extLst>
            </p:cNvPr>
            <p:cNvSpPr txBox="1">
              <a:spLocks noChangeArrowheads="1"/>
            </p:cNvSpPr>
            <p:nvPr/>
          </p:nvSpPr>
          <p:spPr bwMode="auto">
            <a:xfrm>
              <a:off x="111496239" y="106338602"/>
              <a:ext cx="2007161" cy="38231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000000"/>
                  </a:solidFill>
                  <a:effectLst/>
                  <a:latin typeface="Calibri" panose="020F0502020204030204" pitchFamily="34" charset="0"/>
                </a:rPr>
                <a:t>SERVICES ET USAGES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1" u="none" strike="noStrike" cap="none" normalizeH="0" baseline="0">
                  <a:ln>
                    <a:noFill/>
                  </a:ln>
                  <a:solidFill>
                    <a:srgbClr val="000000"/>
                  </a:solidFill>
                  <a:effectLst/>
                  <a:latin typeface="Calibri" panose="020F0502020204030204" pitchFamily="34" charset="0"/>
                </a:rPr>
                <a:t>Applications et services généraux dédiés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 name="AutoShape 19">
              <a:extLst>
                <a:ext uri="{FF2B5EF4-FFF2-40B4-BE49-F238E27FC236}">
                  <a16:creationId xmlns:a16="http://schemas.microsoft.com/office/drawing/2014/main" id="{A3FC1922-30F6-44E0-9A5E-842EDAA6C5F4}"/>
                </a:ext>
              </a:extLst>
            </p:cNvPr>
            <p:cNvSpPr>
              <a:spLocks noChangeArrowheads="1"/>
            </p:cNvSpPr>
            <p:nvPr/>
          </p:nvSpPr>
          <p:spPr bwMode="auto">
            <a:xfrm>
              <a:off x="107179635" y="107261335"/>
              <a:ext cx="595468" cy="672137"/>
            </a:xfrm>
            <a:prstGeom prst="roundRect">
              <a:avLst>
                <a:gd name="adj" fmla="val 16667"/>
              </a:avLst>
            </a:prstGeom>
            <a:solidFill>
              <a:srgbClr val="C0C0C0"/>
            </a:solidFill>
            <a:ln w="25400" algn="ctr">
              <a:solidFill>
                <a:srgbClr val="C0C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30" name="Text Box 20">
              <a:extLst>
                <a:ext uri="{FF2B5EF4-FFF2-40B4-BE49-F238E27FC236}">
                  <a16:creationId xmlns:a16="http://schemas.microsoft.com/office/drawing/2014/main" id="{A1BFC83C-B2F4-4E2E-B9D8-2E0E81AAD369}"/>
                </a:ext>
              </a:extLst>
            </p:cNvPr>
            <p:cNvSpPr txBox="1">
              <a:spLocks noChangeArrowheads="1"/>
            </p:cNvSpPr>
            <p:nvPr/>
          </p:nvSpPr>
          <p:spPr bwMode="auto">
            <a:xfrm>
              <a:off x="107178715" y="107325237"/>
              <a:ext cx="607542" cy="5620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anose="020F0502020204030204" pitchFamily="34" charset="0"/>
                </a:rPr>
                <a:t>CCDD UCBL INSA</a:t>
              </a:r>
              <a:endParaRPr kumimoji="0" lang="fr-FR" altLang="fr-FR" sz="1000" b="0" i="0" u="none" strike="noStrike" cap="none" normalizeH="0" baseline="0" dirty="0">
                <a:ln>
                  <a:noFill/>
                </a:ln>
                <a:solidFill>
                  <a:schemeClr val="tx1"/>
                </a:solidFill>
                <a:effectLst/>
                <a:latin typeface="Arial" panose="020B0604020202020204" pitchFamily="34" charset="0"/>
              </a:endParaRPr>
            </a:p>
          </p:txBody>
        </p:sp>
        <p:sp>
          <p:nvSpPr>
            <p:cNvPr id="31" name="AutoShape 21">
              <a:extLst>
                <a:ext uri="{FF2B5EF4-FFF2-40B4-BE49-F238E27FC236}">
                  <a16:creationId xmlns:a16="http://schemas.microsoft.com/office/drawing/2014/main" id="{100A00DC-D96D-40FC-88D9-0CD20E764E74}"/>
                </a:ext>
              </a:extLst>
            </p:cNvPr>
            <p:cNvSpPr>
              <a:spLocks noChangeArrowheads="1"/>
            </p:cNvSpPr>
            <p:nvPr/>
          </p:nvSpPr>
          <p:spPr bwMode="auto">
            <a:xfrm>
              <a:off x="107862930" y="107261335"/>
              <a:ext cx="1288316" cy="672137"/>
            </a:xfrm>
            <a:prstGeom prst="roundRect">
              <a:avLst>
                <a:gd name="adj" fmla="val 16667"/>
              </a:avLst>
            </a:prstGeom>
            <a:solidFill>
              <a:srgbClr val="C0C0C0"/>
            </a:solidFill>
            <a:ln>
              <a:noFill/>
            </a:ln>
            <a:effectLst/>
            <a:extLst>
              <a:ext uri="{91240B29-F687-4F45-9708-019B960494DF}">
                <a14:hiddenLine xmlns:a14="http://schemas.microsoft.com/office/drawing/2010/main" w="25400" algn="ctr">
                  <a:solidFill>
                    <a:srgbClr val="AADD91"/>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32" name="Text Box 22">
              <a:extLst>
                <a:ext uri="{FF2B5EF4-FFF2-40B4-BE49-F238E27FC236}">
                  <a16:creationId xmlns:a16="http://schemas.microsoft.com/office/drawing/2014/main" id="{02A3865D-6477-4DE2-956B-55CE1F8E50B0}"/>
                </a:ext>
              </a:extLst>
            </p:cNvPr>
            <p:cNvSpPr txBox="1">
              <a:spLocks noChangeArrowheads="1"/>
            </p:cNvSpPr>
            <p:nvPr/>
          </p:nvSpPr>
          <p:spPr bwMode="auto">
            <a:xfrm>
              <a:off x="107862887" y="107285840"/>
              <a:ext cx="1299513" cy="631303"/>
            </a:xfrm>
            <a:prstGeom prst="rect">
              <a:avLst/>
            </a:prstGeom>
            <a:noFill/>
            <a:ln>
              <a:noFill/>
            </a:ln>
            <a:effectLst/>
            <a:extLst>
              <a:ext uri="{909E8E84-426E-40DD-AFC4-6F175D3DCCD1}">
                <a14:hiddenFill xmlns:a14="http://schemas.microsoft.com/office/drawing/2010/main">
                  <a:solidFill>
                    <a:srgbClr val="AADD91"/>
                  </a:solidFill>
                </a14:hiddenFill>
              </a:ext>
              <a:ext uri="{91240B29-F687-4F45-9708-019B960494DF}">
                <a14:hiddenLine xmlns:a14="http://schemas.microsoft.com/office/drawing/2010/main" w="25400" algn="ctr">
                  <a:solidFill>
                    <a:srgbClr val="AADD9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anose="020F0502020204030204" pitchFamily="34" charset="0"/>
                </a:rPr>
                <a:t>Plateformes de recherche         UCBL/INSA/ECL/HCL</a:t>
              </a:r>
              <a:endParaRPr kumimoji="0" lang="fr-FR" altLang="fr-FR" sz="1000" b="0" i="0" u="none" strike="noStrike" cap="none" normalizeH="0" baseline="0" dirty="0">
                <a:ln>
                  <a:noFill/>
                </a:ln>
                <a:solidFill>
                  <a:schemeClr val="tx1"/>
                </a:solidFill>
                <a:effectLst/>
                <a:latin typeface="Arial" panose="020B0604020202020204" pitchFamily="34" charset="0"/>
              </a:endParaRPr>
            </a:p>
          </p:txBody>
        </p:sp>
        <p:grpSp>
          <p:nvGrpSpPr>
            <p:cNvPr id="33" name="Group 23">
              <a:extLst>
                <a:ext uri="{FF2B5EF4-FFF2-40B4-BE49-F238E27FC236}">
                  <a16:creationId xmlns:a16="http://schemas.microsoft.com/office/drawing/2014/main" id="{715231A0-5CF0-4AB7-B318-DD5C7CD3A788}"/>
                </a:ext>
              </a:extLst>
            </p:cNvPr>
            <p:cNvGrpSpPr>
              <a:grpSpLocks/>
            </p:cNvGrpSpPr>
            <p:nvPr/>
          </p:nvGrpSpPr>
          <p:grpSpPr bwMode="auto">
            <a:xfrm>
              <a:off x="109278074" y="107261335"/>
              <a:ext cx="957786" cy="646932"/>
              <a:chOff x="109232701" y="109957368"/>
              <a:chExt cx="957786" cy="646932"/>
            </a:xfrm>
          </p:grpSpPr>
          <p:sp>
            <p:nvSpPr>
              <p:cNvPr id="47" name="AutoShape 24">
                <a:extLst>
                  <a:ext uri="{FF2B5EF4-FFF2-40B4-BE49-F238E27FC236}">
                    <a16:creationId xmlns:a16="http://schemas.microsoft.com/office/drawing/2014/main" id="{072D464F-CF41-4611-841F-465920DA865E}"/>
                  </a:ext>
                </a:extLst>
              </p:cNvPr>
              <p:cNvSpPr>
                <a:spLocks noChangeArrowheads="1"/>
              </p:cNvSpPr>
              <p:nvPr/>
            </p:nvSpPr>
            <p:spPr bwMode="auto">
              <a:xfrm>
                <a:off x="109232701" y="109957368"/>
                <a:ext cx="957786" cy="646932"/>
              </a:xfrm>
              <a:prstGeom prst="roundRect">
                <a:avLst>
                  <a:gd name="adj" fmla="val 16667"/>
                </a:avLst>
              </a:prstGeom>
              <a:solidFill>
                <a:srgbClr val="C0C0C0"/>
              </a:solidFill>
              <a:ln w="25400" algn="ctr">
                <a:solidFill>
                  <a:srgbClr val="C0C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48" name="Text Box 25">
                <a:extLst>
                  <a:ext uri="{FF2B5EF4-FFF2-40B4-BE49-F238E27FC236}">
                    <a16:creationId xmlns:a16="http://schemas.microsoft.com/office/drawing/2014/main" id="{8678F27A-FAD6-4189-8B60-BCDEBCA9AB2E}"/>
                  </a:ext>
                </a:extLst>
              </p:cNvPr>
              <p:cNvSpPr txBox="1">
                <a:spLocks noChangeArrowheads="1"/>
              </p:cNvSpPr>
              <p:nvPr/>
            </p:nvSpPr>
            <p:spPr bwMode="auto">
              <a:xfrm>
                <a:off x="109376108" y="110096063"/>
                <a:ext cx="670971" cy="4926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anose="020F0502020204030204" pitchFamily="34" charset="0"/>
                  </a:rPr>
                  <a:t>CRI22 ECL</a:t>
                </a:r>
                <a:endParaRPr kumimoji="0" lang="fr-FR" altLang="fr-FR" sz="1000" b="0" i="0" u="none" strike="noStrike" cap="none" normalizeH="0" baseline="0" dirty="0">
                  <a:ln>
                    <a:noFill/>
                  </a:ln>
                  <a:solidFill>
                    <a:schemeClr val="tx1"/>
                  </a:solidFill>
                  <a:effectLst/>
                  <a:latin typeface="Arial" panose="020B0604020202020204" pitchFamily="34" charset="0"/>
                </a:endParaRPr>
              </a:p>
            </p:txBody>
          </p:sp>
        </p:grpSp>
        <p:grpSp>
          <p:nvGrpSpPr>
            <p:cNvPr id="34" name="Group 26">
              <a:extLst>
                <a:ext uri="{FF2B5EF4-FFF2-40B4-BE49-F238E27FC236}">
                  <a16:creationId xmlns:a16="http://schemas.microsoft.com/office/drawing/2014/main" id="{94F5A548-AE77-4A0A-A825-B8B2426127A4}"/>
                </a:ext>
              </a:extLst>
            </p:cNvPr>
            <p:cNvGrpSpPr>
              <a:grpSpLocks/>
            </p:cNvGrpSpPr>
            <p:nvPr/>
          </p:nvGrpSpPr>
          <p:grpSpPr bwMode="auto">
            <a:xfrm>
              <a:off x="110301335" y="107261335"/>
              <a:ext cx="925848" cy="647696"/>
              <a:chOff x="110255962" y="109967487"/>
              <a:chExt cx="925848" cy="647696"/>
            </a:xfrm>
          </p:grpSpPr>
          <p:sp>
            <p:nvSpPr>
              <p:cNvPr id="45" name="AutoShape 27">
                <a:extLst>
                  <a:ext uri="{FF2B5EF4-FFF2-40B4-BE49-F238E27FC236}">
                    <a16:creationId xmlns:a16="http://schemas.microsoft.com/office/drawing/2014/main" id="{9016D4B0-CA9D-409B-97B5-1B156C5C4D37}"/>
                  </a:ext>
                </a:extLst>
              </p:cNvPr>
              <p:cNvSpPr>
                <a:spLocks noChangeArrowheads="1"/>
              </p:cNvSpPr>
              <p:nvPr/>
            </p:nvSpPr>
            <p:spPr bwMode="auto">
              <a:xfrm>
                <a:off x="110267116" y="109967487"/>
                <a:ext cx="908959" cy="625928"/>
              </a:xfrm>
              <a:prstGeom prst="roundRect">
                <a:avLst>
                  <a:gd name="adj" fmla="val 16667"/>
                </a:avLst>
              </a:prstGeom>
              <a:solidFill>
                <a:srgbClr val="C0C0C0"/>
              </a:solidFill>
              <a:ln w="25400" algn="ctr">
                <a:solidFill>
                  <a:srgbClr val="C0C0C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46" name="Text Box 28">
                <a:extLst>
                  <a:ext uri="{FF2B5EF4-FFF2-40B4-BE49-F238E27FC236}">
                    <a16:creationId xmlns:a16="http://schemas.microsoft.com/office/drawing/2014/main" id="{FD6DF6DD-7B30-424E-B574-E016BF47A4DC}"/>
                  </a:ext>
                </a:extLst>
              </p:cNvPr>
              <p:cNvSpPr txBox="1">
                <a:spLocks noChangeArrowheads="1"/>
              </p:cNvSpPr>
              <p:nvPr/>
            </p:nvSpPr>
            <p:spPr bwMode="auto">
              <a:xfrm>
                <a:off x="110255962" y="110089856"/>
                <a:ext cx="925848" cy="5253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anose="020F0502020204030204" pitchFamily="34" charset="0"/>
                  </a:rPr>
                  <a:t>Infrastructures HCL</a:t>
                </a:r>
                <a:endParaRPr kumimoji="0" lang="fr-FR" altLang="fr-FR" sz="1000" b="0" i="0" u="none" strike="noStrike" cap="none" normalizeH="0" baseline="0" dirty="0">
                  <a:ln>
                    <a:noFill/>
                  </a:ln>
                  <a:solidFill>
                    <a:schemeClr val="tx1"/>
                  </a:solidFill>
                  <a:effectLst/>
                  <a:latin typeface="Arial" panose="020B0604020202020204" pitchFamily="34" charset="0"/>
                </a:endParaRPr>
              </a:p>
            </p:txBody>
          </p:sp>
        </p:grpSp>
        <p:sp>
          <p:nvSpPr>
            <p:cNvPr id="35" name="Text Box 29">
              <a:extLst>
                <a:ext uri="{FF2B5EF4-FFF2-40B4-BE49-F238E27FC236}">
                  <a16:creationId xmlns:a16="http://schemas.microsoft.com/office/drawing/2014/main" id="{FBB68612-B411-4254-BC96-D2938A0A7F6D}"/>
                </a:ext>
              </a:extLst>
            </p:cNvPr>
            <p:cNvSpPr txBox="1">
              <a:spLocks noChangeArrowheads="1"/>
            </p:cNvSpPr>
            <p:nvPr/>
          </p:nvSpPr>
          <p:spPr bwMode="auto">
            <a:xfrm>
              <a:off x="111496239" y="107429743"/>
              <a:ext cx="1787777" cy="241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INFRASTRUCTURES D’ACCUEIL</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 name="AutoShape 30">
              <a:extLst>
                <a:ext uri="{FF2B5EF4-FFF2-40B4-BE49-F238E27FC236}">
                  <a16:creationId xmlns:a16="http://schemas.microsoft.com/office/drawing/2014/main" id="{0386FCB5-7342-49AF-B684-3BCFA3795ED6}"/>
                </a:ext>
              </a:extLst>
            </p:cNvPr>
            <p:cNvSpPr>
              <a:spLocks noChangeArrowheads="1"/>
            </p:cNvSpPr>
            <p:nvPr/>
          </p:nvSpPr>
          <p:spPr bwMode="auto">
            <a:xfrm>
              <a:off x="107188016" y="108042657"/>
              <a:ext cx="4071531" cy="582057"/>
            </a:xfrm>
            <a:prstGeom prst="roundRect">
              <a:avLst>
                <a:gd name="adj" fmla="val 16667"/>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pic>
          <p:nvPicPr>
            <p:cNvPr id="37" name="Picture 31">
              <a:extLst>
                <a:ext uri="{FF2B5EF4-FFF2-40B4-BE49-F238E27FC236}">
                  <a16:creationId xmlns:a16="http://schemas.microsoft.com/office/drawing/2014/main" id="{34EB87D1-EFD7-4828-BE62-C5C0A120E9E8}"/>
                </a:ext>
              </a:extLst>
            </p:cNvPr>
            <p:cNvPicPr>
              <a:picLocks noChangeAspect="1" noChangeArrowheads="1"/>
            </p:cNvPicPr>
            <p:nvPr/>
          </p:nvPicPr>
          <p:blipFill>
            <a:blip r:embed="rId3" cstate="print">
              <a:clrChange>
                <a:clrFrom>
                  <a:srgbClr val="060358"/>
                </a:clrFrom>
                <a:clrTo>
                  <a:srgbClr val="060358">
                    <a:alpha val="0"/>
                  </a:srgbClr>
                </a:clrTo>
              </a:clrChange>
              <a:extLst>
                <a:ext uri="{28A0092B-C50C-407E-A947-70E740481C1C}">
                  <a14:useLocalDpi xmlns:a14="http://schemas.microsoft.com/office/drawing/2010/main" val="0"/>
                </a:ext>
              </a:extLst>
            </a:blip>
            <a:srcRect/>
            <a:stretch>
              <a:fillRect/>
            </a:stretch>
          </p:blipFill>
          <p:spPr bwMode="auto">
            <a:xfrm>
              <a:off x="107427144" y="108122128"/>
              <a:ext cx="530878" cy="4160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8" name="Picture 32">
              <a:extLst>
                <a:ext uri="{FF2B5EF4-FFF2-40B4-BE49-F238E27FC236}">
                  <a16:creationId xmlns:a16="http://schemas.microsoft.com/office/drawing/2014/main" id="{A5AFE57E-CA71-4BE1-8037-A873B66934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66880" y="108194657"/>
              <a:ext cx="697365" cy="2398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9" name="Picture 33">
              <a:extLst>
                <a:ext uri="{FF2B5EF4-FFF2-40B4-BE49-F238E27FC236}">
                  <a16:creationId xmlns:a16="http://schemas.microsoft.com/office/drawing/2014/main" id="{4D8ED2C0-CC8B-42E9-BE2E-BC9E6E9A2D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65154" y="108230125"/>
              <a:ext cx="894669" cy="2043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0" name="Text Box 34">
              <a:extLst>
                <a:ext uri="{FF2B5EF4-FFF2-40B4-BE49-F238E27FC236}">
                  <a16:creationId xmlns:a16="http://schemas.microsoft.com/office/drawing/2014/main" id="{CD271FB8-34E4-4328-83A5-453A1601CE76}"/>
                </a:ext>
              </a:extLst>
            </p:cNvPr>
            <p:cNvSpPr txBox="1">
              <a:spLocks noChangeArrowheads="1"/>
            </p:cNvSpPr>
            <p:nvPr/>
          </p:nvSpPr>
          <p:spPr bwMode="auto">
            <a:xfrm>
              <a:off x="111496239" y="108078125"/>
              <a:ext cx="1976737" cy="3813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anose="020F0502020204030204" pitchFamily="34" charset="0"/>
                </a:rPr>
                <a:t>INFRASTRUCTURES RESEAU</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41" name="AutoShape 35">
              <a:extLst>
                <a:ext uri="{FF2B5EF4-FFF2-40B4-BE49-F238E27FC236}">
                  <a16:creationId xmlns:a16="http://schemas.microsoft.com/office/drawing/2014/main" id="{EFFCE1D7-ECDE-451A-ABCF-F35383E5957C}"/>
                </a:ext>
              </a:extLst>
            </p:cNvPr>
            <p:cNvCxnSpPr>
              <a:cxnSpLocks noChangeShapeType="1"/>
            </p:cNvCxnSpPr>
            <p:nvPr/>
          </p:nvCxnSpPr>
          <p:spPr bwMode="auto">
            <a:xfrm>
              <a:off x="111370753" y="105554898"/>
              <a:ext cx="9050" cy="633634"/>
            </a:xfrm>
            <a:prstGeom prst="straightConnector1">
              <a:avLst/>
            </a:prstGeom>
            <a:noFill/>
            <a:ln w="1905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2" name="AutoShape 36">
              <a:extLst>
                <a:ext uri="{FF2B5EF4-FFF2-40B4-BE49-F238E27FC236}">
                  <a16:creationId xmlns:a16="http://schemas.microsoft.com/office/drawing/2014/main" id="{358240C4-72D3-4F05-A650-353DA8665733}"/>
                </a:ext>
              </a:extLst>
            </p:cNvPr>
            <p:cNvCxnSpPr>
              <a:cxnSpLocks noChangeShapeType="1"/>
            </p:cNvCxnSpPr>
            <p:nvPr/>
          </p:nvCxnSpPr>
          <p:spPr bwMode="auto">
            <a:xfrm>
              <a:off x="111380523" y="106438674"/>
              <a:ext cx="9050" cy="633634"/>
            </a:xfrm>
            <a:prstGeom prst="straightConnector1">
              <a:avLst/>
            </a:prstGeom>
            <a:noFill/>
            <a:ln w="1905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3" name="AutoShape 37">
              <a:extLst>
                <a:ext uri="{FF2B5EF4-FFF2-40B4-BE49-F238E27FC236}">
                  <a16:creationId xmlns:a16="http://schemas.microsoft.com/office/drawing/2014/main" id="{3DDB6FC5-BFD2-453C-A97F-C3E3E68C35F9}"/>
                </a:ext>
              </a:extLst>
            </p:cNvPr>
            <p:cNvCxnSpPr>
              <a:cxnSpLocks noChangeShapeType="1"/>
            </p:cNvCxnSpPr>
            <p:nvPr/>
          </p:nvCxnSpPr>
          <p:spPr bwMode="auto">
            <a:xfrm>
              <a:off x="111396155" y="107283509"/>
              <a:ext cx="9050" cy="633634"/>
            </a:xfrm>
            <a:prstGeom prst="straightConnector1">
              <a:avLst/>
            </a:prstGeom>
            <a:noFill/>
            <a:ln w="1905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4" name="AutoShape 38">
              <a:extLst>
                <a:ext uri="{FF2B5EF4-FFF2-40B4-BE49-F238E27FC236}">
                  <a16:creationId xmlns:a16="http://schemas.microsoft.com/office/drawing/2014/main" id="{90B949AF-CE71-460F-AABC-3A4BD7AEC900}"/>
                </a:ext>
              </a:extLst>
            </p:cNvPr>
            <p:cNvCxnSpPr>
              <a:cxnSpLocks noChangeShapeType="1"/>
            </p:cNvCxnSpPr>
            <p:nvPr/>
          </p:nvCxnSpPr>
          <p:spPr bwMode="auto">
            <a:xfrm>
              <a:off x="111403971" y="108071763"/>
              <a:ext cx="9050" cy="552951"/>
            </a:xfrm>
            <a:prstGeom prst="straightConnector1">
              <a:avLst/>
            </a:prstGeom>
            <a:noFill/>
            <a:ln w="1905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55" name="ZoneTexte 54">
            <a:extLst>
              <a:ext uri="{FF2B5EF4-FFF2-40B4-BE49-F238E27FC236}">
                <a16:creationId xmlns:a16="http://schemas.microsoft.com/office/drawing/2014/main" id="{15ADDC86-D990-4763-9467-57141233C57A}"/>
              </a:ext>
            </a:extLst>
          </p:cNvPr>
          <p:cNvSpPr txBox="1"/>
          <p:nvPr/>
        </p:nvSpPr>
        <p:spPr>
          <a:xfrm>
            <a:off x="6256261" y="3321046"/>
            <a:ext cx="4914619" cy="369332"/>
          </a:xfrm>
          <a:prstGeom prst="rect">
            <a:avLst/>
          </a:prstGeom>
          <a:noFill/>
        </p:spPr>
        <p:txBody>
          <a:bodyPr wrap="square" rtlCol="0">
            <a:spAutoFit/>
          </a:bodyPr>
          <a:lstStyle/>
          <a:p>
            <a:r>
              <a:rPr lang="fr-FR" sz="1800" dirty="0"/>
              <a:t>Modélisation des infrastructures numériques</a:t>
            </a:r>
          </a:p>
        </p:txBody>
      </p:sp>
    </p:spTree>
    <p:extLst>
      <p:ext uri="{BB962C8B-B14F-4D97-AF65-F5344CB8AC3E}">
        <p14:creationId xmlns:p14="http://schemas.microsoft.com/office/powerpoint/2010/main" val="2987505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7F157322-03FA-4B6C-A584-F8242DCE37E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1914" y="37048"/>
            <a:ext cx="3060000" cy="801720"/>
          </a:xfrm>
          <a:prstGeom prst="rect">
            <a:avLst/>
          </a:prstGeom>
        </p:spPr>
      </p:pic>
      <p:sp>
        <p:nvSpPr>
          <p:cNvPr id="9" name="ZoneTexte 8">
            <a:extLst>
              <a:ext uri="{FF2B5EF4-FFF2-40B4-BE49-F238E27FC236}">
                <a16:creationId xmlns:a16="http://schemas.microsoft.com/office/drawing/2014/main" id="{80C63A7C-A3E8-4018-8FE3-18FE8238660E}"/>
              </a:ext>
            </a:extLst>
          </p:cNvPr>
          <p:cNvSpPr txBox="1"/>
          <p:nvPr/>
        </p:nvSpPr>
        <p:spPr>
          <a:xfrm>
            <a:off x="6105115" y="1146504"/>
            <a:ext cx="6053161" cy="1877437"/>
          </a:xfrm>
          <a:prstGeom prst="rect">
            <a:avLst/>
          </a:prstGeom>
          <a:solidFill>
            <a:srgbClr val="3BB5C0"/>
          </a:solidFill>
        </p:spPr>
        <p:txBody>
          <a:bodyPr wrap="square" rtlCol="0">
            <a:spAutoFit/>
          </a:bodyPr>
          <a:lstStyle/>
          <a:p>
            <a:pPr marL="0" indent="0">
              <a:buNone/>
            </a:pPr>
            <a:r>
              <a:rPr lang="fr-FR" sz="2000" b="1" dirty="0">
                <a:solidFill>
                  <a:schemeClr val="bg1"/>
                </a:solidFill>
                <a:latin typeface="Roboto" panose="02000000000000000000" pitchFamily="2" charset="0"/>
                <a:ea typeface="Roboto" panose="02000000000000000000" pitchFamily="2" charset="0"/>
              </a:rPr>
              <a:t>Datacenter ESR site Lyon – Saint-Étienne</a:t>
            </a:r>
          </a:p>
          <a:p>
            <a:r>
              <a:rPr lang="it-IT" sz="2000" dirty="0">
                <a:solidFill>
                  <a:schemeClr val="bg1"/>
                </a:solidFill>
                <a:latin typeface="Roboto Light" panose="02000000000000000000" pitchFamily="2" charset="0"/>
                <a:ea typeface="Roboto Light" panose="02000000000000000000" pitchFamily="2" charset="0"/>
              </a:rPr>
              <a:t>&gt; </a:t>
            </a:r>
            <a:r>
              <a:rPr lang="fr-FR" sz="1600" dirty="0">
                <a:solidFill>
                  <a:schemeClr val="bg1"/>
                </a:solidFill>
                <a:latin typeface="Roboto Light" panose="02000000000000000000" pitchFamily="2" charset="0"/>
                <a:ea typeface="Roboto Light" panose="02000000000000000000" pitchFamily="2" charset="0"/>
              </a:rPr>
              <a:t>Hébergement des </a:t>
            </a:r>
            <a:r>
              <a:rPr lang="fr-FR" sz="1600" b="1" dirty="0">
                <a:solidFill>
                  <a:schemeClr val="bg1"/>
                </a:solidFill>
                <a:latin typeface="Roboto Light" panose="02000000000000000000" pitchFamily="2" charset="0"/>
                <a:ea typeface="Roboto Light" panose="02000000000000000000" pitchFamily="2" charset="0"/>
              </a:rPr>
              <a:t>SI des établissements</a:t>
            </a:r>
          </a:p>
          <a:p>
            <a:pPr marL="0" lvl="1"/>
            <a:r>
              <a:rPr lang="it-IT" sz="2000" dirty="0">
                <a:solidFill>
                  <a:schemeClr val="bg1"/>
                </a:solidFill>
                <a:latin typeface="Roboto Light" panose="02000000000000000000" pitchFamily="2" charset="0"/>
                <a:ea typeface="Roboto Light" panose="02000000000000000000" pitchFamily="2" charset="0"/>
              </a:rPr>
              <a:t>&gt; </a:t>
            </a:r>
            <a:r>
              <a:rPr lang="fr-FR" sz="1600" dirty="0">
                <a:solidFill>
                  <a:schemeClr val="bg1"/>
                </a:solidFill>
                <a:latin typeface="Roboto Light" panose="02000000000000000000" pitchFamily="2" charset="0"/>
                <a:ea typeface="Roboto Light" panose="02000000000000000000" pitchFamily="2" charset="0"/>
              </a:rPr>
              <a:t>Moyens de calcul et de stockage de proximité pour la recherche</a:t>
            </a:r>
            <a:endParaRPr lang="fr-FR" sz="2000" dirty="0">
              <a:solidFill>
                <a:schemeClr val="bg1"/>
              </a:solidFill>
              <a:latin typeface="Roboto Light" panose="02000000000000000000" pitchFamily="2" charset="0"/>
              <a:ea typeface="Roboto Light" panose="02000000000000000000" pitchFamily="2" charset="0"/>
            </a:endParaRPr>
          </a:p>
          <a:p>
            <a:r>
              <a:rPr lang="it-IT" sz="2000" dirty="0">
                <a:solidFill>
                  <a:schemeClr val="bg1"/>
                </a:solidFill>
                <a:latin typeface="Roboto Light" panose="02000000000000000000" pitchFamily="2" charset="0"/>
                <a:ea typeface="Roboto Light" panose="02000000000000000000" pitchFamily="2" charset="0"/>
              </a:rPr>
              <a:t>&gt; </a:t>
            </a:r>
            <a:r>
              <a:rPr lang="fr-FR" sz="1600" dirty="0">
                <a:solidFill>
                  <a:schemeClr val="bg1"/>
                </a:solidFill>
                <a:latin typeface="Roboto Light" panose="02000000000000000000" pitchFamily="2" charset="0"/>
                <a:ea typeface="Roboto Light" panose="02000000000000000000" pitchFamily="2" charset="0"/>
              </a:rPr>
              <a:t>Certifications : ISO 27001, HDS (hébergement des données de santé)</a:t>
            </a:r>
          </a:p>
          <a:p>
            <a:pPr marL="0" lvl="1"/>
            <a:r>
              <a:rPr lang="it-IT" sz="2000" dirty="0">
                <a:solidFill>
                  <a:schemeClr val="bg1"/>
                </a:solidFill>
                <a:latin typeface="Roboto Light" panose="02000000000000000000" pitchFamily="2" charset="0"/>
                <a:ea typeface="Roboto Light" panose="02000000000000000000" pitchFamily="2" charset="0"/>
              </a:rPr>
              <a:t>&gt;</a:t>
            </a:r>
            <a:r>
              <a:rPr lang="it-IT" sz="1600" dirty="0">
                <a:solidFill>
                  <a:schemeClr val="bg1"/>
                </a:solidFill>
                <a:latin typeface="Roboto Light" panose="02000000000000000000" pitchFamily="2" charset="0"/>
                <a:ea typeface="Roboto Light" panose="02000000000000000000" pitchFamily="2" charset="0"/>
              </a:rPr>
              <a:t> </a:t>
            </a:r>
            <a:r>
              <a:rPr lang="fr-FR" sz="1600" dirty="0">
                <a:solidFill>
                  <a:schemeClr val="bg1"/>
                </a:solidFill>
                <a:latin typeface="Roboto Light" panose="02000000000000000000" pitchFamily="2" charset="0"/>
                <a:ea typeface="Roboto Light" panose="02000000000000000000" pitchFamily="2" charset="0"/>
              </a:rPr>
              <a:t>ZRR, critères de labellisation DGRI</a:t>
            </a:r>
            <a:endParaRPr lang="it-IT" sz="2000" dirty="0">
              <a:solidFill>
                <a:schemeClr val="bg1"/>
              </a:solidFill>
              <a:latin typeface="Roboto Light" panose="02000000000000000000" pitchFamily="2" charset="0"/>
              <a:ea typeface="Roboto Light" panose="02000000000000000000" pitchFamily="2" charset="0"/>
            </a:endParaRPr>
          </a:p>
        </p:txBody>
      </p:sp>
      <p:pic>
        <p:nvPicPr>
          <p:cNvPr id="7" name="Image 6">
            <a:extLst>
              <a:ext uri="{FF2B5EF4-FFF2-40B4-BE49-F238E27FC236}">
                <a16:creationId xmlns:a16="http://schemas.microsoft.com/office/drawing/2014/main" id="{980162D0-7B09-436E-A00D-C8788CD90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14" y="843114"/>
            <a:ext cx="5280678" cy="2775657"/>
          </a:xfrm>
          <a:prstGeom prst="rect">
            <a:avLst/>
          </a:prstGeom>
        </p:spPr>
      </p:pic>
      <p:sp>
        <p:nvSpPr>
          <p:cNvPr id="11" name="ZoneTexte 10">
            <a:extLst>
              <a:ext uri="{FF2B5EF4-FFF2-40B4-BE49-F238E27FC236}">
                <a16:creationId xmlns:a16="http://schemas.microsoft.com/office/drawing/2014/main" id="{707973C1-8286-4636-9DD1-8839A5166060}"/>
              </a:ext>
            </a:extLst>
          </p:cNvPr>
          <p:cNvSpPr txBox="1"/>
          <p:nvPr/>
        </p:nvSpPr>
        <p:spPr>
          <a:xfrm>
            <a:off x="161914" y="3666567"/>
            <a:ext cx="6053161" cy="1323439"/>
          </a:xfrm>
          <a:prstGeom prst="rect">
            <a:avLst/>
          </a:prstGeom>
          <a:noFill/>
        </p:spPr>
        <p:txBody>
          <a:bodyPr wrap="square" rtlCol="0">
            <a:spAutoFit/>
          </a:bodyPr>
          <a:lstStyle/>
          <a:p>
            <a:pPr marL="0" indent="0">
              <a:buNone/>
            </a:pPr>
            <a:r>
              <a:rPr lang="fr-FR" sz="2000" b="1" dirty="0">
                <a:latin typeface="Roboto" panose="02000000000000000000" pitchFamily="2" charset="0"/>
                <a:ea typeface="Roboto" panose="02000000000000000000" pitchFamily="2" charset="0"/>
              </a:rPr>
              <a:t>Plan de financement (tranche 1 - 2023) : 10,75 M€ </a:t>
            </a:r>
          </a:p>
          <a:p>
            <a:pPr marL="0" indent="0">
              <a:buNone/>
            </a:pPr>
            <a:r>
              <a:rPr lang="it-IT" sz="2000" dirty="0">
                <a:solidFill>
                  <a:srgbClr val="3BB5C0"/>
                </a:solidFill>
                <a:latin typeface="Roboto Light" panose="02000000000000000000" pitchFamily="2" charset="0"/>
                <a:ea typeface="Roboto Light" panose="02000000000000000000" pitchFamily="2" charset="0"/>
              </a:rPr>
              <a:t>&gt;</a:t>
            </a:r>
            <a:r>
              <a:rPr lang="it-IT" sz="2000" dirty="0">
                <a:solidFill>
                  <a:srgbClr val="1A334C"/>
                </a:solidFill>
                <a:latin typeface="Roboto Light" panose="02000000000000000000" pitchFamily="2" charset="0"/>
                <a:ea typeface="Roboto Light" panose="02000000000000000000" pitchFamily="2" charset="0"/>
              </a:rPr>
              <a:t> </a:t>
            </a:r>
            <a:r>
              <a:rPr lang="fr-FR" sz="1600" dirty="0">
                <a:latin typeface="Roboto Light" panose="02000000000000000000" pitchFamily="2" charset="0"/>
                <a:ea typeface="Roboto Light" panose="02000000000000000000" pitchFamily="2" charset="0"/>
              </a:rPr>
              <a:t>UCBL : 6,2 M€</a:t>
            </a:r>
          </a:p>
          <a:p>
            <a:r>
              <a:rPr lang="it-IT" sz="2000" dirty="0">
                <a:solidFill>
                  <a:srgbClr val="3BB5C0"/>
                </a:solidFill>
                <a:latin typeface="Roboto Light" panose="02000000000000000000" pitchFamily="2" charset="0"/>
                <a:ea typeface="Roboto Light" panose="02000000000000000000" pitchFamily="2" charset="0"/>
              </a:rPr>
              <a:t>&gt;</a:t>
            </a:r>
            <a:r>
              <a:rPr lang="it-IT" sz="2000" dirty="0">
                <a:solidFill>
                  <a:srgbClr val="1A334C"/>
                </a:solidFill>
                <a:latin typeface="Roboto Light" panose="02000000000000000000" pitchFamily="2" charset="0"/>
                <a:ea typeface="Roboto Light" panose="02000000000000000000" pitchFamily="2" charset="0"/>
              </a:rPr>
              <a:t> </a:t>
            </a:r>
            <a:r>
              <a:rPr lang="fr-FR" sz="1600" dirty="0">
                <a:latin typeface="Roboto Light" panose="02000000000000000000" pitchFamily="2" charset="0"/>
                <a:ea typeface="Roboto Light" panose="02000000000000000000" pitchFamily="2" charset="0"/>
              </a:rPr>
              <a:t>INSA : 0,7 M€, autres partenaires ESR : 0,9 M€</a:t>
            </a:r>
          </a:p>
          <a:p>
            <a:r>
              <a:rPr lang="it-IT" sz="2000" dirty="0">
                <a:solidFill>
                  <a:srgbClr val="3BB5C0"/>
                </a:solidFill>
                <a:latin typeface="Roboto Light" panose="02000000000000000000" pitchFamily="2" charset="0"/>
                <a:ea typeface="Roboto Light" panose="02000000000000000000" pitchFamily="2" charset="0"/>
              </a:rPr>
              <a:t>&gt;</a:t>
            </a:r>
            <a:r>
              <a:rPr lang="it-IT" sz="2000" dirty="0">
                <a:solidFill>
                  <a:srgbClr val="1A334C"/>
                </a:solidFill>
                <a:latin typeface="Roboto Light" panose="02000000000000000000" pitchFamily="2" charset="0"/>
                <a:ea typeface="Roboto Light" panose="02000000000000000000" pitchFamily="2" charset="0"/>
              </a:rPr>
              <a:t> </a:t>
            </a:r>
            <a:r>
              <a:rPr lang="fr-FR" sz="1600" dirty="0">
                <a:latin typeface="Roboto Light" panose="02000000000000000000" pitchFamily="2" charset="0"/>
                <a:ea typeface="Roboto Light" panose="02000000000000000000" pitchFamily="2" charset="0"/>
              </a:rPr>
              <a:t>CPER : 3 M€</a:t>
            </a:r>
            <a:endParaRPr lang="it-IT" sz="2000" dirty="0">
              <a:solidFill>
                <a:srgbClr val="1A334C"/>
              </a:solidFill>
              <a:latin typeface="Roboto Light" panose="02000000000000000000" pitchFamily="2" charset="0"/>
              <a:ea typeface="Roboto Light" panose="02000000000000000000" pitchFamily="2" charset="0"/>
            </a:endParaRPr>
          </a:p>
        </p:txBody>
      </p:sp>
      <p:sp>
        <p:nvSpPr>
          <p:cNvPr id="13" name="ZoneTexte 12">
            <a:extLst>
              <a:ext uri="{FF2B5EF4-FFF2-40B4-BE49-F238E27FC236}">
                <a16:creationId xmlns:a16="http://schemas.microsoft.com/office/drawing/2014/main" id="{DF500200-0F76-48CA-B416-FAFD7C904A45}"/>
              </a:ext>
            </a:extLst>
          </p:cNvPr>
          <p:cNvSpPr txBox="1"/>
          <p:nvPr/>
        </p:nvSpPr>
        <p:spPr>
          <a:xfrm>
            <a:off x="6130750" y="3082715"/>
            <a:ext cx="4363487" cy="1631216"/>
          </a:xfrm>
          <a:prstGeom prst="rect">
            <a:avLst/>
          </a:prstGeom>
          <a:noFill/>
        </p:spPr>
        <p:txBody>
          <a:bodyPr wrap="square" rtlCol="0">
            <a:spAutoFit/>
          </a:bodyPr>
          <a:lstStyle/>
          <a:p>
            <a:pPr marL="0" indent="0">
              <a:buNone/>
            </a:pPr>
            <a:r>
              <a:rPr lang="fr-FR" sz="2000" b="1" dirty="0">
                <a:latin typeface="Roboto" panose="02000000000000000000" pitchFamily="2" charset="0"/>
                <a:ea typeface="Roboto" panose="02000000000000000000" pitchFamily="2" charset="0"/>
              </a:rPr>
              <a:t>Le projet</a:t>
            </a:r>
          </a:p>
          <a:p>
            <a:r>
              <a:rPr lang="it-IT" sz="2000" dirty="0">
                <a:solidFill>
                  <a:srgbClr val="3BB5C0"/>
                </a:solidFill>
                <a:latin typeface="Roboto Light" panose="02000000000000000000" pitchFamily="2" charset="0"/>
                <a:ea typeface="Roboto Light" panose="02000000000000000000" pitchFamily="2" charset="0"/>
              </a:rPr>
              <a:t>&gt;</a:t>
            </a:r>
            <a:r>
              <a:rPr lang="it-IT" sz="2000" dirty="0">
                <a:solidFill>
                  <a:srgbClr val="1A334C"/>
                </a:solidFill>
                <a:latin typeface="Roboto Light" panose="02000000000000000000" pitchFamily="2" charset="0"/>
                <a:ea typeface="Roboto Light" panose="02000000000000000000" pitchFamily="2" charset="0"/>
              </a:rPr>
              <a:t> </a:t>
            </a:r>
            <a:r>
              <a:rPr lang="fr-FR" sz="1600" dirty="0">
                <a:latin typeface="Roboto Light" panose="02000000000000000000" pitchFamily="2" charset="0"/>
                <a:ea typeface="Roboto Light" panose="02000000000000000000" pitchFamily="2" charset="0"/>
              </a:rPr>
              <a:t>300 baies (2x150), 2,2 MW IT+IS à terme</a:t>
            </a:r>
            <a:endParaRPr lang="fr-FR" sz="1600" b="1" dirty="0">
              <a:latin typeface="Roboto Light" panose="02000000000000000000" pitchFamily="2" charset="0"/>
              <a:ea typeface="Roboto Light" panose="02000000000000000000" pitchFamily="2" charset="0"/>
            </a:endParaRPr>
          </a:p>
          <a:p>
            <a:pPr marL="0" lvl="1"/>
            <a:r>
              <a:rPr lang="it-IT" sz="2000" dirty="0">
                <a:solidFill>
                  <a:srgbClr val="3BB5C0"/>
                </a:solidFill>
                <a:latin typeface="Roboto Light" panose="02000000000000000000" pitchFamily="2" charset="0"/>
                <a:ea typeface="Roboto Light" panose="02000000000000000000" pitchFamily="2" charset="0"/>
              </a:rPr>
              <a:t>&gt;</a:t>
            </a:r>
            <a:r>
              <a:rPr lang="it-IT" sz="1600" dirty="0">
                <a:solidFill>
                  <a:srgbClr val="1A334C"/>
                </a:solidFill>
                <a:latin typeface="Roboto Light" panose="02000000000000000000" pitchFamily="2" charset="0"/>
                <a:ea typeface="Roboto Light" panose="02000000000000000000" pitchFamily="2" charset="0"/>
              </a:rPr>
              <a:t> </a:t>
            </a:r>
            <a:r>
              <a:rPr lang="fr-FR" sz="1600" dirty="0">
                <a:latin typeface="Roboto Light" panose="02000000000000000000" pitchFamily="2" charset="0"/>
                <a:ea typeface="Roboto Light" panose="02000000000000000000" pitchFamily="2" charset="0"/>
              </a:rPr>
              <a:t>Double boucle HT, 1 000 m2 IT</a:t>
            </a:r>
          </a:p>
          <a:p>
            <a:r>
              <a:rPr lang="it-IT" sz="2000" dirty="0">
                <a:solidFill>
                  <a:srgbClr val="3BB5C0"/>
                </a:solidFill>
                <a:latin typeface="Roboto Light" panose="02000000000000000000" pitchFamily="2" charset="0"/>
                <a:ea typeface="Roboto Light" panose="02000000000000000000" pitchFamily="2" charset="0"/>
              </a:rPr>
              <a:t>&gt;</a:t>
            </a:r>
            <a:r>
              <a:rPr lang="it-IT" sz="1600" dirty="0">
                <a:solidFill>
                  <a:srgbClr val="1A334C"/>
                </a:solidFill>
                <a:latin typeface="Roboto Light" panose="02000000000000000000" pitchFamily="2" charset="0"/>
                <a:ea typeface="Roboto Light" panose="02000000000000000000" pitchFamily="2" charset="0"/>
              </a:rPr>
              <a:t> </a:t>
            </a:r>
            <a:r>
              <a:rPr lang="fr-FR" sz="1600" dirty="0">
                <a:solidFill>
                  <a:srgbClr val="1A334C"/>
                </a:solidFill>
                <a:latin typeface="Roboto Light" panose="02000000000000000000" pitchFamily="2" charset="0"/>
                <a:ea typeface="Roboto Light" panose="02000000000000000000" pitchFamily="2" charset="0"/>
              </a:rPr>
              <a:t>Design avec objectif PUE = 1,3</a:t>
            </a:r>
            <a:endParaRPr lang="fr-FR" sz="1600" dirty="0">
              <a:latin typeface="Roboto Light" panose="02000000000000000000" pitchFamily="2" charset="0"/>
              <a:ea typeface="Roboto Light" panose="02000000000000000000" pitchFamily="2" charset="0"/>
            </a:endParaRPr>
          </a:p>
          <a:p>
            <a:pPr marL="0" lvl="1"/>
            <a:r>
              <a:rPr lang="it-IT" sz="2000" dirty="0">
                <a:solidFill>
                  <a:srgbClr val="3BB5C0"/>
                </a:solidFill>
                <a:latin typeface="Roboto Light" panose="02000000000000000000" pitchFamily="2" charset="0"/>
                <a:ea typeface="Roboto Light" panose="02000000000000000000" pitchFamily="2" charset="0"/>
              </a:rPr>
              <a:t>&gt;</a:t>
            </a:r>
            <a:r>
              <a:rPr lang="it-IT" sz="1600" dirty="0">
                <a:solidFill>
                  <a:srgbClr val="1A334C"/>
                </a:solidFill>
                <a:latin typeface="Roboto Light" panose="02000000000000000000" pitchFamily="2" charset="0"/>
                <a:ea typeface="Roboto Light" panose="02000000000000000000" pitchFamily="2" charset="0"/>
              </a:rPr>
              <a:t> </a:t>
            </a:r>
            <a:r>
              <a:rPr lang="fr-FR" sz="1600" dirty="0">
                <a:solidFill>
                  <a:srgbClr val="1A334C"/>
                </a:solidFill>
                <a:latin typeface="Roboto Light" panose="02000000000000000000" pitchFamily="2" charset="0"/>
                <a:ea typeface="Roboto Light" panose="02000000000000000000" pitchFamily="2" charset="0"/>
              </a:rPr>
              <a:t>Mise en production 2023</a:t>
            </a:r>
            <a:endParaRPr lang="it-IT" sz="1600" dirty="0">
              <a:solidFill>
                <a:srgbClr val="1A334C"/>
              </a:solidFill>
              <a:latin typeface="Roboto Light" panose="02000000000000000000" pitchFamily="2" charset="0"/>
              <a:ea typeface="Roboto Light" panose="02000000000000000000" pitchFamily="2" charset="0"/>
            </a:endParaRPr>
          </a:p>
        </p:txBody>
      </p:sp>
      <p:pic>
        <p:nvPicPr>
          <p:cNvPr id="15" name="Image 14">
            <a:extLst>
              <a:ext uri="{FF2B5EF4-FFF2-40B4-BE49-F238E27FC236}">
                <a16:creationId xmlns:a16="http://schemas.microsoft.com/office/drawing/2014/main" id="{FF7FA6D5-C974-4E0F-B859-2F875F717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8734" y="4939575"/>
            <a:ext cx="4640367" cy="1741296"/>
          </a:xfrm>
          <a:prstGeom prst="rect">
            <a:avLst/>
          </a:prstGeom>
        </p:spPr>
      </p:pic>
      <p:pic>
        <p:nvPicPr>
          <p:cNvPr id="16" name="Image 15">
            <a:extLst>
              <a:ext uri="{FF2B5EF4-FFF2-40B4-BE49-F238E27FC236}">
                <a16:creationId xmlns:a16="http://schemas.microsoft.com/office/drawing/2014/main" id="{AB15BEA7-951B-4548-8B98-325E81E1E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4968" y="4570243"/>
            <a:ext cx="2336767" cy="2174147"/>
          </a:xfrm>
          <a:prstGeom prst="rect">
            <a:avLst/>
          </a:prstGeom>
        </p:spPr>
      </p:pic>
      <p:sp>
        <p:nvSpPr>
          <p:cNvPr id="12" name="ZoneTexte 11">
            <a:extLst>
              <a:ext uri="{FF2B5EF4-FFF2-40B4-BE49-F238E27FC236}">
                <a16:creationId xmlns:a16="http://schemas.microsoft.com/office/drawing/2014/main" id="{9F33A92B-0FA0-4D60-B789-5EC6F675B004}"/>
              </a:ext>
            </a:extLst>
          </p:cNvPr>
          <p:cNvSpPr txBox="1"/>
          <p:nvPr/>
        </p:nvSpPr>
        <p:spPr>
          <a:xfrm>
            <a:off x="161913" y="5085598"/>
            <a:ext cx="6053161" cy="1631216"/>
          </a:xfrm>
          <a:prstGeom prst="rect">
            <a:avLst/>
          </a:prstGeom>
          <a:noFill/>
        </p:spPr>
        <p:txBody>
          <a:bodyPr wrap="square" rtlCol="0">
            <a:spAutoFit/>
          </a:bodyPr>
          <a:lstStyle/>
          <a:p>
            <a:pPr marL="0" indent="0">
              <a:buNone/>
            </a:pPr>
            <a:r>
              <a:rPr lang="fr-FR" sz="2000" b="1" dirty="0">
                <a:latin typeface="Roboto" panose="02000000000000000000" pitchFamily="2" charset="0"/>
                <a:ea typeface="Roboto" panose="02000000000000000000" pitchFamily="2" charset="0"/>
              </a:rPr>
              <a:t>Impact environnemental et économies d’énergie </a:t>
            </a:r>
          </a:p>
          <a:p>
            <a:r>
              <a:rPr lang="it-IT" sz="2000" dirty="0">
                <a:solidFill>
                  <a:srgbClr val="3BB5C0"/>
                </a:solidFill>
                <a:latin typeface="Roboto Light" panose="02000000000000000000" pitchFamily="2" charset="0"/>
                <a:ea typeface="Roboto Light" panose="02000000000000000000" pitchFamily="2" charset="0"/>
              </a:rPr>
              <a:t>&gt;</a:t>
            </a:r>
            <a:r>
              <a:rPr lang="it-IT" sz="2000" dirty="0">
                <a:solidFill>
                  <a:srgbClr val="1A334C"/>
                </a:solidFill>
                <a:latin typeface="Roboto Light" panose="02000000000000000000" pitchFamily="2" charset="0"/>
                <a:ea typeface="Roboto Light" panose="02000000000000000000" pitchFamily="2" charset="0"/>
              </a:rPr>
              <a:t> </a:t>
            </a:r>
            <a:r>
              <a:rPr lang="fr-FR" sz="1600" dirty="0">
                <a:latin typeface="Roboto Light" panose="02000000000000000000" pitchFamily="2" charset="0"/>
                <a:ea typeface="Roboto Light" panose="02000000000000000000" pitchFamily="2" charset="0"/>
              </a:rPr>
              <a:t>Technologies éco-performantes</a:t>
            </a:r>
            <a:endParaRPr lang="fr-FR" sz="1600" b="1" dirty="0">
              <a:latin typeface="Roboto Light" panose="02000000000000000000" pitchFamily="2" charset="0"/>
              <a:ea typeface="Roboto Light" panose="02000000000000000000" pitchFamily="2" charset="0"/>
            </a:endParaRPr>
          </a:p>
          <a:p>
            <a:pPr marL="0" lvl="1"/>
            <a:r>
              <a:rPr lang="it-IT" sz="2000" dirty="0">
                <a:solidFill>
                  <a:srgbClr val="3BB5C0"/>
                </a:solidFill>
                <a:latin typeface="Roboto Light" panose="02000000000000000000" pitchFamily="2" charset="0"/>
                <a:ea typeface="Roboto Light" panose="02000000000000000000" pitchFamily="2" charset="0"/>
              </a:rPr>
              <a:t>&gt;</a:t>
            </a:r>
            <a:r>
              <a:rPr lang="it-IT" sz="1600" dirty="0">
                <a:solidFill>
                  <a:srgbClr val="1A334C"/>
                </a:solidFill>
                <a:latin typeface="Roboto Light" panose="02000000000000000000" pitchFamily="2" charset="0"/>
                <a:ea typeface="Roboto Light" panose="02000000000000000000" pitchFamily="2" charset="0"/>
              </a:rPr>
              <a:t> </a:t>
            </a:r>
            <a:r>
              <a:rPr lang="fr-FR" sz="1600" dirty="0">
                <a:solidFill>
                  <a:srgbClr val="1A334C"/>
                </a:solidFill>
                <a:latin typeface="Roboto Light" panose="02000000000000000000" pitchFamily="2" charset="0"/>
                <a:ea typeface="Roboto Light" panose="02000000000000000000" pitchFamily="2" charset="0"/>
              </a:rPr>
              <a:t>Réduction gaz à effet de serre : 417 T.eq.Co2/an</a:t>
            </a:r>
            <a:endParaRPr lang="fr-FR" sz="1600" dirty="0">
              <a:latin typeface="Roboto Light" panose="02000000000000000000" pitchFamily="2" charset="0"/>
              <a:ea typeface="Roboto Light" panose="02000000000000000000" pitchFamily="2" charset="0"/>
            </a:endParaRPr>
          </a:p>
          <a:p>
            <a:r>
              <a:rPr lang="it-IT" sz="2000" dirty="0">
                <a:solidFill>
                  <a:srgbClr val="3BB5C0"/>
                </a:solidFill>
                <a:latin typeface="Roboto Light" panose="02000000000000000000" pitchFamily="2" charset="0"/>
                <a:ea typeface="Roboto Light" panose="02000000000000000000" pitchFamily="2" charset="0"/>
              </a:rPr>
              <a:t>&gt;</a:t>
            </a:r>
            <a:r>
              <a:rPr lang="it-IT" sz="1600" dirty="0">
                <a:solidFill>
                  <a:srgbClr val="1A334C"/>
                </a:solidFill>
                <a:latin typeface="Roboto Light" panose="02000000000000000000" pitchFamily="2" charset="0"/>
                <a:ea typeface="Roboto Light" panose="02000000000000000000" pitchFamily="2" charset="0"/>
              </a:rPr>
              <a:t> </a:t>
            </a:r>
            <a:r>
              <a:rPr lang="fr-FR" sz="1600" dirty="0">
                <a:solidFill>
                  <a:srgbClr val="1A334C"/>
                </a:solidFill>
                <a:latin typeface="Roboto Light" panose="02000000000000000000" pitchFamily="2" charset="0"/>
                <a:ea typeface="Roboto Light" panose="02000000000000000000" pitchFamily="2" charset="0"/>
              </a:rPr>
              <a:t>Gain énergétique PUE 2,15-&gt;1,3 soit 5 GWh/an</a:t>
            </a:r>
            <a:endParaRPr lang="fr-FR" sz="1600" dirty="0">
              <a:latin typeface="Roboto Light" panose="02000000000000000000" pitchFamily="2" charset="0"/>
              <a:ea typeface="Roboto Light" panose="02000000000000000000" pitchFamily="2" charset="0"/>
            </a:endParaRPr>
          </a:p>
          <a:p>
            <a:pPr marL="0" lvl="1"/>
            <a:r>
              <a:rPr lang="it-IT" sz="2000" dirty="0">
                <a:solidFill>
                  <a:srgbClr val="3BB5C0"/>
                </a:solidFill>
                <a:latin typeface="Roboto Light" panose="02000000000000000000" pitchFamily="2" charset="0"/>
                <a:ea typeface="Roboto Light" panose="02000000000000000000" pitchFamily="2" charset="0"/>
              </a:rPr>
              <a:t>&gt;</a:t>
            </a:r>
            <a:r>
              <a:rPr lang="it-IT" sz="1600" dirty="0">
                <a:solidFill>
                  <a:srgbClr val="1A334C"/>
                </a:solidFill>
                <a:latin typeface="Roboto Light" panose="02000000000000000000" pitchFamily="2" charset="0"/>
                <a:ea typeface="Roboto Light" panose="02000000000000000000" pitchFamily="2" charset="0"/>
              </a:rPr>
              <a:t> </a:t>
            </a:r>
            <a:r>
              <a:rPr lang="fr-FR" sz="1600" dirty="0">
                <a:latin typeface="Roboto Light" panose="02000000000000000000" pitchFamily="2" charset="0"/>
                <a:ea typeface="Roboto Light" panose="02000000000000000000" pitchFamily="2" charset="0"/>
              </a:rPr>
              <a:t>Économie annuelle électricité estimée : 1,3 M€</a:t>
            </a:r>
            <a:endParaRPr lang="it-IT" sz="1600" dirty="0">
              <a:solidFill>
                <a:srgbClr val="1A334C"/>
              </a:solidFill>
              <a:latin typeface="Roboto Light" panose="02000000000000000000" pitchFamily="2" charset="0"/>
              <a:ea typeface="Roboto Light" panose="02000000000000000000" pitchFamily="2" charset="0"/>
            </a:endParaRPr>
          </a:p>
        </p:txBody>
      </p:sp>
      <p:sp>
        <p:nvSpPr>
          <p:cNvPr id="5" name="ZoneTexte 4">
            <a:extLst>
              <a:ext uri="{FF2B5EF4-FFF2-40B4-BE49-F238E27FC236}">
                <a16:creationId xmlns:a16="http://schemas.microsoft.com/office/drawing/2014/main" id="{94C4C2ED-0A32-49BC-B862-F7A3BD9FCB6D}"/>
              </a:ext>
            </a:extLst>
          </p:cNvPr>
          <p:cNvSpPr txBox="1"/>
          <p:nvPr/>
        </p:nvSpPr>
        <p:spPr>
          <a:xfrm>
            <a:off x="6130750" y="4815115"/>
            <a:ext cx="3389318" cy="369332"/>
          </a:xfrm>
          <a:prstGeom prst="rect">
            <a:avLst/>
          </a:prstGeom>
          <a:noFill/>
        </p:spPr>
        <p:txBody>
          <a:bodyPr wrap="square" rtlCol="0">
            <a:spAutoFit/>
          </a:bodyPr>
          <a:lstStyle/>
          <a:p>
            <a:r>
              <a:rPr lang="fr-FR" dirty="0">
                <a:latin typeface="Roboto" panose="02000000000000000000" pitchFamily="2" charset="0"/>
                <a:ea typeface="Roboto" panose="02000000000000000000" pitchFamily="2" charset="0"/>
              </a:rPr>
              <a:t>Salle opérée par le CISR</a:t>
            </a:r>
          </a:p>
        </p:txBody>
      </p:sp>
      <p:sp>
        <p:nvSpPr>
          <p:cNvPr id="17" name="Titre 1">
            <a:extLst>
              <a:ext uri="{FF2B5EF4-FFF2-40B4-BE49-F238E27FC236}">
                <a16:creationId xmlns:a16="http://schemas.microsoft.com/office/drawing/2014/main" id="{8A150955-C87E-49F4-83F7-3F63CC79E51E}"/>
              </a:ext>
            </a:extLst>
          </p:cNvPr>
          <p:cNvSpPr txBox="1">
            <a:spLocks/>
          </p:cNvSpPr>
          <p:nvPr/>
        </p:nvSpPr>
        <p:spPr>
          <a:xfrm>
            <a:off x="4174054" y="218211"/>
            <a:ext cx="7616607" cy="4393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Roboto" panose="02000000000000000000" pitchFamily="2" charset="0"/>
                <a:ea typeface="Roboto" panose="02000000000000000000" pitchFamily="2" charset="0"/>
                <a:cs typeface="+mn-cs"/>
              </a:rPr>
              <a:t>Centre de calculs et de données Lyon Tech-La Doua</a:t>
            </a:r>
          </a:p>
        </p:txBody>
      </p:sp>
    </p:spTree>
    <p:extLst>
      <p:ext uri="{BB962C8B-B14F-4D97-AF65-F5344CB8AC3E}">
        <p14:creationId xmlns:p14="http://schemas.microsoft.com/office/powerpoint/2010/main" val="1356984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FE00E8D-AFC3-46A1-BAFB-FAC98DC48438}"/>
              </a:ext>
            </a:extLst>
          </p:cNvPr>
          <p:cNvSpPr txBox="1"/>
          <p:nvPr/>
        </p:nvSpPr>
        <p:spPr>
          <a:xfrm>
            <a:off x="385854"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Philosophie de l’Atelier Données</a:t>
            </a:r>
          </a:p>
        </p:txBody>
      </p:sp>
      <p:graphicFrame>
        <p:nvGraphicFramePr>
          <p:cNvPr id="5" name="Diagramme 4"/>
          <p:cNvGraphicFramePr/>
          <p:nvPr/>
        </p:nvGraphicFramePr>
        <p:xfrm>
          <a:off x="3787567" y="1677724"/>
          <a:ext cx="5243870" cy="4415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rot="5400000">
            <a:off x="7051876" y="3562733"/>
            <a:ext cx="4562168" cy="923330"/>
          </a:xfrm>
          <a:prstGeom prst="rect">
            <a:avLst/>
          </a:prstGeom>
          <a:noFill/>
        </p:spPr>
        <p:txBody>
          <a:bodyPr wrap="square" rtlCol="0">
            <a:spAutoFit/>
          </a:bodyPr>
          <a:lstStyle/>
          <a:p>
            <a:r>
              <a:rPr lang="en-US" dirty="0" err="1"/>
              <a:t>Schémas</a:t>
            </a:r>
            <a:r>
              <a:rPr lang="en-US" dirty="0"/>
              <a:t> </a:t>
            </a:r>
            <a:r>
              <a:rPr lang="en-US" dirty="0" err="1"/>
              <a:t>expérimentaux</a:t>
            </a:r>
            <a:r>
              <a:rPr lang="en-US" dirty="0"/>
              <a:t>, </a:t>
            </a:r>
            <a:r>
              <a:rPr lang="en-US" dirty="0" err="1"/>
              <a:t>échantillonnage</a:t>
            </a:r>
            <a:r>
              <a:rPr lang="en-US" dirty="0"/>
              <a:t>, </a:t>
            </a:r>
            <a:r>
              <a:rPr lang="en-US" dirty="0" err="1"/>
              <a:t>données</a:t>
            </a:r>
            <a:r>
              <a:rPr lang="en-US" dirty="0"/>
              <a:t> </a:t>
            </a:r>
            <a:r>
              <a:rPr lang="en-US" dirty="0" err="1"/>
              <a:t>manquantes</a:t>
            </a:r>
            <a:r>
              <a:rPr lang="en-US" dirty="0"/>
              <a:t> </a:t>
            </a:r>
            <a:r>
              <a:rPr lang="en-US" dirty="0" err="1"/>
              <a:t>informatives</a:t>
            </a:r>
            <a:r>
              <a:rPr lang="en-US" dirty="0"/>
              <a:t>, </a:t>
            </a:r>
            <a:r>
              <a:rPr lang="en-US" dirty="0" err="1"/>
              <a:t>diversité</a:t>
            </a:r>
            <a:r>
              <a:rPr lang="en-US" dirty="0"/>
              <a:t> des </a:t>
            </a:r>
            <a:r>
              <a:rPr lang="en-US" dirty="0" err="1"/>
              <a:t>données</a:t>
            </a:r>
            <a:endParaRPr lang="fr-FR" dirty="0"/>
          </a:p>
        </p:txBody>
      </p:sp>
      <p:sp>
        <p:nvSpPr>
          <p:cNvPr id="15" name="ZoneTexte 14"/>
          <p:cNvSpPr txBox="1"/>
          <p:nvPr/>
        </p:nvSpPr>
        <p:spPr>
          <a:xfrm rot="16200000">
            <a:off x="1367330" y="3562077"/>
            <a:ext cx="4840475" cy="646331"/>
          </a:xfrm>
          <a:prstGeom prst="rect">
            <a:avLst/>
          </a:prstGeom>
          <a:noFill/>
        </p:spPr>
        <p:txBody>
          <a:bodyPr wrap="square" rtlCol="0">
            <a:spAutoFit/>
          </a:bodyPr>
          <a:lstStyle/>
          <a:p>
            <a:r>
              <a:rPr lang="fr-FR" dirty="0"/>
              <a:t>Intégration de données multi-échelles, structures spatio-temporelles</a:t>
            </a:r>
          </a:p>
        </p:txBody>
      </p:sp>
      <p:sp>
        <p:nvSpPr>
          <p:cNvPr id="16" name="ZoneTexte 15"/>
          <p:cNvSpPr txBox="1"/>
          <p:nvPr/>
        </p:nvSpPr>
        <p:spPr>
          <a:xfrm>
            <a:off x="4365026" y="975924"/>
            <a:ext cx="4357954" cy="646331"/>
          </a:xfrm>
          <a:prstGeom prst="rect">
            <a:avLst/>
          </a:prstGeom>
          <a:noFill/>
        </p:spPr>
        <p:txBody>
          <a:bodyPr wrap="square" rtlCol="0">
            <a:spAutoFit/>
          </a:bodyPr>
          <a:lstStyle/>
          <a:p>
            <a:r>
              <a:rPr lang="fr-FR" dirty="0"/>
              <a:t>Données hétérogènes, </a:t>
            </a:r>
            <a:r>
              <a:rPr lang="fr-FR"/>
              <a:t>science participative </a:t>
            </a:r>
            <a:endParaRPr lang="fr-FR" dirty="0"/>
          </a:p>
          <a:p>
            <a:r>
              <a:rPr lang="fr-FR" dirty="0"/>
              <a:t> </a:t>
            </a:r>
          </a:p>
        </p:txBody>
      </p:sp>
      <p:sp>
        <p:nvSpPr>
          <p:cNvPr id="18" name="ZoneTexte 17"/>
          <p:cNvSpPr txBox="1"/>
          <p:nvPr/>
        </p:nvSpPr>
        <p:spPr>
          <a:xfrm>
            <a:off x="4302357" y="6186405"/>
            <a:ext cx="5095062" cy="369332"/>
          </a:xfrm>
          <a:prstGeom prst="rect">
            <a:avLst/>
          </a:prstGeom>
          <a:noFill/>
        </p:spPr>
        <p:txBody>
          <a:bodyPr wrap="square" rtlCol="0">
            <a:spAutoFit/>
          </a:bodyPr>
          <a:lstStyle/>
          <a:p>
            <a:r>
              <a:rPr lang="fr-FR" dirty="0"/>
              <a:t>Données historiques/archives, prospectives/recueil</a:t>
            </a:r>
          </a:p>
        </p:txBody>
      </p:sp>
    </p:spTree>
    <p:extLst>
      <p:ext uri="{BB962C8B-B14F-4D97-AF65-F5344CB8AC3E}">
        <p14:creationId xmlns:p14="http://schemas.microsoft.com/office/powerpoint/2010/main" val="4253438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0C63A7C-A3E8-4018-8FE3-18FE8238660E}"/>
              </a:ext>
            </a:extLst>
          </p:cNvPr>
          <p:cNvSpPr txBox="1"/>
          <p:nvPr/>
        </p:nvSpPr>
        <p:spPr>
          <a:xfrm>
            <a:off x="343949" y="956345"/>
            <a:ext cx="11442588" cy="830997"/>
          </a:xfrm>
          <a:prstGeom prst="rect">
            <a:avLst/>
          </a:prstGeom>
          <a:noFill/>
        </p:spPr>
        <p:txBody>
          <a:bodyPr wrap="square" rtlCol="0">
            <a:spAutoFit/>
          </a:bodyPr>
          <a:lstStyle/>
          <a:p>
            <a:r>
              <a:rPr lang="fr-FR" sz="2400" i="1" dirty="0">
                <a:solidFill>
                  <a:srgbClr val="1A334C"/>
                </a:solidFill>
                <a:latin typeface="Roboto" panose="02000000000000000000" pitchFamily="2" charset="0"/>
                <a:ea typeface="Roboto" panose="02000000000000000000" pitchFamily="2" charset="0"/>
              </a:rPr>
              <a:t>Première réunion le 6 mai 2022</a:t>
            </a:r>
          </a:p>
          <a:p>
            <a:r>
              <a:rPr lang="fr-FR" sz="2400" i="1" dirty="0">
                <a:solidFill>
                  <a:srgbClr val="1A334C"/>
                </a:solidFill>
                <a:latin typeface="Roboto" panose="02000000000000000000" pitchFamily="2" charset="0"/>
                <a:ea typeface="Roboto" panose="02000000000000000000" pitchFamily="2" charset="0"/>
              </a:rPr>
              <a:t>Site d’inscription</a:t>
            </a:r>
            <a:r>
              <a:rPr lang="it-IT" sz="2400" dirty="0">
                <a:solidFill>
                  <a:srgbClr val="1A334C"/>
                </a:solidFill>
                <a:latin typeface="Roboto Light" panose="02000000000000000000" pitchFamily="2" charset="0"/>
                <a:ea typeface="Roboto" panose="02000000000000000000" pitchFamily="2" charset="0"/>
              </a:rPr>
              <a:t> </a:t>
            </a:r>
            <a:r>
              <a:rPr lang="fr-FR" sz="2400" i="1" dirty="0">
                <a:solidFill>
                  <a:srgbClr val="1A334C"/>
                </a:solidFill>
                <a:latin typeface="Roboto" panose="02000000000000000000" pitchFamily="2" charset="0"/>
                <a:ea typeface="Roboto" panose="02000000000000000000" pitchFamily="2" charset="0"/>
              </a:rPr>
              <a:t>https://www.shape-med-lyon.fr/</a:t>
            </a:r>
          </a:p>
        </p:txBody>
      </p:sp>
      <p:sp>
        <p:nvSpPr>
          <p:cNvPr id="7" name="ZoneTexte 6">
            <a:extLst>
              <a:ext uri="{FF2B5EF4-FFF2-40B4-BE49-F238E27FC236}">
                <a16:creationId xmlns:a16="http://schemas.microsoft.com/office/drawing/2014/main" id="{8FE00E8D-AFC3-46A1-BAFB-FAC98DC48438}"/>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personnes ressources de l’Atelier Données</a:t>
            </a:r>
          </a:p>
        </p:txBody>
      </p:sp>
      <p:sp>
        <p:nvSpPr>
          <p:cNvPr id="8" name="Rectangle 7">
            <a:extLst>
              <a:ext uri="{FF2B5EF4-FFF2-40B4-BE49-F238E27FC236}">
                <a16:creationId xmlns:a16="http://schemas.microsoft.com/office/drawing/2014/main" id="{CDDD0AAD-FD5B-1B49-87FC-5421EE2433AC}"/>
              </a:ext>
            </a:extLst>
          </p:cNvPr>
          <p:cNvSpPr/>
          <p:nvPr/>
        </p:nvSpPr>
        <p:spPr>
          <a:xfrm>
            <a:off x="343949" y="2452924"/>
            <a:ext cx="11442588" cy="4124206"/>
          </a:xfrm>
          <a:prstGeom prst="rect">
            <a:avLst/>
          </a:prstGeom>
        </p:spPr>
        <p:txBody>
          <a:bodyPr wrap="square" numCol="2">
            <a:spAutoFit/>
          </a:bodyPr>
          <a:lstStyle/>
          <a:p>
            <a:pPr marL="342900" indent="-342900">
              <a:spcBef>
                <a:spcPts val="1200"/>
              </a:spcBef>
              <a:buFont typeface="Wingdings" panose="05000000000000000000" pitchFamily="2" charset="2"/>
              <a:buChar char="Ø"/>
            </a:pPr>
            <a:r>
              <a:rPr lang="it-IT" sz="2400" dirty="0">
                <a:solidFill>
                  <a:srgbClr val="3BB5C0"/>
                </a:solidFill>
                <a:latin typeface="Roboto Light" panose="02000000000000000000" pitchFamily="2" charset="0"/>
                <a:ea typeface="Roboto Light" panose="02000000000000000000" pitchFamily="2" charset="0"/>
              </a:rPr>
              <a:t>Delphine </a:t>
            </a:r>
            <a:r>
              <a:rPr lang="it-IT" sz="2400" dirty="0" err="1">
                <a:solidFill>
                  <a:srgbClr val="3BB5C0"/>
                </a:solidFill>
                <a:latin typeface="Roboto Light" panose="02000000000000000000" pitchFamily="2" charset="0"/>
                <a:ea typeface="Roboto Light" panose="02000000000000000000" pitchFamily="2" charset="0"/>
              </a:rPr>
              <a:t>Maucort-Boulch</a:t>
            </a:r>
            <a:r>
              <a:rPr lang="it-IT" sz="2400" dirty="0">
                <a:solidFill>
                  <a:srgbClr val="3BB5C0"/>
                </a:solidFill>
                <a:latin typeface="Roboto Light" panose="02000000000000000000" pitchFamily="2" charset="0"/>
                <a:ea typeface="Roboto Light" panose="02000000000000000000" pitchFamily="2" charset="0"/>
              </a:rPr>
              <a:t> </a:t>
            </a:r>
          </a:p>
          <a:p>
            <a:pPr marL="342900" indent="-342900">
              <a:spcBef>
                <a:spcPts val="1200"/>
              </a:spcBef>
              <a:buFont typeface="Wingdings" panose="05000000000000000000" pitchFamily="2" charset="2"/>
              <a:buChar char="Ø"/>
            </a:pPr>
            <a:r>
              <a:rPr lang="it-IT" sz="2400" dirty="0">
                <a:solidFill>
                  <a:srgbClr val="3BB5C0"/>
                </a:solidFill>
                <a:latin typeface="Roboto Light" panose="02000000000000000000" pitchFamily="2" charset="0"/>
                <a:ea typeface="Roboto Light" panose="02000000000000000000" pitchFamily="2" charset="0"/>
              </a:rPr>
              <a:t>Stéphane </a:t>
            </a:r>
            <a:r>
              <a:rPr lang="it-IT" sz="2400" dirty="0" err="1">
                <a:solidFill>
                  <a:srgbClr val="3BB5C0"/>
                </a:solidFill>
                <a:latin typeface="Roboto Light" panose="02000000000000000000" pitchFamily="2" charset="0"/>
                <a:ea typeface="Roboto Light" panose="02000000000000000000" pitchFamily="2" charset="0"/>
              </a:rPr>
              <a:t>Chrétien</a:t>
            </a:r>
            <a:r>
              <a:rPr lang="it-IT" sz="2400" dirty="0">
                <a:solidFill>
                  <a:srgbClr val="3BB5C0"/>
                </a:solidFill>
                <a:latin typeface="Roboto Light" panose="02000000000000000000" pitchFamily="2" charset="0"/>
                <a:ea typeface="Roboto Light" panose="02000000000000000000" pitchFamily="2" charset="0"/>
              </a:rPr>
              <a:t> </a:t>
            </a:r>
          </a:p>
          <a:p>
            <a:pPr marL="342900" indent="-342900">
              <a:spcBef>
                <a:spcPts val="1200"/>
              </a:spcBef>
              <a:buFont typeface="Wingdings" panose="05000000000000000000" pitchFamily="2" charset="2"/>
              <a:buChar char="Ø"/>
            </a:pPr>
            <a:r>
              <a:rPr lang="it-IT" sz="2400" dirty="0">
                <a:solidFill>
                  <a:srgbClr val="3BB5C0"/>
                </a:solidFill>
                <a:latin typeface="Roboto Light" panose="02000000000000000000" pitchFamily="2" charset="0"/>
                <a:ea typeface="Roboto Light" panose="02000000000000000000" pitchFamily="2" charset="0"/>
              </a:rPr>
              <a:t>Matthieu </a:t>
            </a:r>
            <a:r>
              <a:rPr lang="it-IT" sz="2400" dirty="0" err="1">
                <a:solidFill>
                  <a:srgbClr val="3BB5C0"/>
                </a:solidFill>
                <a:latin typeface="Roboto Light" panose="02000000000000000000" pitchFamily="2" charset="0"/>
                <a:ea typeface="Roboto Light" panose="02000000000000000000" pitchFamily="2" charset="0"/>
              </a:rPr>
              <a:t>Foll</a:t>
            </a:r>
            <a:r>
              <a:rPr lang="it-IT" sz="2400" dirty="0">
                <a:solidFill>
                  <a:srgbClr val="3BB5C0"/>
                </a:solidFill>
                <a:latin typeface="Roboto Light" panose="02000000000000000000" pitchFamily="2" charset="0"/>
                <a:ea typeface="Roboto Light" panose="02000000000000000000" pitchFamily="2" charset="0"/>
              </a:rPr>
              <a:t> </a:t>
            </a:r>
          </a:p>
          <a:p>
            <a:pPr marL="342900" indent="-342900">
              <a:spcBef>
                <a:spcPts val="1200"/>
              </a:spcBef>
              <a:buFont typeface="Wingdings" panose="05000000000000000000" pitchFamily="2" charset="2"/>
              <a:buChar char="Ø"/>
            </a:pPr>
            <a:r>
              <a:rPr lang="it-IT" sz="2400" dirty="0">
                <a:solidFill>
                  <a:srgbClr val="3BB5C0"/>
                </a:solidFill>
                <a:latin typeface="Roboto Light" panose="02000000000000000000" pitchFamily="2" charset="0"/>
                <a:ea typeface="Roboto Light" panose="02000000000000000000" pitchFamily="2" charset="0"/>
              </a:rPr>
              <a:t>Paulo </a:t>
            </a:r>
            <a:r>
              <a:rPr lang="it-IT" sz="2400" dirty="0" err="1">
                <a:solidFill>
                  <a:srgbClr val="3BB5C0"/>
                </a:solidFill>
                <a:latin typeface="Roboto Light" panose="02000000000000000000" pitchFamily="2" charset="0"/>
                <a:ea typeface="Roboto Light" panose="02000000000000000000" pitchFamily="2" charset="0"/>
              </a:rPr>
              <a:t>Goncalves</a:t>
            </a:r>
            <a:r>
              <a:rPr lang="it-IT" sz="2400" dirty="0">
                <a:solidFill>
                  <a:srgbClr val="3BB5C0"/>
                </a:solidFill>
                <a:latin typeface="Roboto Light" panose="02000000000000000000" pitchFamily="2" charset="0"/>
                <a:ea typeface="Roboto Light" panose="02000000000000000000" pitchFamily="2" charset="0"/>
              </a:rPr>
              <a:t> </a:t>
            </a:r>
          </a:p>
          <a:p>
            <a:pPr marL="342900" indent="-342900">
              <a:spcBef>
                <a:spcPts val="1200"/>
              </a:spcBef>
              <a:buFont typeface="Wingdings" panose="05000000000000000000" pitchFamily="2" charset="2"/>
              <a:buChar char="Ø"/>
            </a:pPr>
            <a:r>
              <a:rPr lang="it-IT" sz="2400" dirty="0">
                <a:solidFill>
                  <a:srgbClr val="3BB5C0"/>
                </a:solidFill>
                <a:latin typeface="Roboto Light" panose="02000000000000000000" pitchFamily="2" charset="0"/>
                <a:ea typeface="Roboto Light" panose="02000000000000000000" pitchFamily="2" charset="0"/>
              </a:rPr>
              <a:t>Julie </a:t>
            </a:r>
            <a:r>
              <a:rPr lang="it-IT" sz="2400" dirty="0" err="1">
                <a:solidFill>
                  <a:srgbClr val="3BB5C0"/>
                </a:solidFill>
                <a:latin typeface="Roboto Light" panose="02000000000000000000" pitchFamily="2" charset="0"/>
                <a:ea typeface="Roboto Light" panose="02000000000000000000" pitchFamily="2" charset="0"/>
              </a:rPr>
              <a:t>Haesebaert</a:t>
            </a:r>
            <a:r>
              <a:rPr lang="it-IT" sz="2400" dirty="0">
                <a:solidFill>
                  <a:srgbClr val="3BB5C0"/>
                </a:solidFill>
                <a:latin typeface="Roboto Light" panose="02000000000000000000" pitchFamily="2" charset="0"/>
                <a:ea typeface="Roboto Light" panose="02000000000000000000" pitchFamily="2" charset="0"/>
              </a:rPr>
              <a:t> </a:t>
            </a:r>
          </a:p>
          <a:p>
            <a:pPr marL="342900" indent="-342900">
              <a:spcBef>
                <a:spcPts val="1200"/>
              </a:spcBef>
              <a:buFont typeface="Wingdings" panose="05000000000000000000" pitchFamily="2" charset="2"/>
              <a:buChar char="Ø"/>
            </a:pPr>
            <a:r>
              <a:rPr lang="it-IT" sz="2400" dirty="0">
                <a:solidFill>
                  <a:srgbClr val="3BB5C0"/>
                </a:solidFill>
                <a:latin typeface="Roboto Light" panose="02000000000000000000" pitchFamily="2" charset="0"/>
                <a:ea typeface="Roboto Light" panose="02000000000000000000" pitchFamily="2" charset="0"/>
              </a:rPr>
              <a:t>Antoine </a:t>
            </a:r>
            <a:r>
              <a:rPr lang="it-IT" sz="2400" dirty="0" err="1">
                <a:solidFill>
                  <a:srgbClr val="3BB5C0"/>
                </a:solidFill>
                <a:latin typeface="Roboto Light" panose="02000000000000000000" pitchFamily="2" charset="0"/>
                <a:ea typeface="Roboto Light" panose="02000000000000000000" pitchFamily="2" charset="0"/>
              </a:rPr>
              <a:t>Duclos</a:t>
            </a:r>
            <a:r>
              <a:rPr lang="it-IT" sz="2400" dirty="0">
                <a:solidFill>
                  <a:srgbClr val="3BB5C0"/>
                </a:solidFill>
                <a:latin typeface="Roboto Light" panose="02000000000000000000" pitchFamily="2" charset="0"/>
                <a:ea typeface="Roboto Light" panose="02000000000000000000" pitchFamily="2" charset="0"/>
              </a:rPr>
              <a:t> </a:t>
            </a:r>
          </a:p>
          <a:p>
            <a:pPr marL="342900" indent="-342900">
              <a:spcBef>
                <a:spcPts val="1200"/>
              </a:spcBef>
              <a:buFont typeface="Wingdings" panose="05000000000000000000" pitchFamily="2" charset="2"/>
              <a:buChar char="Ø"/>
            </a:pPr>
            <a:endParaRPr lang="it-IT" sz="2400" dirty="0">
              <a:solidFill>
                <a:srgbClr val="3BB5C0"/>
              </a:solidFill>
              <a:latin typeface="Roboto Light" panose="02000000000000000000" pitchFamily="2" charset="0"/>
              <a:ea typeface="Roboto Light" panose="02000000000000000000" pitchFamily="2" charset="0"/>
            </a:endParaRPr>
          </a:p>
          <a:p>
            <a:pPr marL="342900" indent="-342900">
              <a:spcBef>
                <a:spcPts val="1200"/>
              </a:spcBef>
              <a:buFont typeface="Wingdings" panose="05000000000000000000" pitchFamily="2" charset="2"/>
              <a:buChar char="Ø"/>
            </a:pPr>
            <a:endParaRPr lang="it-IT" sz="2400" dirty="0">
              <a:solidFill>
                <a:srgbClr val="3BB5C0"/>
              </a:solidFill>
              <a:latin typeface="Roboto Light" panose="02000000000000000000" pitchFamily="2" charset="0"/>
              <a:ea typeface="Roboto Light" panose="02000000000000000000" pitchFamily="2" charset="0"/>
            </a:endParaRPr>
          </a:p>
          <a:p>
            <a:pPr marL="342900" indent="-342900">
              <a:spcBef>
                <a:spcPts val="1200"/>
              </a:spcBef>
              <a:buFont typeface="Wingdings" panose="05000000000000000000" pitchFamily="2" charset="2"/>
              <a:buChar char="Ø"/>
            </a:pPr>
            <a:r>
              <a:rPr lang="it-IT" sz="2400" dirty="0">
                <a:solidFill>
                  <a:srgbClr val="3BB5C0"/>
                </a:solidFill>
                <a:latin typeface="Roboto Light" panose="02000000000000000000" pitchFamily="2" charset="0"/>
                <a:ea typeface="Roboto Light" panose="02000000000000000000" pitchFamily="2" charset="0"/>
              </a:rPr>
              <a:t>Nicolas </a:t>
            </a:r>
            <a:r>
              <a:rPr lang="it-IT" sz="2400" dirty="0" err="1">
                <a:solidFill>
                  <a:srgbClr val="3BB5C0"/>
                </a:solidFill>
                <a:latin typeface="Roboto Light" panose="02000000000000000000" pitchFamily="2" charset="0"/>
                <a:ea typeface="Roboto Light" panose="02000000000000000000" pitchFamily="2" charset="0"/>
              </a:rPr>
              <a:t>Lartillot</a:t>
            </a:r>
            <a:endParaRPr lang="it-IT" sz="2400" dirty="0">
              <a:solidFill>
                <a:srgbClr val="3BB5C0"/>
              </a:solidFill>
              <a:latin typeface="Roboto Light" panose="02000000000000000000" pitchFamily="2" charset="0"/>
              <a:ea typeface="Roboto Light" panose="02000000000000000000" pitchFamily="2" charset="0"/>
            </a:endParaRPr>
          </a:p>
          <a:p>
            <a:pPr marL="342900" indent="-342900">
              <a:spcBef>
                <a:spcPts val="1200"/>
              </a:spcBef>
              <a:buFont typeface="Wingdings" panose="05000000000000000000" pitchFamily="2" charset="2"/>
              <a:buChar char="Ø"/>
            </a:pPr>
            <a:r>
              <a:rPr lang="it-IT" sz="2400" dirty="0">
                <a:solidFill>
                  <a:srgbClr val="3BB5C0"/>
                </a:solidFill>
                <a:latin typeface="Roboto Light" panose="02000000000000000000" pitchFamily="2" charset="0"/>
                <a:ea typeface="Roboto Light" panose="02000000000000000000" pitchFamily="2" charset="0"/>
              </a:rPr>
              <a:t>Sarah </a:t>
            </a:r>
            <a:r>
              <a:rPr lang="it-IT" sz="2400" dirty="0" err="1">
                <a:solidFill>
                  <a:srgbClr val="3BB5C0"/>
                </a:solidFill>
                <a:latin typeface="Roboto Light" panose="02000000000000000000" pitchFamily="2" charset="0"/>
                <a:ea typeface="Roboto Light" panose="02000000000000000000" pitchFamily="2" charset="0"/>
              </a:rPr>
              <a:t>Bouchenak</a:t>
            </a:r>
            <a:r>
              <a:rPr lang="it-IT" sz="2400" dirty="0">
                <a:solidFill>
                  <a:srgbClr val="3BB5C0"/>
                </a:solidFill>
                <a:latin typeface="Roboto Light" panose="02000000000000000000" pitchFamily="2" charset="0"/>
                <a:ea typeface="Roboto Light" panose="02000000000000000000" pitchFamily="2" charset="0"/>
              </a:rPr>
              <a:t> </a:t>
            </a:r>
          </a:p>
          <a:p>
            <a:pPr marL="342900" indent="-342900">
              <a:spcBef>
                <a:spcPts val="1200"/>
              </a:spcBef>
              <a:buFont typeface="Wingdings" panose="05000000000000000000" pitchFamily="2" charset="2"/>
              <a:buChar char="Ø"/>
            </a:pPr>
            <a:r>
              <a:rPr lang="it-IT" sz="2400" dirty="0">
                <a:solidFill>
                  <a:srgbClr val="3BB5C0"/>
                </a:solidFill>
                <a:latin typeface="Roboto Light" panose="02000000000000000000" pitchFamily="2" charset="0"/>
                <a:ea typeface="Roboto Light" panose="02000000000000000000" pitchFamily="2" charset="0"/>
              </a:rPr>
              <a:t>Bernard </a:t>
            </a:r>
            <a:r>
              <a:rPr lang="it-IT" sz="2400" dirty="0" err="1">
                <a:solidFill>
                  <a:srgbClr val="3BB5C0"/>
                </a:solidFill>
                <a:latin typeface="Roboto Light" panose="02000000000000000000" pitchFamily="2" charset="0"/>
                <a:ea typeface="Roboto Light" panose="02000000000000000000" pitchFamily="2" charset="0"/>
              </a:rPr>
              <a:t>Normand</a:t>
            </a:r>
            <a:r>
              <a:rPr lang="it-IT" sz="2400" dirty="0">
                <a:solidFill>
                  <a:srgbClr val="3BB5C0"/>
                </a:solidFill>
                <a:latin typeface="Roboto Light" panose="02000000000000000000" pitchFamily="2" charset="0"/>
                <a:ea typeface="Roboto Light" panose="02000000000000000000" pitchFamily="2" charset="0"/>
              </a:rPr>
              <a:t> </a:t>
            </a:r>
          </a:p>
        </p:txBody>
      </p:sp>
    </p:spTree>
    <p:extLst>
      <p:ext uri="{BB962C8B-B14F-4D97-AF65-F5344CB8AC3E}">
        <p14:creationId xmlns:p14="http://schemas.microsoft.com/office/powerpoint/2010/main" val="923546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1524000" y="1122363"/>
            <a:ext cx="9144000" cy="4032246"/>
          </a:xfrm>
        </p:spPr>
        <p:txBody>
          <a:bodyPr anchor="ctr">
            <a:normAutofit/>
          </a:bodyPr>
          <a:lstStyle/>
          <a:p>
            <a:r>
              <a:rPr lang="fr-FR" dirty="0">
                <a:solidFill>
                  <a:srgbClr val="001B2E"/>
                </a:solidFill>
                <a:latin typeface="Roboto Medium" panose="02000000000000000000" pitchFamily="2" charset="0"/>
                <a:ea typeface="Roboto Medium" panose="02000000000000000000" pitchFamily="2" charset="0"/>
              </a:rPr>
              <a:t>Projet  </a:t>
            </a:r>
            <a:br>
              <a:rPr lang="fr-FR" dirty="0">
                <a:solidFill>
                  <a:srgbClr val="001B2E"/>
                </a:solidFill>
                <a:latin typeface="Roboto Medium" panose="02000000000000000000" pitchFamily="2" charset="0"/>
                <a:ea typeface="Roboto Medium" panose="02000000000000000000" pitchFamily="2" charset="0"/>
              </a:rPr>
            </a:br>
            <a:r>
              <a:rPr lang="fr-FR" dirty="0">
                <a:solidFill>
                  <a:srgbClr val="001B2E"/>
                </a:solidFill>
                <a:latin typeface="Roboto Medium" panose="02000000000000000000" pitchFamily="2" charset="0"/>
                <a:ea typeface="Roboto Medium" panose="02000000000000000000" pitchFamily="2" charset="0"/>
              </a:rPr>
              <a:t>EUR MIE- One </a:t>
            </a:r>
            <a:r>
              <a:rPr lang="fr-FR" dirty="0" err="1">
                <a:solidFill>
                  <a:srgbClr val="001B2E"/>
                </a:solidFill>
                <a:latin typeface="Roboto Medium" panose="02000000000000000000" pitchFamily="2" charset="0"/>
                <a:ea typeface="Roboto Medium" panose="02000000000000000000" pitchFamily="2" charset="0"/>
              </a:rPr>
              <a:t>Health</a:t>
            </a:r>
            <a:br>
              <a:rPr lang="fr-FR" dirty="0">
                <a:solidFill>
                  <a:srgbClr val="001B2E"/>
                </a:solidFill>
                <a:latin typeface="Roboto Medium" panose="02000000000000000000" pitchFamily="2" charset="0"/>
                <a:ea typeface="Roboto Medium" panose="02000000000000000000" pitchFamily="2" charset="0"/>
              </a:rPr>
            </a:br>
            <a:r>
              <a:rPr lang="fr-FR" sz="2400" dirty="0">
                <a:solidFill>
                  <a:srgbClr val="001B2E"/>
                </a:solidFill>
                <a:latin typeface="Roboto Medium" panose="02000000000000000000" pitchFamily="2" charset="0"/>
                <a:ea typeface="Roboto Medium" panose="02000000000000000000" pitchFamily="2" charset="0"/>
              </a:rPr>
              <a:t>Ecole universitaire de recherche dédiée aux maladies infectieuses émergentes dans une approche « One </a:t>
            </a:r>
            <a:r>
              <a:rPr lang="fr-FR" sz="2400" dirty="0" err="1">
                <a:solidFill>
                  <a:srgbClr val="001B2E"/>
                </a:solidFill>
                <a:latin typeface="Roboto Medium" panose="02000000000000000000" pitchFamily="2" charset="0"/>
                <a:ea typeface="Roboto Medium" panose="02000000000000000000" pitchFamily="2" charset="0"/>
              </a:rPr>
              <a:t>Health</a:t>
            </a:r>
            <a:r>
              <a:rPr lang="fr-FR" sz="2400" dirty="0">
                <a:solidFill>
                  <a:srgbClr val="001B2E"/>
                </a:solidFill>
                <a:latin typeface="Roboto Medium" panose="02000000000000000000" pitchFamily="2" charset="0"/>
                <a:ea typeface="Roboto Medium" panose="02000000000000000000" pitchFamily="2" charset="0"/>
              </a:rPr>
              <a:t> »</a:t>
            </a:r>
          </a:p>
        </p:txBody>
      </p:sp>
      <p:grpSp>
        <p:nvGrpSpPr>
          <p:cNvPr id="25" name="Groupe 24">
            <a:extLst>
              <a:ext uri="{FF2B5EF4-FFF2-40B4-BE49-F238E27FC236}">
                <a16:creationId xmlns:a16="http://schemas.microsoft.com/office/drawing/2014/main" id="{26AF49E3-A39B-4A35-A885-F509B437078B}"/>
              </a:ext>
            </a:extLst>
          </p:cNvPr>
          <p:cNvGrpSpPr/>
          <p:nvPr/>
        </p:nvGrpSpPr>
        <p:grpSpPr>
          <a:xfrm>
            <a:off x="698432" y="4641701"/>
            <a:ext cx="10683026" cy="1390650"/>
            <a:chOff x="698432" y="4844901"/>
            <a:chExt cx="10683026" cy="1390650"/>
          </a:xfrm>
        </p:grpSpPr>
        <p:pic>
          <p:nvPicPr>
            <p:cNvPr id="4" name="Graphique 3">
              <a:extLst>
                <a:ext uri="{FF2B5EF4-FFF2-40B4-BE49-F238E27FC236}">
                  <a16:creationId xmlns:a16="http://schemas.microsoft.com/office/drawing/2014/main" id="{E1A43A46-8CB0-4199-8F12-5E831B5071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34364" y="5189557"/>
              <a:ext cx="612000" cy="612000"/>
            </a:xfrm>
            <a:prstGeom prst="rect">
              <a:avLst/>
            </a:prstGeom>
          </p:spPr>
        </p:pic>
        <p:pic>
          <p:nvPicPr>
            <p:cNvPr id="5" name="Graphique 4">
              <a:extLst>
                <a:ext uri="{FF2B5EF4-FFF2-40B4-BE49-F238E27FC236}">
                  <a16:creationId xmlns:a16="http://schemas.microsoft.com/office/drawing/2014/main" id="{57A07023-8F42-490E-8F3F-18FDCF5672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432" y="5236211"/>
              <a:ext cx="2563094" cy="648000"/>
            </a:xfrm>
            <a:prstGeom prst="rect">
              <a:avLst/>
            </a:prstGeom>
          </p:spPr>
        </p:pic>
        <p:pic>
          <p:nvPicPr>
            <p:cNvPr id="7" name="Image 6">
              <a:extLst>
                <a:ext uri="{FF2B5EF4-FFF2-40B4-BE49-F238E27FC236}">
                  <a16:creationId xmlns:a16="http://schemas.microsoft.com/office/drawing/2014/main" id="{4626A9ED-297B-4F46-B2D7-942EE8C52D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9574" y="5100324"/>
              <a:ext cx="1473310" cy="828000"/>
            </a:xfrm>
            <a:prstGeom prst="rect">
              <a:avLst/>
            </a:prstGeom>
          </p:spPr>
        </p:pic>
        <p:pic>
          <p:nvPicPr>
            <p:cNvPr id="8" name="Graphique 7">
              <a:extLst>
                <a:ext uri="{FF2B5EF4-FFF2-40B4-BE49-F238E27FC236}">
                  <a16:creationId xmlns:a16="http://schemas.microsoft.com/office/drawing/2014/main" id="{ACF4EC9F-22C0-4B61-A198-FBCA824430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4919" y="5316881"/>
              <a:ext cx="925369" cy="396000"/>
            </a:xfrm>
            <a:prstGeom prst="rect">
              <a:avLst/>
            </a:prstGeom>
          </p:spPr>
        </p:pic>
        <p:pic>
          <p:nvPicPr>
            <p:cNvPr id="14" name="Graphique 13">
              <a:extLst>
                <a:ext uri="{FF2B5EF4-FFF2-40B4-BE49-F238E27FC236}">
                  <a16:creationId xmlns:a16="http://schemas.microsoft.com/office/drawing/2014/main" id="{DFD90399-EEDB-41BE-ABF4-3A6AE5342CD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4811" y="5268909"/>
              <a:ext cx="1420275" cy="576000"/>
            </a:xfrm>
            <a:prstGeom prst="rect">
              <a:avLst/>
            </a:prstGeom>
          </p:spPr>
        </p:pic>
        <p:pic>
          <p:nvPicPr>
            <p:cNvPr id="16" name="Graphique 15">
              <a:extLst>
                <a:ext uri="{FF2B5EF4-FFF2-40B4-BE49-F238E27FC236}">
                  <a16:creationId xmlns:a16="http://schemas.microsoft.com/office/drawing/2014/main" id="{CC55CDC9-66BD-4240-AA12-B51B3BB225FB}"/>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71808" y="4844901"/>
              <a:ext cx="1009650" cy="1390650"/>
            </a:xfrm>
            <a:prstGeom prst="rect">
              <a:avLst/>
            </a:prstGeom>
          </p:spPr>
        </p:pic>
        <p:pic>
          <p:nvPicPr>
            <p:cNvPr id="18" name="Image 17">
              <a:extLst>
                <a:ext uri="{FF2B5EF4-FFF2-40B4-BE49-F238E27FC236}">
                  <a16:creationId xmlns:a16="http://schemas.microsoft.com/office/drawing/2014/main" id="{B508D63C-2AB8-4FD8-B70F-342814575BA8}"/>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103874" y="5009739"/>
              <a:ext cx="1154052" cy="972000"/>
            </a:xfrm>
            <a:prstGeom prst="rect">
              <a:avLst/>
            </a:prstGeom>
          </p:spPr>
        </p:pic>
      </p:grpSp>
      <p:sp>
        <p:nvSpPr>
          <p:cNvPr id="3" name="ZoneTexte 2">
            <a:extLst>
              <a:ext uri="{FF2B5EF4-FFF2-40B4-BE49-F238E27FC236}">
                <a16:creationId xmlns:a16="http://schemas.microsoft.com/office/drawing/2014/main" id="{9B96CEEB-E348-4370-870E-38F48E69D075}"/>
              </a:ext>
            </a:extLst>
          </p:cNvPr>
          <p:cNvSpPr txBox="1"/>
          <p:nvPr/>
        </p:nvSpPr>
        <p:spPr>
          <a:xfrm>
            <a:off x="533666" y="459318"/>
            <a:ext cx="6464034" cy="769441"/>
          </a:xfrm>
          <a:prstGeom prst="rect">
            <a:avLst/>
          </a:prstGeom>
          <a:noFill/>
        </p:spPr>
        <p:txBody>
          <a:bodyPr wrap="square" rtlCol="0">
            <a:spAutoFit/>
          </a:bodyPr>
          <a:lstStyle/>
          <a:p>
            <a:r>
              <a:rPr lang="fr-FR" sz="4400" dirty="0" err="1">
                <a:solidFill>
                  <a:srgbClr val="001B2E"/>
                </a:solidFill>
                <a:latin typeface="Roboto Black" panose="02000000000000000000" pitchFamily="2" charset="0"/>
                <a:ea typeface="Roboto Black" panose="02000000000000000000" pitchFamily="2" charset="0"/>
              </a:rPr>
              <a:t>SHAPE-Med@Lyon</a:t>
            </a:r>
            <a:endParaRPr lang="fr-FR" sz="4400" dirty="0">
              <a:solidFill>
                <a:srgbClr val="001B2E"/>
              </a:solidFill>
              <a:latin typeface="Roboto Black" panose="02000000000000000000" pitchFamily="2" charset="0"/>
              <a:ea typeface="Roboto Black" panose="02000000000000000000" pitchFamily="2" charset="0"/>
            </a:endParaRPr>
          </a:p>
        </p:txBody>
      </p:sp>
      <p:grpSp>
        <p:nvGrpSpPr>
          <p:cNvPr id="10" name="Groupe 9">
            <a:extLst>
              <a:ext uri="{FF2B5EF4-FFF2-40B4-BE49-F238E27FC236}">
                <a16:creationId xmlns:a16="http://schemas.microsoft.com/office/drawing/2014/main" id="{8EE5DECD-0AD6-4451-9CFE-00C7799DE5C0}"/>
              </a:ext>
            </a:extLst>
          </p:cNvPr>
          <p:cNvGrpSpPr/>
          <p:nvPr/>
        </p:nvGrpSpPr>
        <p:grpSpPr>
          <a:xfrm>
            <a:off x="1864355" y="5941767"/>
            <a:ext cx="7850494" cy="720000"/>
            <a:chOff x="1762755" y="5941767"/>
            <a:chExt cx="7850494" cy="720000"/>
          </a:xfrm>
        </p:grpSpPr>
        <p:grpSp>
          <p:nvGrpSpPr>
            <p:cNvPr id="24" name="Groupe 23">
              <a:extLst>
                <a:ext uri="{FF2B5EF4-FFF2-40B4-BE49-F238E27FC236}">
                  <a16:creationId xmlns:a16="http://schemas.microsoft.com/office/drawing/2014/main" id="{68920FA7-F908-4632-A94D-6E708E739653}"/>
                </a:ext>
              </a:extLst>
            </p:cNvPr>
            <p:cNvGrpSpPr/>
            <p:nvPr/>
          </p:nvGrpSpPr>
          <p:grpSpPr>
            <a:xfrm>
              <a:off x="2857501" y="5941767"/>
              <a:ext cx="6755748" cy="720000"/>
              <a:chOff x="2857501" y="6030667"/>
              <a:chExt cx="6755748" cy="720000"/>
            </a:xfrm>
          </p:grpSpPr>
          <p:pic>
            <p:nvPicPr>
              <p:cNvPr id="11" name="Image 10">
                <a:extLst>
                  <a:ext uri="{FF2B5EF4-FFF2-40B4-BE49-F238E27FC236}">
                    <a16:creationId xmlns:a16="http://schemas.microsoft.com/office/drawing/2014/main" id="{F9A07FAC-A2B4-4042-9ECD-E87690FBAD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57501" y="6116082"/>
                <a:ext cx="1034196" cy="565200"/>
              </a:xfrm>
              <a:prstGeom prst="rect">
                <a:avLst/>
              </a:prstGeom>
            </p:spPr>
          </p:pic>
          <p:pic>
            <p:nvPicPr>
              <p:cNvPr id="13" name="Image 12">
                <a:extLst>
                  <a:ext uri="{FF2B5EF4-FFF2-40B4-BE49-F238E27FC236}">
                    <a16:creationId xmlns:a16="http://schemas.microsoft.com/office/drawing/2014/main" id="{C6917B65-1296-4792-BBC6-B1D7FD84F46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4096" y="6030667"/>
                <a:ext cx="1024616" cy="720000"/>
              </a:xfrm>
              <a:prstGeom prst="rect">
                <a:avLst/>
              </a:prstGeom>
            </p:spPr>
          </p:pic>
          <p:pic>
            <p:nvPicPr>
              <p:cNvPr id="20" name="Image 19">
                <a:extLst>
                  <a:ext uri="{FF2B5EF4-FFF2-40B4-BE49-F238E27FC236}">
                    <a16:creationId xmlns:a16="http://schemas.microsoft.com/office/drawing/2014/main" id="{088EA763-3C1E-472A-A3C3-8D4BE6EF45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78703" y="6147367"/>
                <a:ext cx="2283714" cy="565200"/>
              </a:xfrm>
              <a:prstGeom prst="rect">
                <a:avLst/>
              </a:prstGeom>
            </p:spPr>
          </p:pic>
          <p:pic>
            <p:nvPicPr>
              <p:cNvPr id="23" name="Image 22">
                <a:extLst>
                  <a:ext uri="{FF2B5EF4-FFF2-40B4-BE49-F238E27FC236}">
                    <a16:creationId xmlns:a16="http://schemas.microsoft.com/office/drawing/2014/main" id="{7BFE292B-3F20-4B51-9A81-5CDDC020C7D4}"/>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8020750" y="6108067"/>
                <a:ext cx="1592499" cy="504000"/>
              </a:xfrm>
              <a:prstGeom prst="rect">
                <a:avLst/>
              </a:prstGeom>
            </p:spPr>
          </p:pic>
        </p:grpSp>
        <p:pic>
          <p:nvPicPr>
            <p:cNvPr id="9" name="Image 8">
              <a:extLst>
                <a:ext uri="{FF2B5EF4-FFF2-40B4-BE49-F238E27FC236}">
                  <a16:creationId xmlns:a16="http://schemas.microsoft.com/office/drawing/2014/main" id="{871923A6-EB7B-4E45-B75F-B5C139596468}"/>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762755" y="6001782"/>
              <a:ext cx="612000" cy="612000"/>
            </a:xfrm>
            <a:prstGeom prst="rect">
              <a:avLst/>
            </a:prstGeom>
          </p:spPr>
        </p:pic>
      </p:grpSp>
    </p:spTree>
    <p:extLst>
      <p:ext uri="{BB962C8B-B14F-4D97-AF65-F5344CB8AC3E}">
        <p14:creationId xmlns:p14="http://schemas.microsoft.com/office/powerpoint/2010/main" val="257331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0C63A7C-A3E8-4018-8FE3-18FE8238660E}"/>
              </a:ext>
            </a:extLst>
          </p:cNvPr>
          <p:cNvSpPr txBox="1"/>
          <p:nvPr/>
        </p:nvSpPr>
        <p:spPr>
          <a:xfrm>
            <a:off x="447858" y="763546"/>
            <a:ext cx="11442588" cy="738664"/>
          </a:xfrm>
          <a:prstGeom prst="rect">
            <a:avLst/>
          </a:prstGeom>
          <a:solidFill>
            <a:srgbClr val="3BB5C0"/>
          </a:solidFill>
        </p:spPr>
        <p:txBody>
          <a:bodyPr wrap="square" rtlCol="0">
            <a:spAutoFit/>
          </a:bodyPr>
          <a:lstStyle/>
          <a:p>
            <a:r>
              <a:rPr lang="fr-FR" sz="2100" b="1" dirty="0"/>
              <a:t>Construire une école de recherche à Lyon sur les MIE pour développer des compétences, approches et outils interdisciplinaires et répondre aux enjeux d’une gestion systémique des maladies infectieuses</a:t>
            </a:r>
            <a:r>
              <a:rPr lang="fr-FR" sz="2100" dirty="0">
                <a:latin typeface="Roboto" panose="02000000000000000000" pitchFamily="2" charset="0"/>
                <a:ea typeface="Roboto" panose="02000000000000000000" pitchFamily="2" charset="0"/>
              </a:rPr>
              <a:t> </a:t>
            </a:r>
          </a:p>
        </p:txBody>
      </p: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enjeux du projet d’EUR MIE-One </a:t>
            </a:r>
            <a:r>
              <a:rPr lang="fr-FR" sz="2200" dirty="0" err="1">
                <a:solidFill>
                  <a:srgbClr val="001B2E"/>
                </a:solidFill>
                <a:latin typeface="Roboto Black" panose="02000000000000000000" pitchFamily="2" charset="0"/>
                <a:ea typeface="Roboto Black" panose="02000000000000000000" pitchFamily="2" charset="0"/>
              </a:rPr>
              <a:t>Health</a:t>
            </a:r>
            <a:endParaRPr lang="fr-FR" sz="2200" dirty="0">
              <a:solidFill>
                <a:srgbClr val="001B2E"/>
              </a:solidFill>
              <a:latin typeface="Roboto Black" panose="02000000000000000000" pitchFamily="2" charset="0"/>
              <a:ea typeface="Roboto Black" panose="02000000000000000000" pitchFamily="2" charset="0"/>
            </a:endParaRPr>
          </a:p>
        </p:txBody>
      </p:sp>
      <p:pic>
        <p:nvPicPr>
          <p:cNvPr id="26" name="Image 25"/>
          <p:cNvPicPr>
            <a:picLocks noChangeAspect="1"/>
          </p:cNvPicPr>
          <p:nvPr/>
        </p:nvPicPr>
        <p:blipFill>
          <a:blip r:embed="rId3"/>
          <a:stretch>
            <a:fillRect/>
          </a:stretch>
        </p:blipFill>
        <p:spPr>
          <a:xfrm>
            <a:off x="0" y="1955694"/>
            <a:ext cx="6400207" cy="3639056"/>
          </a:xfrm>
          <a:prstGeom prst="rect">
            <a:avLst/>
          </a:prstGeom>
        </p:spPr>
      </p:pic>
      <p:sp>
        <p:nvSpPr>
          <p:cNvPr id="28" name="ZoneTexte 27"/>
          <p:cNvSpPr txBox="1"/>
          <p:nvPr/>
        </p:nvSpPr>
        <p:spPr>
          <a:xfrm>
            <a:off x="13987" y="5556680"/>
            <a:ext cx="5052646" cy="507831"/>
          </a:xfrm>
          <a:prstGeom prst="rect">
            <a:avLst/>
          </a:prstGeom>
          <a:noFill/>
        </p:spPr>
        <p:txBody>
          <a:bodyPr wrap="square" rtlCol="0">
            <a:spAutoFit/>
          </a:bodyPr>
          <a:lstStyle/>
          <a:p>
            <a:r>
              <a:rPr lang="fr-FR" sz="900" dirty="0"/>
              <a:t>One </a:t>
            </a:r>
            <a:r>
              <a:rPr lang="fr-FR" sz="900" dirty="0" err="1"/>
              <a:t>Health</a:t>
            </a:r>
            <a:r>
              <a:rPr lang="fr-FR" sz="900" dirty="0"/>
              <a:t> </a:t>
            </a:r>
            <a:r>
              <a:rPr lang="fr-FR" sz="900" dirty="0" err="1"/>
              <a:t>definition</a:t>
            </a:r>
            <a:r>
              <a:rPr lang="fr-FR" sz="900" dirty="0"/>
              <a:t>, FAO, OMS, OIE, UNEP, </a:t>
            </a:r>
            <a:r>
              <a:rPr lang="fr-FR" sz="900" dirty="0" err="1"/>
              <a:t>dec</a:t>
            </a:r>
            <a:r>
              <a:rPr lang="fr-FR" sz="900" dirty="0"/>
              <a:t> 2021</a:t>
            </a:r>
          </a:p>
          <a:p>
            <a:endParaRPr lang="en-US" sz="900" dirty="0">
              <a:solidFill>
                <a:srgbClr val="0070C0"/>
              </a:solidFill>
            </a:endParaRPr>
          </a:p>
          <a:p>
            <a:endParaRPr lang="fr-FR" sz="900" dirty="0">
              <a:solidFill>
                <a:srgbClr val="0070C0"/>
              </a:solidFill>
            </a:endParaRPr>
          </a:p>
        </p:txBody>
      </p:sp>
      <p:sp>
        <p:nvSpPr>
          <p:cNvPr id="24" name="Rectangle 23">
            <a:extLst>
              <a:ext uri="{FF2B5EF4-FFF2-40B4-BE49-F238E27FC236}">
                <a16:creationId xmlns:a16="http://schemas.microsoft.com/office/drawing/2014/main" id="{EAFEAFD2-EE29-B949-95BF-0A1E6B90CF31}"/>
              </a:ext>
            </a:extLst>
          </p:cNvPr>
          <p:cNvSpPr/>
          <p:nvPr/>
        </p:nvSpPr>
        <p:spPr>
          <a:xfrm>
            <a:off x="6172401" y="1502210"/>
            <a:ext cx="6022848" cy="4932119"/>
          </a:xfrm>
          <a:prstGeom prst="rect">
            <a:avLst/>
          </a:prstGeom>
        </p:spPr>
        <p:txBody>
          <a:bodyPr wrap="square">
            <a:spAutoFit/>
          </a:bodyPr>
          <a:lstStyle/>
          <a:p>
            <a:r>
              <a:rPr lang="it-IT" sz="2000" dirty="0">
                <a:solidFill>
                  <a:srgbClr val="3BB5C0"/>
                </a:solidFill>
                <a:latin typeface="Roboto Light" panose="02000000000000000000" pitchFamily="2" charset="0"/>
                <a:ea typeface="Roboto Light" panose="02000000000000000000" pitchFamily="2" charset="0"/>
              </a:rPr>
              <a:t>&gt; </a:t>
            </a:r>
            <a:r>
              <a:rPr lang="fr-FR" sz="2000" b="1" dirty="0"/>
              <a:t>(Ré)-émergence de maladies infectieuses</a:t>
            </a:r>
          </a:p>
          <a:p>
            <a:pPr marL="354013" lvl="1" indent="-171450">
              <a:buFont typeface="Arial" panose="020B0604020202020204" pitchFamily="34" charset="0"/>
              <a:buChar char="•"/>
            </a:pPr>
            <a:r>
              <a:rPr lang="fr-FR" sz="1600" dirty="0"/>
              <a:t>Augmentation des contacts êtres humains – faune sauvage            &gt;&gt; 75% des MI émergentes sont des zoonoses</a:t>
            </a:r>
          </a:p>
          <a:p>
            <a:pPr marL="354013" lvl="1" indent="-171450">
              <a:buFont typeface="Arial" panose="020B0604020202020204" pitchFamily="34" charset="0"/>
              <a:buChar char="•"/>
            </a:pPr>
            <a:endParaRPr lang="fr-FR" sz="800" dirty="0"/>
          </a:p>
          <a:p>
            <a:pPr marL="354013" lvl="1" indent="-171450">
              <a:buFont typeface="Arial" panose="020B0604020202020204" pitchFamily="34" charset="0"/>
              <a:buChar char="•"/>
            </a:pPr>
            <a:r>
              <a:rPr lang="fr-FR" sz="1600" dirty="0"/>
              <a:t>Changements climatiques, Perte de biodiversité  &gt;&gt; Extension de l’aire de distribution des vecteurs (ex. tiques, moustiques) et des animaux réservoirs</a:t>
            </a:r>
          </a:p>
          <a:p>
            <a:pPr marL="354013" lvl="1" indent="-171450">
              <a:buFont typeface="Arial" panose="020B0604020202020204" pitchFamily="34" charset="0"/>
              <a:buChar char="•"/>
            </a:pPr>
            <a:endParaRPr lang="fr-FR" sz="800" dirty="0"/>
          </a:p>
          <a:p>
            <a:pPr marL="354013" lvl="1" indent="-171450">
              <a:buFont typeface="Arial" panose="020B0604020202020204" pitchFamily="34" charset="0"/>
              <a:buChar char="•"/>
            </a:pPr>
            <a:r>
              <a:rPr lang="fr-FR" sz="1600" dirty="0"/>
              <a:t>Changement de pratiques, Colonisation des territoires inhabituels, Evolution sous de nouvelles formes &gt;&gt; Mondialisation des risques sanitaires. </a:t>
            </a:r>
          </a:p>
          <a:p>
            <a:pPr lvl="1"/>
            <a:endParaRPr lang="fr-FR" sz="800" dirty="0"/>
          </a:p>
          <a:p>
            <a:r>
              <a:rPr lang="it-IT" sz="2000" dirty="0">
                <a:solidFill>
                  <a:srgbClr val="3BB5C0"/>
                </a:solidFill>
                <a:latin typeface="Roboto Light" panose="02000000000000000000" pitchFamily="2" charset="0"/>
                <a:ea typeface="Roboto Light" panose="02000000000000000000" pitchFamily="2" charset="0"/>
              </a:rPr>
              <a:t>&gt; </a:t>
            </a:r>
            <a:r>
              <a:rPr lang="fr-FR" sz="2000" b="1" dirty="0" err="1"/>
              <a:t>Antibiorésistance</a:t>
            </a:r>
            <a:r>
              <a:rPr lang="fr-FR" sz="2000" b="1" dirty="0"/>
              <a:t>, un phénomène devenu global </a:t>
            </a:r>
          </a:p>
          <a:p>
            <a:pPr marL="354013" lvl="1" indent="-171450">
              <a:buFont typeface="Arial" panose="020B0604020202020204" pitchFamily="34" charset="0"/>
              <a:buChar char="•"/>
            </a:pPr>
            <a:r>
              <a:rPr lang="fr-FR" sz="1600" dirty="0"/>
              <a:t>Part des infections nosocomiales liées à des bactéries multi-résistantes en forte augmentation</a:t>
            </a:r>
          </a:p>
          <a:p>
            <a:pPr marL="354013" lvl="1" indent="-171450">
              <a:buFont typeface="Arial" panose="020B0604020202020204" pitchFamily="34" charset="0"/>
              <a:buChar char="•"/>
            </a:pPr>
            <a:endParaRPr lang="fr-FR" sz="800" dirty="0"/>
          </a:p>
          <a:p>
            <a:pPr marL="354013" lvl="1" indent="-171450">
              <a:buFont typeface="Arial" panose="020B0604020202020204" pitchFamily="34" charset="0"/>
              <a:buChar char="•"/>
            </a:pPr>
            <a:r>
              <a:rPr lang="fr-FR" sz="1600" dirty="0"/>
              <a:t>Les bactéries multi-résistantes issues des élevages peuvent se transmettre à l’homme </a:t>
            </a:r>
          </a:p>
          <a:p>
            <a:pPr marL="354013" lvl="1" indent="-171450">
              <a:buFont typeface="Arial" panose="020B0604020202020204" pitchFamily="34" charset="0"/>
              <a:buChar char="•"/>
            </a:pPr>
            <a:endParaRPr lang="fr-FR" sz="800" dirty="0"/>
          </a:p>
          <a:p>
            <a:pPr marL="354013" lvl="1" indent="-171450">
              <a:buFont typeface="Arial" panose="020B0604020202020204" pitchFamily="34" charset="0"/>
              <a:buChar char="•"/>
            </a:pPr>
            <a:r>
              <a:rPr lang="fr-FR" sz="1600" dirty="0"/>
              <a:t>Présence de bactéries résistantes dans l’environnement</a:t>
            </a:r>
            <a:endParaRPr lang="fr-FR" dirty="0"/>
          </a:p>
          <a:p>
            <a:pPr marL="0" lvl="1"/>
            <a:endParaRPr lang="it-IT" sz="1600" dirty="0">
              <a:solidFill>
                <a:srgbClr val="3BB5C0"/>
              </a:solidFill>
              <a:latin typeface="Roboto Light" panose="02000000000000000000" pitchFamily="2" charset="0"/>
              <a:ea typeface="Roboto Light" panose="02000000000000000000" pitchFamily="2" charset="0"/>
            </a:endParaRPr>
          </a:p>
          <a:p>
            <a:pPr marL="0" lvl="1"/>
            <a:endParaRPr lang="fr-FR" sz="1050" dirty="0"/>
          </a:p>
        </p:txBody>
      </p:sp>
    </p:spTree>
    <p:extLst>
      <p:ext uri="{BB962C8B-B14F-4D97-AF65-F5344CB8AC3E}">
        <p14:creationId xmlns:p14="http://schemas.microsoft.com/office/powerpoint/2010/main" val="44591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Lyon </a:t>
            </a:r>
            <a:r>
              <a:rPr lang="fr-FR" sz="2200" dirty="0" err="1">
                <a:solidFill>
                  <a:srgbClr val="001B2E"/>
                </a:solidFill>
                <a:latin typeface="Roboto Black" panose="02000000000000000000" pitchFamily="2" charset="0"/>
                <a:ea typeface="Roboto Black" panose="02000000000000000000" pitchFamily="2" charset="0"/>
              </a:rPr>
              <a:t>Transdisciplinary</a:t>
            </a:r>
            <a:r>
              <a:rPr lang="fr-FR" sz="2200" dirty="0">
                <a:solidFill>
                  <a:srgbClr val="001B2E"/>
                </a:solidFill>
                <a:latin typeface="Roboto Black" panose="02000000000000000000" pitchFamily="2" charset="0"/>
                <a:ea typeface="Roboto Black" panose="02000000000000000000" pitchFamily="2" charset="0"/>
              </a:rPr>
              <a:t>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Institute</a:t>
            </a:r>
          </a:p>
        </p:txBody>
      </p:sp>
      <p:sp>
        <p:nvSpPr>
          <p:cNvPr id="10" name="Titre 1">
            <a:extLst>
              <a:ext uri="{FF2B5EF4-FFF2-40B4-BE49-F238E27FC236}">
                <a16:creationId xmlns:a16="http://schemas.microsoft.com/office/drawing/2014/main" id="{1114659D-03D1-8347-B90E-960F5652B106}"/>
              </a:ext>
            </a:extLst>
          </p:cNvPr>
          <p:cNvSpPr>
            <a:spLocks noGrp="1"/>
          </p:cNvSpPr>
          <p:nvPr>
            <p:ph type="ctrTitle"/>
          </p:nvPr>
        </p:nvSpPr>
        <p:spPr>
          <a:xfrm>
            <a:off x="6330897" y="6352794"/>
            <a:ext cx="5455640" cy="673475"/>
          </a:xfrm>
        </p:spPr>
        <p:txBody>
          <a:bodyPr anchor="ctr">
            <a:normAutofit/>
          </a:bodyPr>
          <a:lstStyle/>
          <a:p>
            <a:r>
              <a:rPr lang="fr-FR" sz="2000" dirty="0">
                <a:solidFill>
                  <a:srgbClr val="3BB5C0"/>
                </a:solidFill>
                <a:latin typeface="Roboto Medium" panose="02000000000000000000" pitchFamily="2" charset="0"/>
                <a:ea typeface="Roboto Medium" panose="02000000000000000000" pitchFamily="2" charset="0"/>
              </a:rPr>
              <a:t>&gt;</a:t>
            </a:r>
            <a:r>
              <a:rPr lang="fr-FR" sz="2000" dirty="0">
                <a:solidFill>
                  <a:srgbClr val="001B2E"/>
                </a:solidFill>
                <a:latin typeface="Roboto Medium" panose="02000000000000000000" pitchFamily="2" charset="0"/>
                <a:ea typeface="Roboto Medium" panose="02000000000000000000" pitchFamily="2" charset="0"/>
              </a:rPr>
              <a:t> Réunion de Lancement </a:t>
            </a:r>
            <a:r>
              <a:rPr lang="fr-FR" sz="2000" dirty="0">
                <a:solidFill>
                  <a:srgbClr val="4381C1"/>
                </a:solidFill>
                <a:latin typeface="Roboto Medium" panose="02000000000000000000" pitchFamily="2" charset="0"/>
                <a:ea typeface="Roboto Medium" panose="02000000000000000000" pitchFamily="2" charset="0"/>
              </a:rPr>
              <a:t>12 avril 2022</a:t>
            </a:r>
          </a:p>
        </p:txBody>
      </p:sp>
      <p:cxnSp>
        <p:nvCxnSpPr>
          <p:cNvPr id="11" name="Connecteur droit avec flèche 10">
            <a:extLst>
              <a:ext uri="{FF2B5EF4-FFF2-40B4-BE49-F238E27FC236}">
                <a16:creationId xmlns:a16="http://schemas.microsoft.com/office/drawing/2014/main" id="{1A7936F5-791D-C147-A0CA-CF6AC4476742}"/>
              </a:ext>
            </a:extLst>
          </p:cNvPr>
          <p:cNvCxnSpPr/>
          <p:nvPr/>
        </p:nvCxnSpPr>
        <p:spPr>
          <a:xfrm>
            <a:off x="419450" y="6420683"/>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eproduction tableau de Keith Haring Acrobates En Couleurs">
            <a:extLst>
              <a:ext uri="{FF2B5EF4-FFF2-40B4-BE49-F238E27FC236}">
                <a16:creationId xmlns:a16="http://schemas.microsoft.com/office/drawing/2014/main" id="{64CEC0FF-0AB3-634A-B4A1-2EAA4915C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24" y="2892852"/>
            <a:ext cx="2750523" cy="28024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2011/2012 - KEITH HARING ... DANS LA COUR DE RÉCRÉ. - Groupe Scolaire HENRI  DEROUIN">
            <a:extLst>
              <a:ext uri="{FF2B5EF4-FFF2-40B4-BE49-F238E27FC236}">
                <a16:creationId xmlns:a16="http://schemas.microsoft.com/office/drawing/2014/main" id="{054D268A-195F-E74E-9B73-EFE8DF6B73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04" r="75060"/>
          <a:stretch/>
        </p:blipFill>
        <p:spPr bwMode="auto">
          <a:xfrm>
            <a:off x="5579874" y="1837319"/>
            <a:ext cx="1100976" cy="267841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FCA1B1FD-C561-9D4B-A1B6-14221917C92B}"/>
              </a:ext>
            </a:extLst>
          </p:cNvPr>
          <p:cNvSpPr txBox="1"/>
          <p:nvPr/>
        </p:nvSpPr>
        <p:spPr>
          <a:xfrm>
            <a:off x="5038077" y="4215332"/>
            <a:ext cx="2337955" cy="523220"/>
          </a:xfrm>
          <a:prstGeom prst="rect">
            <a:avLst/>
          </a:prstGeom>
          <a:noFill/>
        </p:spPr>
        <p:txBody>
          <a:bodyPr wrap="square" rtlCol="0">
            <a:spAutoFit/>
          </a:bodyPr>
          <a:lstStyle/>
          <a:p>
            <a:r>
              <a:rPr lang="fr-FR" sz="2800" dirty="0"/>
              <a:t>P = G + E + </a:t>
            </a:r>
            <a:r>
              <a:rPr lang="fr-FR" sz="2800" dirty="0" err="1"/>
              <a:t>GxE</a:t>
            </a:r>
            <a:endParaRPr lang="fr-FR" sz="2800" dirty="0"/>
          </a:p>
        </p:txBody>
      </p:sp>
      <p:sp>
        <p:nvSpPr>
          <p:cNvPr id="17" name="ZoneTexte 16">
            <a:extLst>
              <a:ext uri="{FF2B5EF4-FFF2-40B4-BE49-F238E27FC236}">
                <a16:creationId xmlns:a16="http://schemas.microsoft.com/office/drawing/2014/main" id="{6211BFD3-1162-3A45-AEFF-C3A8F2E00B69}"/>
              </a:ext>
            </a:extLst>
          </p:cNvPr>
          <p:cNvSpPr txBox="1"/>
          <p:nvPr/>
        </p:nvSpPr>
        <p:spPr>
          <a:xfrm>
            <a:off x="343949" y="956345"/>
            <a:ext cx="11442588" cy="461665"/>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Le lien entre médecine 5P et One </a:t>
            </a:r>
            <a:r>
              <a:rPr lang="fr-FR" sz="2400" dirty="0" err="1">
                <a:solidFill>
                  <a:srgbClr val="1A334C"/>
                </a:solidFill>
                <a:latin typeface="Roboto" panose="02000000000000000000" pitchFamily="2" charset="0"/>
                <a:ea typeface="Roboto" panose="02000000000000000000" pitchFamily="2" charset="0"/>
              </a:rPr>
              <a:t>Health</a:t>
            </a:r>
            <a:r>
              <a:rPr lang="fr-FR" sz="2400" dirty="0">
                <a:solidFill>
                  <a:srgbClr val="1A334C"/>
                </a:solidFill>
                <a:latin typeface="Roboto" panose="02000000000000000000" pitchFamily="2" charset="0"/>
                <a:ea typeface="Roboto" panose="02000000000000000000" pitchFamily="2" charset="0"/>
              </a:rPr>
              <a:t> : une nécessité </a:t>
            </a:r>
            <a:endParaRPr lang="fr-FR" sz="2400" dirty="0">
              <a:solidFill>
                <a:schemeClr val="bg1"/>
              </a:solidFill>
              <a:latin typeface="Roboto" panose="02000000000000000000" pitchFamily="2" charset="0"/>
              <a:ea typeface="Roboto" panose="02000000000000000000" pitchFamily="2" charset="0"/>
            </a:endParaRPr>
          </a:p>
        </p:txBody>
      </p:sp>
      <p:sp>
        <p:nvSpPr>
          <p:cNvPr id="5" name="ZoneTexte 4">
            <a:extLst>
              <a:ext uri="{FF2B5EF4-FFF2-40B4-BE49-F238E27FC236}">
                <a16:creationId xmlns:a16="http://schemas.microsoft.com/office/drawing/2014/main" id="{7118EF5C-E298-8D47-AF7A-2FE38D9B641A}"/>
              </a:ext>
            </a:extLst>
          </p:cNvPr>
          <p:cNvSpPr txBox="1"/>
          <p:nvPr/>
        </p:nvSpPr>
        <p:spPr>
          <a:xfrm>
            <a:off x="7890315" y="2826992"/>
            <a:ext cx="4178901" cy="1477328"/>
          </a:xfrm>
          <a:prstGeom prst="rect">
            <a:avLst/>
          </a:prstGeom>
          <a:noFill/>
        </p:spPr>
        <p:txBody>
          <a:bodyPr wrap="none" rtlCol="0">
            <a:spAutoFit/>
          </a:bodyPr>
          <a:lstStyle/>
          <a:p>
            <a:r>
              <a:rPr lang="fr-FR" dirty="0"/>
              <a:t>Nécessité d’une connaissance approfondie</a:t>
            </a:r>
          </a:p>
          <a:p>
            <a:r>
              <a:rPr lang="fr-FR" dirty="0"/>
              <a:t>du </a:t>
            </a:r>
            <a:r>
              <a:rPr lang="fr-FR" b="1" dirty="0"/>
              <a:t>contexte populationnel et social </a:t>
            </a:r>
            <a:r>
              <a:rPr lang="fr-FR" dirty="0"/>
              <a:t>:</a:t>
            </a:r>
          </a:p>
          <a:p>
            <a:pPr marL="285750" indent="-285750">
              <a:buFontTx/>
              <a:buChar char="-"/>
            </a:pPr>
            <a:r>
              <a:rPr lang="fr-FR" dirty="0"/>
              <a:t>Historique</a:t>
            </a:r>
          </a:p>
          <a:p>
            <a:pPr marL="285750" indent="-285750">
              <a:buFontTx/>
              <a:buChar char="-"/>
            </a:pPr>
            <a:r>
              <a:rPr lang="fr-FR" dirty="0"/>
              <a:t>Génétique</a:t>
            </a:r>
          </a:p>
          <a:p>
            <a:pPr marL="285750" indent="-285750">
              <a:buFontTx/>
              <a:buChar char="-"/>
            </a:pPr>
            <a:r>
              <a:rPr lang="fr-FR" dirty="0"/>
              <a:t>Socio-culturel</a:t>
            </a:r>
          </a:p>
        </p:txBody>
      </p:sp>
      <p:sp>
        <p:nvSpPr>
          <p:cNvPr id="19" name="ZoneTexte 18">
            <a:extLst>
              <a:ext uri="{FF2B5EF4-FFF2-40B4-BE49-F238E27FC236}">
                <a16:creationId xmlns:a16="http://schemas.microsoft.com/office/drawing/2014/main" id="{8570FD3D-6891-574F-918F-8B787B8D2C8B}"/>
              </a:ext>
            </a:extLst>
          </p:cNvPr>
          <p:cNvSpPr txBox="1"/>
          <p:nvPr/>
        </p:nvSpPr>
        <p:spPr>
          <a:xfrm>
            <a:off x="7890315" y="4748736"/>
            <a:ext cx="4100225" cy="1754326"/>
          </a:xfrm>
          <a:prstGeom prst="rect">
            <a:avLst/>
          </a:prstGeom>
          <a:noFill/>
        </p:spPr>
        <p:txBody>
          <a:bodyPr wrap="none" rtlCol="0">
            <a:spAutoFit/>
          </a:bodyPr>
          <a:lstStyle/>
          <a:p>
            <a:r>
              <a:rPr lang="fr-FR" dirty="0"/>
              <a:t>Pour mieux :</a:t>
            </a:r>
          </a:p>
          <a:p>
            <a:pPr marL="285750" indent="-285750">
              <a:buFontTx/>
              <a:buChar char="-"/>
            </a:pPr>
            <a:r>
              <a:rPr lang="fr-FR" dirty="0"/>
              <a:t>Prévenir à l’échelle populationnelle</a:t>
            </a:r>
          </a:p>
          <a:p>
            <a:pPr marL="285750" indent="-285750">
              <a:buFontTx/>
              <a:buChar char="-"/>
            </a:pPr>
            <a:r>
              <a:rPr lang="fr-FR" dirty="0"/>
              <a:t>Traiter/diagnostiquer individuellement</a:t>
            </a:r>
          </a:p>
          <a:p>
            <a:pPr marL="285750" indent="-285750">
              <a:buFontTx/>
              <a:buChar char="-"/>
            </a:pPr>
            <a:r>
              <a:rPr lang="fr-FR" dirty="0"/>
              <a:t>Accompagner et (</a:t>
            </a:r>
            <a:r>
              <a:rPr lang="fr-FR" dirty="0" err="1"/>
              <a:t>re</a:t>
            </a:r>
            <a:r>
              <a:rPr lang="fr-FR" dirty="0"/>
              <a:t>)-insérer</a:t>
            </a:r>
          </a:p>
          <a:p>
            <a:pPr marL="285750" indent="-285750">
              <a:buFontTx/>
              <a:buChar char="-"/>
            </a:pPr>
            <a:r>
              <a:rPr lang="fr-FR" dirty="0"/>
              <a:t>Impliquer </a:t>
            </a:r>
            <a:r>
              <a:rPr lang="fr-FR"/>
              <a:t>les populations</a:t>
            </a:r>
            <a:endParaRPr lang="fr-FR" dirty="0"/>
          </a:p>
          <a:p>
            <a:pPr marL="285750" indent="-285750">
              <a:buFontTx/>
              <a:buChar char="-"/>
            </a:pPr>
            <a:endParaRPr lang="fr-FR" dirty="0"/>
          </a:p>
        </p:txBody>
      </p:sp>
    </p:spTree>
    <p:extLst>
      <p:ext uri="{BB962C8B-B14F-4D97-AF65-F5344CB8AC3E}">
        <p14:creationId xmlns:p14="http://schemas.microsoft.com/office/powerpoint/2010/main" val="3624276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Les défis du projet d’EUR MIE-One </a:t>
            </a:r>
            <a:r>
              <a:rPr lang="fr-FR" sz="2200" dirty="0" err="1">
                <a:solidFill>
                  <a:srgbClr val="001B2E"/>
                </a:solidFill>
                <a:latin typeface="Roboto Black" panose="02000000000000000000" pitchFamily="2" charset="0"/>
                <a:ea typeface="Roboto Black" panose="02000000000000000000" pitchFamily="2" charset="0"/>
              </a:rPr>
              <a:t>Health</a:t>
            </a:r>
            <a:endParaRPr lang="fr-FR" sz="2200" dirty="0">
              <a:solidFill>
                <a:srgbClr val="001B2E"/>
              </a:solidFill>
              <a:latin typeface="Roboto Black" panose="02000000000000000000" pitchFamily="2" charset="0"/>
              <a:ea typeface="Roboto Black" panose="02000000000000000000" pitchFamily="2" charset="0"/>
            </a:endParaRPr>
          </a:p>
        </p:txBody>
      </p:sp>
      <p:sp>
        <p:nvSpPr>
          <p:cNvPr id="10" name="Rectangle 9">
            <a:extLst>
              <a:ext uri="{FF2B5EF4-FFF2-40B4-BE49-F238E27FC236}">
                <a16:creationId xmlns:a16="http://schemas.microsoft.com/office/drawing/2014/main" id="{EAFEAFD2-EE29-B949-95BF-0A1E6B90CF31}"/>
              </a:ext>
            </a:extLst>
          </p:cNvPr>
          <p:cNvSpPr/>
          <p:nvPr/>
        </p:nvSpPr>
        <p:spPr>
          <a:xfrm>
            <a:off x="3638683" y="763205"/>
            <a:ext cx="8570976" cy="3570208"/>
          </a:xfrm>
          <a:prstGeom prst="rect">
            <a:avLst/>
          </a:prstGeom>
        </p:spPr>
        <p:txBody>
          <a:bodyPr wrap="square">
            <a:spAutoFit/>
          </a:bodyPr>
          <a:lstStyle/>
          <a:p>
            <a:pPr algn="just"/>
            <a:r>
              <a:rPr lang="it-IT" b="1" dirty="0">
                <a:solidFill>
                  <a:srgbClr val="3BB5C0"/>
                </a:solidFill>
                <a:latin typeface="Roboto Light" panose="02000000000000000000" pitchFamily="2" charset="0"/>
                <a:ea typeface="Roboto Light" panose="02000000000000000000" pitchFamily="2" charset="0"/>
              </a:rPr>
              <a:t>&gt;</a:t>
            </a:r>
            <a:r>
              <a:rPr lang="it-IT" dirty="0">
                <a:solidFill>
                  <a:srgbClr val="3BB5C0"/>
                </a:solidFill>
                <a:latin typeface="Roboto Light" panose="02000000000000000000" pitchFamily="2" charset="0"/>
                <a:ea typeface="Roboto Light" panose="02000000000000000000" pitchFamily="2" charset="0"/>
              </a:rPr>
              <a:t> </a:t>
            </a:r>
            <a:r>
              <a:rPr lang="fr-FR" b="1" dirty="0"/>
              <a:t>France 2030 : une stratégie nationale d’accélération sur les MIE </a:t>
            </a:r>
            <a:r>
              <a:rPr lang="fr-FR" dirty="0"/>
              <a:t>pour instaurer une préparation systémique face aux risques des crises sanitaires</a:t>
            </a:r>
          </a:p>
          <a:p>
            <a:pPr algn="just"/>
            <a:endParaRPr lang="fr-FR" sz="1000" dirty="0"/>
          </a:p>
          <a:p>
            <a:pPr algn="just"/>
            <a:r>
              <a:rPr lang="it-IT" b="1" dirty="0">
                <a:solidFill>
                  <a:srgbClr val="3BB5C0"/>
                </a:solidFill>
                <a:latin typeface="Roboto Light" panose="02000000000000000000" pitchFamily="2" charset="0"/>
                <a:ea typeface="Roboto Light" panose="02000000000000000000" pitchFamily="2" charset="0"/>
              </a:rPr>
              <a:t>&gt;</a:t>
            </a:r>
            <a:r>
              <a:rPr lang="it-IT" dirty="0">
                <a:solidFill>
                  <a:srgbClr val="3BB5C0"/>
                </a:solidFill>
                <a:latin typeface="Roboto Light" panose="02000000000000000000" pitchFamily="2" charset="0"/>
                <a:ea typeface="Roboto Light" panose="02000000000000000000" pitchFamily="2" charset="0"/>
              </a:rPr>
              <a:t> </a:t>
            </a:r>
            <a:r>
              <a:rPr lang="fr-FR" b="1" dirty="0"/>
              <a:t>Un déficit quantitatif très important de formation sur la thématique spécifique MIE et d’une insuffisance de pluridisciplinarité</a:t>
            </a:r>
            <a:r>
              <a:rPr lang="fr-FR" dirty="0"/>
              <a:t>. </a:t>
            </a:r>
          </a:p>
          <a:p>
            <a:pPr algn="just"/>
            <a:endParaRPr lang="fr-FR" sz="600" dirty="0"/>
          </a:p>
          <a:p>
            <a:pPr marL="536575" algn="just"/>
            <a:r>
              <a:rPr lang="fr-FR" sz="1000" dirty="0"/>
              <a:t>●</a:t>
            </a:r>
            <a:r>
              <a:rPr lang="fr-FR" dirty="0"/>
              <a:t> Nb mentions de master disciplinaires MAIS la thématique spécifique des MIE rarement abordée et jamais sous la forme d’un parcours individualisé.</a:t>
            </a:r>
          </a:p>
          <a:p>
            <a:pPr marL="536575" algn="just"/>
            <a:endParaRPr lang="fr-FR" sz="600" dirty="0"/>
          </a:p>
          <a:p>
            <a:pPr marL="536575" algn="just"/>
            <a:r>
              <a:rPr lang="fr-FR" sz="1000" dirty="0"/>
              <a:t>●</a:t>
            </a:r>
            <a:r>
              <a:rPr lang="fr-FR" dirty="0"/>
              <a:t> Des formations disciplinaires cloisonnées. </a:t>
            </a:r>
          </a:p>
          <a:p>
            <a:pPr marL="536575" algn="just"/>
            <a:endParaRPr lang="fr-FR" sz="600" dirty="0"/>
          </a:p>
          <a:p>
            <a:pPr marL="536575" algn="just"/>
            <a:r>
              <a:rPr lang="fr-FR" sz="1000" dirty="0"/>
              <a:t>● </a:t>
            </a:r>
            <a:r>
              <a:rPr lang="fr-FR" dirty="0"/>
              <a:t>Des formations pluridisciplinaires actuelles: Interdisciplinarité trop restreinte, limitée soit au domaine biologie-santé soit au domaine écologie-biodiversité. </a:t>
            </a:r>
          </a:p>
          <a:p>
            <a:pPr marL="536575" algn="just"/>
            <a:r>
              <a:rPr lang="fr-FR" dirty="0"/>
              <a:t>Quasi-absence des disciplines telles que chimie, modélisation mathématique, intelligence artificielle, ou, anthropologie, sociologie, psychologie, communication. </a:t>
            </a:r>
            <a:endParaRPr lang="fr-FR" sz="1050" dirty="0"/>
          </a:p>
        </p:txBody>
      </p:sp>
      <p:pic>
        <p:nvPicPr>
          <p:cNvPr id="4" name="Image 3"/>
          <p:cNvPicPr>
            <a:picLocks noChangeAspect="1"/>
          </p:cNvPicPr>
          <p:nvPr/>
        </p:nvPicPr>
        <p:blipFill>
          <a:blip r:embed="rId3"/>
          <a:stretch>
            <a:fillRect/>
          </a:stretch>
        </p:blipFill>
        <p:spPr>
          <a:xfrm>
            <a:off x="222299" y="763205"/>
            <a:ext cx="3350091" cy="5027299"/>
          </a:xfrm>
          <a:prstGeom prst="rect">
            <a:avLst/>
          </a:prstGeom>
        </p:spPr>
      </p:pic>
      <p:sp>
        <p:nvSpPr>
          <p:cNvPr id="8" name="Rectangle 7">
            <a:extLst>
              <a:ext uri="{FF2B5EF4-FFF2-40B4-BE49-F238E27FC236}">
                <a16:creationId xmlns:a16="http://schemas.microsoft.com/office/drawing/2014/main" id="{EAFEAFD2-EE29-B949-95BF-0A1E6B90CF31}"/>
              </a:ext>
            </a:extLst>
          </p:cNvPr>
          <p:cNvSpPr/>
          <p:nvPr/>
        </p:nvSpPr>
        <p:spPr>
          <a:xfrm>
            <a:off x="3650406" y="4233236"/>
            <a:ext cx="8570976" cy="2192908"/>
          </a:xfrm>
          <a:prstGeom prst="rect">
            <a:avLst/>
          </a:prstGeom>
        </p:spPr>
        <p:txBody>
          <a:bodyPr wrap="square">
            <a:spAutoFit/>
          </a:bodyPr>
          <a:lstStyle/>
          <a:p>
            <a:pPr marL="536575" algn="just"/>
            <a:endParaRPr lang="fr-FR" sz="1000" dirty="0"/>
          </a:p>
          <a:p>
            <a:pPr algn="just" defTabSz="1219170" eaLnBrk="0" fontAlgn="base" hangingPunct="0">
              <a:spcBef>
                <a:spcPct val="0"/>
              </a:spcBef>
              <a:spcAft>
                <a:spcPct val="0"/>
              </a:spcAft>
            </a:pPr>
            <a:r>
              <a:rPr lang="it-IT" dirty="0">
                <a:solidFill>
                  <a:srgbClr val="3BB5C0"/>
                </a:solidFill>
                <a:latin typeface="Roboto Light" panose="02000000000000000000" pitchFamily="2" charset="0"/>
                <a:ea typeface="Roboto Light" panose="02000000000000000000" pitchFamily="2" charset="0"/>
              </a:rPr>
              <a:t> </a:t>
            </a:r>
            <a:r>
              <a:rPr lang="it-IT" b="1" dirty="0">
                <a:solidFill>
                  <a:srgbClr val="3BB5C0"/>
                </a:solidFill>
                <a:latin typeface="Roboto Light" panose="02000000000000000000" pitchFamily="2" charset="0"/>
                <a:ea typeface="Roboto Light" panose="02000000000000000000" pitchFamily="2" charset="0"/>
              </a:rPr>
              <a:t>&gt;</a:t>
            </a:r>
            <a:r>
              <a:rPr lang="it-IT" dirty="0">
                <a:solidFill>
                  <a:srgbClr val="3BB5C0"/>
                </a:solidFill>
                <a:latin typeface="Roboto Light" panose="02000000000000000000" pitchFamily="2" charset="0"/>
                <a:ea typeface="Roboto Light" panose="02000000000000000000" pitchFamily="2" charset="0"/>
              </a:rPr>
              <a:t> </a:t>
            </a:r>
            <a:r>
              <a:rPr lang="fr-FR" b="1" dirty="0"/>
              <a:t>Une mesure proposée au niveau national : la création de 2 EUR-MIE</a:t>
            </a:r>
          </a:p>
          <a:p>
            <a:pPr marL="539750" algn="just" defTabSz="1219170" eaLnBrk="0" fontAlgn="base" hangingPunct="0">
              <a:spcBef>
                <a:spcPct val="0"/>
              </a:spcBef>
              <a:spcAft>
                <a:spcPct val="0"/>
              </a:spcAft>
            </a:pPr>
            <a:r>
              <a:rPr lang="fr-FR" sz="1000" dirty="0"/>
              <a:t>● </a:t>
            </a:r>
            <a:r>
              <a:rPr lang="fr-FR" dirty="0"/>
              <a:t>Lier fortement au meilleur niveau formation et recherche</a:t>
            </a:r>
          </a:p>
          <a:p>
            <a:pPr marL="539750" algn="just" defTabSz="1219170" eaLnBrk="0" fontAlgn="base" hangingPunct="0">
              <a:spcBef>
                <a:spcPct val="0"/>
              </a:spcBef>
              <a:spcAft>
                <a:spcPct val="0"/>
              </a:spcAft>
            </a:pPr>
            <a:r>
              <a:rPr lang="fr-FR" sz="1000" dirty="0"/>
              <a:t>●</a:t>
            </a:r>
            <a:r>
              <a:rPr lang="fr-FR" dirty="0"/>
              <a:t> Rassembler dans une même dynamique universités, écoles et organismes. </a:t>
            </a:r>
          </a:p>
          <a:p>
            <a:pPr marL="539750" algn="just" defTabSz="1219170" eaLnBrk="0" fontAlgn="base" hangingPunct="0">
              <a:spcBef>
                <a:spcPct val="0"/>
              </a:spcBef>
              <a:spcAft>
                <a:spcPct val="0"/>
              </a:spcAft>
            </a:pPr>
            <a:r>
              <a:rPr lang="fr-FR" sz="1000" dirty="0"/>
              <a:t>● </a:t>
            </a:r>
            <a:r>
              <a:rPr lang="fr-FR" dirty="0"/>
              <a:t>Possibilité d’associer des partenaires privés. </a:t>
            </a:r>
          </a:p>
          <a:p>
            <a:pPr marL="539750" algn="just" defTabSz="1219170" eaLnBrk="0" fontAlgn="base" hangingPunct="0">
              <a:spcBef>
                <a:spcPct val="0"/>
              </a:spcBef>
              <a:spcAft>
                <a:spcPct val="0"/>
              </a:spcAft>
            </a:pPr>
            <a:endParaRPr lang="fr-FR" sz="800" dirty="0"/>
          </a:p>
          <a:p>
            <a:pPr marL="539750" algn="r" defTabSz="1219170" eaLnBrk="0" fontAlgn="base" hangingPunct="0">
              <a:spcBef>
                <a:spcPct val="0"/>
              </a:spcBef>
              <a:spcAft>
                <a:spcPct val="0"/>
              </a:spcAft>
            </a:pPr>
            <a:r>
              <a:rPr lang="fr-FR" b="1" dirty="0">
                <a:solidFill>
                  <a:srgbClr val="3BB5C0"/>
                </a:solidFill>
              </a:rPr>
              <a:t>AMI Compétences et métiers d’avenir : 5 juillet 2022</a:t>
            </a:r>
          </a:p>
          <a:p>
            <a:pPr marL="536575" algn="just"/>
            <a:endParaRPr lang="fr-FR" dirty="0"/>
          </a:p>
          <a:p>
            <a:pPr marL="0" lvl="1" algn="just"/>
            <a:endParaRPr lang="fr-FR" sz="1050" dirty="0"/>
          </a:p>
        </p:txBody>
      </p:sp>
    </p:spTree>
    <p:extLst>
      <p:ext uri="{BB962C8B-B14F-4D97-AF65-F5344CB8AC3E}">
        <p14:creationId xmlns:p14="http://schemas.microsoft.com/office/powerpoint/2010/main" val="37823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Ambition du projet d’EUR MIE-One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à Lyon</a:t>
            </a:r>
          </a:p>
        </p:txBody>
      </p:sp>
      <p:sp>
        <p:nvSpPr>
          <p:cNvPr id="10" name="Rectangle 9">
            <a:extLst>
              <a:ext uri="{FF2B5EF4-FFF2-40B4-BE49-F238E27FC236}">
                <a16:creationId xmlns:a16="http://schemas.microsoft.com/office/drawing/2014/main" id="{EAFEAFD2-EE29-B949-95BF-0A1E6B90CF31}"/>
              </a:ext>
            </a:extLst>
          </p:cNvPr>
          <p:cNvSpPr/>
          <p:nvPr/>
        </p:nvSpPr>
        <p:spPr>
          <a:xfrm>
            <a:off x="514642" y="1699353"/>
            <a:ext cx="11992708" cy="3693319"/>
          </a:xfrm>
          <a:prstGeom prst="rect">
            <a:avLst/>
          </a:prstGeom>
        </p:spPr>
        <p:txBody>
          <a:bodyPr wrap="square">
            <a:spAutoFit/>
          </a:bodyPr>
          <a:lstStyle/>
          <a:p>
            <a:r>
              <a:rPr lang="it-IT" b="1" dirty="0">
                <a:solidFill>
                  <a:srgbClr val="3BB5C0"/>
                </a:solidFill>
                <a:latin typeface="Roboto Light" panose="02000000000000000000" pitchFamily="2" charset="0"/>
                <a:ea typeface="Roboto Light" panose="02000000000000000000" pitchFamily="2" charset="0"/>
              </a:rPr>
              <a:t>1&gt;</a:t>
            </a:r>
            <a:r>
              <a:rPr lang="it-IT" dirty="0">
                <a:solidFill>
                  <a:srgbClr val="3BB5C0"/>
                </a:solidFill>
                <a:latin typeface="Roboto Light" panose="02000000000000000000" pitchFamily="2" charset="0"/>
                <a:ea typeface="Roboto Light" panose="02000000000000000000" pitchFamily="2" charset="0"/>
              </a:rPr>
              <a:t> </a:t>
            </a:r>
            <a:r>
              <a:rPr lang="fr-FR" dirty="0"/>
              <a:t>Accroitre le nombre de spécialistes, chercheurs et ingénieurs, dans le champ des MIE pour assurer le développement de l’effort de recherche en mettant en place de nouveaux parcours interdisciplinaires innovants</a:t>
            </a:r>
          </a:p>
          <a:p>
            <a:pPr marL="539750"/>
            <a:r>
              <a:rPr lang="fr-FR" b="1" dirty="0">
                <a:latin typeface="Calibri" panose="020F0502020204030204" pitchFamily="34" charset="0"/>
                <a:cs typeface="Calibri" panose="020F0502020204030204" pitchFamily="34" charset="0"/>
              </a:rPr>
              <a:t>→ </a:t>
            </a:r>
            <a:r>
              <a:rPr lang="fr-FR" b="1" dirty="0"/>
              <a:t>développer des formations interdisciplinaires pour les spécialistes du domaine MIE</a:t>
            </a:r>
            <a:endParaRPr lang="fr-FR" dirty="0"/>
          </a:p>
          <a:p>
            <a:endParaRPr lang="fr-FR" dirty="0"/>
          </a:p>
          <a:p>
            <a:endParaRPr lang="fr-FR" dirty="0"/>
          </a:p>
          <a:p>
            <a:endParaRPr lang="fr-FR" dirty="0"/>
          </a:p>
          <a:p>
            <a:endParaRPr lang="fr-FR" dirty="0"/>
          </a:p>
          <a:p>
            <a:endParaRPr lang="fr-FR" dirty="0"/>
          </a:p>
          <a:p>
            <a:endParaRPr lang="fr-FR" b="1" dirty="0"/>
          </a:p>
          <a:p>
            <a:endParaRPr lang="fr-FR" b="1" dirty="0"/>
          </a:p>
          <a:p>
            <a:endParaRPr lang="fr-FR" b="1" dirty="0"/>
          </a:p>
          <a:p>
            <a:endParaRPr lang="fr-FR" b="1" dirty="0"/>
          </a:p>
          <a:p>
            <a:endParaRPr lang="fr-FR" b="1" dirty="0"/>
          </a:p>
        </p:txBody>
      </p:sp>
      <p:sp>
        <p:nvSpPr>
          <p:cNvPr id="15" name="ZoneTexte 14">
            <a:extLst>
              <a:ext uri="{FF2B5EF4-FFF2-40B4-BE49-F238E27FC236}">
                <a16:creationId xmlns:a16="http://schemas.microsoft.com/office/drawing/2014/main" id="{80C63A7C-A3E8-4018-8FE3-18FE8238660E}"/>
              </a:ext>
            </a:extLst>
          </p:cNvPr>
          <p:cNvSpPr txBox="1"/>
          <p:nvPr/>
        </p:nvSpPr>
        <p:spPr>
          <a:xfrm>
            <a:off x="514642" y="861947"/>
            <a:ext cx="11442588" cy="738664"/>
          </a:xfrm>
          <a:prstGeom prst="rect">
            <a:avLst/>
          </a:prstGeom>
          <a:solidFill>
            <a:srgbClr val="3BB5C0"/>
          </a:solidFill>
        </p:spPr>
        <p:txBody>
          <a:bodyPr wrap="square" rtlCol="0">
            <a:spAutoFit/>
          </a:bodyPr>
          <a:lstStyle/>
          <a:p>
            <a:r>
              <a:rPr lang="fr-FR" sz="2100" b="1" dirty="0"/>
              <a:t>Construire une école de recherche à Lyon sur les MIE pour développer des compétences, approches et outils interdisciplinaires et répondre aux enjeux d’une gestion systémique des maladies infectieuses</a:t>
            </a:r>
            <a:r>
              <a:rPr lang="fr-FR" sz="2100" dirty="0">
                <a:latin typeface="Roboto" panose="02000000000000000000" pitchFamily="2" charset="0"/>
                <a:ea typeface="Roboto" panose="02000000000000000000" pitchFamily="2" charset="0"/>
              </a:rPr>
              <a:t> </a:t>
            </a:r>
          </a:p>
        </p:txBody>
      </p:sp>
      <p:grpSp>
        <p:nvGrpSpPr>
          <p:cNvPr id="16" name="Groupe 15"/>
          <p:cNvGrpSpPr/>
          <p:nvPr/>
        </p:nvGrpSpPr>
        <p:grpSpPr>
          <a:xfrm>
            <a:off x="1377255" y="1913943"/>
            <a:ext cx="10707361" cy="3631923"/>
            <a:chOff x="1377255" y="1913943"/>
            <a:chExt cx="10707361" cy="3631923"/>
          </a:xfrm>
        </p:grpSpPr>
        <p:sp>
          <p:nvSpPr>
            <p:cNvPr id="8" name="Rectangle 7"/>
            <p:cNvSpPr/>
            <p:nvPr/>
          </p:nvSpPr>
          <p:spPr>
            <a:xfrm>
              <a:off x="1886516" y="2575822"/>
              <a:ext cx="10198100" cy="2970044"/>
            </a:xfrm>
            <a:prstGeom prst="rect">
              <a:avLst/>
            </a:prstGeom>
          </p:spPr>
          <p:txBody>
            <a:bodyPr wrap="square">
              <a:spAutoFit/>
            </a:bodyPr>
            <a:lstStyle/>
            <a:p>
              <a:r>
                <a:rPr lang="fr-FR" sz="1000" dirty="0"/>
                <a:t>● </a:t>
              </a:r>
              <a:r>
                <a:rPr lang="fr-FR" dirty="0"/>
                <a:t>Créer des programmes doctoraux interdisciplinaires; </a:t>
              </a:r>
            </a:p>
            <a:p>
              <a:r>
                <a:rPr lang="fr-FR" sz="1000" dirty="0"/>
                <a:t>● </a:t>
              </a:r>
              <a:r>
                <a:rPr lang="fr-FR" dirty="0"/>
                <a:t>Créer, en cohérence avec les programmes doctoraux et SFRI, de nouvelles mentions de master interdisciplinaires, ou de nouveaux parcours MIE ou </a:t>
              </a:r>
              <a:r>
                <a:rPr lang="fr-FR" i="1" dirty="0"/>
                <a:t>One </a:t>
              </a:r>
              <a:r>
                <a:rPr lang="fr-FR" i="1" dirty="0" err="1"/>
                <a:t>Health</a:t>
              </a:r>
              <a:r>
                <a:rPr lang="fr-FR" i="1" dirty="0"/>
                <a:t> </a:t>
              </a:r>
              <a:r>
                <a:rPr lang="fr-FR" dirty="0"/>
                <a:t>au sein des mentions; </a:t>
              </a:r>
            </a:p>
            <a:p>
              <a:pPr>
                <a:spcAft>
                  <a:spcPts val="0"/>
                </a:spcAft>
              </a:pPr>
              <a:r>
                <a:rPr lang="fr-FR" sz="1000" dirty="0"/>
                <a:t>● </a:t>
              </a:r>
              <a:r>
                <a:rPr lang="fr-FR" dirty="0"/>
                <a:t>Rapprocher les formations de master/doctorat avec la formation des médecins spécialistes, des pharmaciens, des vétérinaires, des ingénieurs (via la construction de modules de formation dédiés pouvant s’insérer dans les programmes des diplômes correspondants ou pouvant être proposés à la formation continue des médecins ou autres professionnels, sous la forme de DU ou de DE); </a:t>
              </a:r>
              <a:endParaRPr lang="fr-FR" sz="700" dirty="0"/>
            </a:p>
            <a:p>
              <a:r>
                <a:rPr lang="fr-FR" sz="1000" dirty="0"/>
                <a:t>● </a:t>
              </a:r>
              <a:r>
                <a:rPr lang="fr-FR" dirty="0"/>
                <a:t>Favoriser le lien avec les entreprises (faciliter l’insertion professionnelle des diplômés et enrichir la formation)</a:t>
              </a:r>
            </a:p>
            <a:p>
              <a:r>
                <a:rPr lang="fr-FR" sz="1000" dirty="0"/>
                <a:t>● </a:t>
              </a:r>
              <a:r>
                <a:rPr lang="fr-FR" dirty="0"/>
                <a:t>Mettre en place  une formation à l’innovation</a:t>
              </a:r>
            </a:p>
          </p:txBody>
        </p:sp>
        <p:sp>
          <p:nvSpPr>
            <p:cNvPr id="11" name="ZoneTexte 10"/>
            <p:cNvSpPr txBox="1"/>
            <p:nvPr/>
          </p:nvSpPr>
          <p:spPr>
            <a:xfrm>
              <a:off x="1377255" y="1913943"/>
              <a:ext cx="461665" cy="2849558"/>
            </a:xfrm>
            <a:prstGeom prst="rect">
              <a:avLst/>
            </a:prstGeom>
            <a:noFill/>
          </p:spPr>
          <p:txBody>
            <a:bodyPr vert="vert270" wrap="square" rtlCol="0">
              <a:spAutoFit/>
            </a:bodyPr>
            <a:lstStyle/>
            <a:p>
              <a:r>
                <a:rPr lang="fr-FR" dirty="0">
                  <a:solidFill>
                    <a:srgbClr val="3BB5C0"/>
                  </a:solidFill>
                </a:rPr>
                <a:t>Attentes de l’AMI</a:t>
              </a:r>
            </a:p>
          </p:txBody>
        </p:sp>
        <p:cxnSp>
          <p:nvCxnSpPr>
            <p:cNvPr id="14" name="Connecteur droit 13"/>
            <p:cNvCxnSpPr/>
            <p:nvPr/>
          </p:nvCxnSpPr>
          <p:spPr>
            <a:xfrm>
              <a:off x="1861467" y="2766646"/>
              <a:ext cx="0" cy="2626026"/>
            </a:xfrm>
            <a:prstGeom prst="line">
              <a:avLst/>
            </a:prstGeom>
            <a:ln w="28575">
              <a:solidFill>
                <a:srgbClr val="3BB5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30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Ambition du projet d’EUR MIE-One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à Lyon</a:t>
            </a:r>
          </a:p>
        </p:txBody>
      </p:sp>
      <p:sp>
        <p:nvSpPr>
          <p:cNvPr id="10" name="Rectangle 9">
            <a:extLst>
              <a:ext uri="{FF2B5EF4-FFF2-40B4-BE49-F238E27FC236}">
                <a16:creationId xmlns:a16="http://schemas.microsoft.com/office/drawing/2014/main" id="{EAFEAFD2-EE29-B949-95BF-0A1E6B90CF31}"/>
              </a:ext>
            </a:extLst>
          </p:cNvPr>
          <p:cNvSpPr/>
          <p:nvPr/>
        </p:nvSpPr>
        <p:spPr>
          <a:xfrm>
            <a:off x="475897" y="1619759"/>
            <a:ext cx="11677358" cy="3970318"/>
          </a:xfrm>
          <a:prstGeom prst="rect">
            <a:avLst/>
          </a:prstGeom>
        </p:spPr>
        <p:txBody>
          <a:bodyPr wrap="square">
            <a:spAutoFit/>
          </a:bodyPr>
          <a:lstStyle/>
          <a:p>
            <a:r>
              <a:rPr lang="it-IT" b="1" dirty="0">
                <a:solidFill>
                  <a:srgbClr val="3BB5C0"/>
                </a:solidFill>
                <a:latin typeface="Roboto Light" panose="02000000000000000000" pitchFamily="2" charset="0"/>
                <a:ea typeface="Roboto Light" panose="02000000000000000000" pitchFamily="2" charset="0"/>
              </a:rPr>
              <a:t>1&gt;</a:t>
            </a:r>
            <a:r>
              <a:rPr lang="it-IT" dirty="0">
                <a:solidFill>
                  <a:srgbClr val="3BB5C0"/>
                </a:solidFill>
                <a:latin typeface="Roboto Light" panose="02000000000000000000" pitchFamily="2" charset="0"/>
                <a:ea typeface="Roboto Light" panose="02000000000000000000" pitchFamily="2" charset="0"/>
              </a:rPr>
              <a:t> </a:t>
            </a:r>
            <a:r>
              <a:rPr lang="fr-FR" dirty="0"/>
              <a:t>Accroitre le nombre de spécialistes, chercheurs et ingénieurs, dans le champ des MIE pour assurer le développement de l’effort de recherche en mettant en place de nouveaux parcours interdisciplinaires innovants</a:t>
            </a:r>
          </a:p>
          <a:p>
            <a:pPr marL="539750"/>
            <a:r>
              <a:rPr lang="fr-FR" b="1" dirty="0">
                <a:latin typeface="Calibri" panose="020F0502020204030204" pitchFamily="34" charset="0"/>
                <a:cs typeface="Calibri" panose="020F0502020204030204" pitchFamily="34" charset="0"/>
              </a:rPr>
              <a:t>→ </a:t>
            </a:r>
            <a:r>
              <a:rPr lang="fr-FR" b="1" dirty="0"/>
              <a:t>développer des formations interdisciplinaires pour les spécialistes du domaine MIE, capables d’aider à définir des politiques durables en matière de santé humaine et animale</a:t>
            </a:r>
            <a:endParaRPr lang="fr-FR" dirty="0"/>
          </a:p>
          <a:p>
            <a:pPr marL="539750"/>
            <a:endParaRPr lang="fr-FR" dirty="0"/>
          </a:p>
          <a:p>
            <a:endParaRPr lang="fr-FR" dirty="0"/>
          </a:p>
          <a:p>
            <a:endParaRPr lang="fr-FR" dirty="0"/>
          </a:p>
          <a:p>
            <a:endParaRPr lang="fr-FR" dirty="0"/>
          </a:p>
          <a:p>
            <a:endParaRPr lang="fr-FR" dirty="0"/>
          </a:p>
          <a:p>
            <a:endParaRPr lang="fr-FR" b="1" dirty="0"/>
          </a:p>
          <a:p>
            <a:endParaRPr lang="fr-FR" b="1" dirty="0"/>
          </a:p>
          <a:p>
            <a:endParaRPr lang="fr-FR" b="1" dirty="0"/>
          </a:p>
          <a:p>
            <a:endParaRPr lang="fr-FR" b="1" dirty="0"/>
          </a:p>
          <a:p>
            <a:endParaRPr lang="fr-FR" b="1" dirty="0"/>
          </a:p>
        </p:txBody>
      </p:sp>
      <p:sp>
        <p:nvSpPr>
          <p:cNvPr id="15" name="ZoneTexte 14">
            <a:extLst>
              <a:ext uri="{FF2B5EF4-FFF2-40B4-BE49-F238E27FC236}">
                <a16:creationId xmlns:a16="http://schemas.microsoft.com/office/drawing/2014/main" id="{80C63A7C-A3E8-4018-8FE3-18FE8238660E}"/>
              </a:ext>
            </a:extLst>
          </p:cNvPr>
          <p:cNvSpPr txBox="1"/>
          <p:nvPr/>
        </p:nvSpPr>
        <p:spPr>
          <a:xfrm>
            <a:off x="514642" y="861947"/>
            <a:ext cx="11442588" cy="738664"/>
          </a:xfrm>
          <a:prstGeom prst="rect">
            <a:avLst/>
          </a:prstGeom>
          <a:solidFill>
            <a:srgbClr val="3BB5C0"/>
          </a:solidFill>
        </p:spPr>
        <p:txBody>
          <a:bodyPr wrap="square" rtlCol="0">
            <a:spAutoFit/>
          </a:bodyPr>
          <a:lstStyle/>
          <a:p>
            <a:r>
              <a:rPr lang="fr-FR" sz="2100" b="1" dirty="0"/>
              <a:t>Construire une école de recherche à Lyon sur les MIE pour développer des compétences, approches et outils interdisciplinaires et répondre aux enjeux d’une gestion systémique des maladies infectieuses</a:t>
            </a:r>
            <a:r>
              <a:rPr lang="fr-FR" sz="2100" dirty="0">
                <a:latin typeface="Roboto" panose="02000000000000000000" pitchFamily="2" charset="0"/>
                <a:ea typeface="Roboto" panose="02000000000000000000" pitchFamily="2" charset="0"/>
              </a:rPr>
              <a:t> </a:t>
            </a:r>
          </a:p>
        </p:txBody>
      </p:sp>
      <p:grpSp>
        <p:nvGrpSpPr>
          <p:cNvPr id="13" name="Groupe 12"/>
          <p:cNvGrpSpPr/>
          <p:nvPr/>
        </p:nvGrpSpPr>
        <p:grpSpPr>
          <a:xfrm>
            <a:off x="1454745" y="2476651"/>
            <a:ext cx="10698510" cy="3698706"/>
            <a:chOff x="1454745" y="2476651"/>
            <a:chExt cx="10698510" cy="3698706"/>
          </a:xfrm>
        </p:grpSpPr>
        <p:sp>
          <p:nvSpPr>
            <p:cNvPr id="8" name="Rectangle 7"/>
            <p:cNvSpPr/>
            <p:nvPr/>
          </p:nvSpPr>
          <p:spPr>
            <a:xfrm>
              <a:off x="1955155" y="2851370"/>
              <a:ext cx="10198100" cy="3323987"/>
            </a:xfrm>
            <a:prstGeom prst="rect">
              <a:avLst/>
            </a:prstGeom>
          </p:spPr>
          <p:txBody>
            <a:bodyPr wrap="square">
              <a:spAutoFit/>
            </a:bodyPr>
            <a:lstStyle/>
            <a:p>
              <a:r>
                <a:rPr lang="fr-FR" sz="1000" dirty="0"/>
                <a:t>●</a:t>
              </a:r>
              <a:r>
                <a:rPr lang="fr-FR" dirty="0"/>
                <a:t> Forces académiques (Master; ED; projets SFRI; UR; </a:t>
              </a:r>
              <a:r>
                <a:rPr lang="fr-FR" dirty="0" err="1"/>
                <a:t>Labex</a:t>
              </a:r>
              <a:r>
                <a:rPr lang="fr-FR" dirty="0"/>
                <a:t>; Equipex) et privées de l’écosystème lyonnais </a:t>
              </a:r>
            </a:p>
            <a:p>
              <a:r>
                <a:rPr lang="fr-FR" sz="1000" dirty="0"/>
                <a:t>● </a:t>
              </a:r>
              <a:r>
                <a:rPr lang="fr-FR" dirty="0"/>
                <a:t>Expérience de l’interdisciplinarité autour de la thématique Eau (EUR H2O)</a:t>
              </a:r>
            </a:p>
            <a:p>
              <a:r>
                <a:rPr lang="fr-FR" sz="1000" dirty="0"/>
                <a:t>●</a:t>
              </a:r>
              <a:r>
                <a:rPr lang="fr-FR" sz="800" dirty="0"/>
                <a:t>  </a:t>
              </a:r>
              <a:r>
                <a:rPr lang="fr-FR" dirty="0"/>
                <a:t>Maintenir les formations disciplinaires en favorisant l’acculturation à d’autres disciplines </a:t>
              </a:r>
              <a:r>
                <a:rPr lang="fr-FR" i="1" dirty="0"/>
                <a:t>via</a:t>
              </a:r>
              <a:r>
                <a:rPr lang="fr-FR" dirty="0"/>
                <a:t> des passerelles et la mise en place de parcours individualisés</a:t>
              </a:r>
            </a:p>
            <a:p>
              <a:r>
                <a:rPr lang="fr-FR" sz="1000" dirty="0"/>
                <a:t>●</a:t>
              </a:r>
              <a:r>
                <a:rPr lang="fr-FR" dirty="0"/>
                <a:t> Identification des besoins compétences et métiers d’avenir (réalisé en 2017; Maj en cours avec l’appui de Lyon </a:t>
              </a:r>
              <a:r>
                <a:rPr lang="fr-FR" dirty="0" err="1"/>
                <a:t>Biopôle</a:t>
              </a:r>
              <a:r>
                <a:rPr lang="fr-FR" dirty="0"/>
                <a:t>) pou créer les enseignements nécessaires</a:t>
              </a:r>
            </a:p>
            <a:p>
              <a:r>
                <a:rPr lang="fr-FR" sz="1000" dirty="0"/>
                <a:t>● </a:t>
              </a:r>
              <a:r>
                <a:rPr lang="fr-FR" dirty="0"/>
                <a:t> Axes de recherche non encore stabilisés mais en lien avec forces de </a:t>
              </a:r>
              <a:r>
                <a:rPr lang="fr-FR" dirty="0" err="1"/>
                <a:t>ShapeMed@lyon</a:t>
              </a:r>
              <a:r>
                <a:rPr lang="fr-FR" dirty="0"/>
                <a:t>: </a:t>
              </a:r>
            </a:p>
            <a:p>
              <a:pPr marL="363538"/>
              <a:r>
                <a:rPr lang="fr-FR" sz="1400" dirty="0"/>
                <a:t>- Adaptation et évolution des maladies infectieuses : des agents pathogènes aux sociétés</a:t>
              </a:r>
            </a:p>
            <a:p>
              <a:pPr marL="363538"/>
              <a:r>
                <a:rPr lang="fr-FR" sz="1400" dirty="0"/>
                <a:t>- Santé et territoires : Approches novatrices pour relier la santé aux caractéristiques environnementales et sociales et sociales des territoires et de prédire les effets d'entraînement</a:t>
              </a:r>
            </a:p>
            <a:p>
              <a:pPr marL="363538"/>
              <a:r>
                <a:rPr lang="fr-FR" sz="1400" dirty="0"/>
                <a:t>- Santé publique</a:t>
              </a:r>
            </a:p>
            <a:p>
              <a:endParaRPr lang="fr-FR" sz="1000" dirty="0"/>
            </a:p>
            <a:p>
              <a:endParaRPr lang="fr-FR" dirty="0"/>
            </a:p>
          </p:txBody>
        </p:sp>
        <p:sp>
          <p:nvSpPr>
            <p:cNvPr id="11" name="ZoneTexte 10"/>
            <p:cNvSpPr txBox="1"/>
            <p:nvPr/>
          </p:nvSpPr>
          <p:spPr>
            <a:xfrm>
              <a:off x="1454745" y="2476651"/>
              <a:ext cx="461665" cy="2849558"/>
            </a:xfrm>
            <a:prstGeom prst="rect">
              <a:avLst/>
            </a:prstGeom>
            <a:noFill/>
          </p:spPr>
          <p:txBody>
            <a:bodyPr vert="vert270" wrap="square" rtlCol="0">
              <a:spAutoFit/>
            </a:bodyPr>
            <a:lstStyle/>
            <a:p>
              <a:r>
                <a:rPr lang="fr-FR" dirty="0">
                  <a:solidFill>
                    <a:srgbClr val="3BB5C0"/>
                  </a:solidFill>
                </a:rPr>
                <a:t>Stratégie envisagée</a:t>
              </a:r>
            </a:p>
          </p:txBody>
        </p:sp>
        <p:cxnSp>
          <p:nvCxnSpPr>
            <p:cNvPr id="14" name="Connecteur droit 13"/>
            <p:cNvCxnSpPr/>
            <p:nvPr/>
          </p:nvCxnSpPr>
          <p:spPr>
            <a:xfrm>
              <a:off x="1955155" y="2942492"/>
              <a:ext cx="0" cy="2900247"/>
            </a:xfrm>
            <a:prstGeom prst="line">
              <a:avLst/>
            </a:prstGeom>
            <a:ln w="28575">
              <a:solidFill>
                <a:srgbClr val="3BB5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127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Ambition du projet d’EUR MIE-One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à Lyon</a:t>
            </a:r>
          </a:p>
        </p:txBody>
      </p:sp>
      <p:sp>
        <p:nvSpPr>
          <p:cNvPr id="10" name="Rectangle 9">
            <a:extLst>
              <a:ext uri="{FF2B5EF4-FFF2-40B4-BE49-F238E27FC236}">
                <a16:creationId xmlns:a16="http://schemas.microsoft.com/office/drawing/2014/main" id="{EAFEAFD2-EE29-B949-95BF-0A1E6B90CF31}"/>
              </a:ext>
            </a:extLst>
          </p:cNvPr>
          <p:cNvSpPr/>
          <p:nvPr/>
        </p:nvSpPr>
        <p:spPr>
          <a:xfrm>
            <a:off x="514642" y="1699353"/>
            <a:ext cx="11992708" cy="1754326"/>
          </a:xfrm>
          <a:prstGeom prst="rect">
            <a:avLst/>
          </a:prstGeom>
        </p:spPr>
        <p:txBody>
          <a:bodyPr wrap="square">
            <a:spAutoFit/>
          </a:bodyPr>
          <a:lstStyle/>
          <a:p>
            <a:r>
              <a:rPr lang="it-IT" b="1" dirty="0">
                <a:solidFill>
                  <a:schemeClr val="bg1">
                    <a:lumMod val="50000"/>
                  </a:schemeClr>
                </a:solidFill>
                <a:latin typeface="Roboto Light" panose="02000000000000000000" pitchFamily="2" charset="0"/>
                <a:ea typeface="Roboto Light" panose="02000000000000000000" pitchFamily="2" charset="0"/>
              </a:rPr>
              <a:t>1&gt;</a:t>
            </a:r>
            <a:r>
              <a:rPr lang="it-IT" dirty="0">
                <a:solidFill>
                  <a:schemeClr val="bg1">
                    <a:lumMod val="50000"/>
                  </a:schemeClr>
                </a:solidFill>
                <a:latin typeface="Roboto Light" panose="02000000000000000000" pitchFamily="2" charset="0"/>
                <a:ea typeface="Roboto Light" panose="02000000000000000000" pitchFamily="2" charset="0"/>
              </a:rPr>
              <a:t> </a:t>
            </a:r>
            <a:r>
              <a:rPr lang="fr-FR" dirty="0">
                <a:solidFill>
                  <a:schemeClr val="bg1">
                    <a:lumMod val="50000"/>
                  </a:schemeClr>
                </a:solidFill>
              </a:rPr>
              <a:t>Accroitre le nombre de spécialistes, chercheurs et ingénieurs, dans le champ des MIE pour assurer le développement de l’effort de recherche en mettant en place de nouveaux parcours interdisciplinaires innovants</a:t>
            </a:r>
          </a:p>
          <a:p>
            <a:pPr marL="539750"/>
            <a:r>
              <a:rPr lang="fr-FR" b="1" dirty="0">
                <a:solidFill>
                  <a:schemeClr val="bg1">
                    <a:lumMod val="50000"/>
                  </a:schemeClr>
                </a:solidFill>
                <a:latin typeface="Calibri" panose="020F0502020204030204" pitchFamily="34" charset="0"/>
                <a:cs typeface="Calibri" panose="020F0502020204030204" pitchFamily="34" charset="0"/>
              </a:rPr>
              <a:t>→ </a:t>
            </a:r>
            <a:r>
              <a:rPr lang="fr-FR" b="1" dirty="0">
                <a:solidFill>
                  <a:schemeClr val="bg1">
                    <a:lumMod val="50000"/>
                  </a:schemeClr>
                </a:solidFill>
              </a:rPr>
              <a:t>développer des formations interdisciplinaires pour les spécialistes du domaine MIE</a:t>
            </a:r>
            <a:endParaRPr lang="fr-FR" dirty="0">
              <a:solidFill>
                <a:schemeClr val="bg1">
                  <a:lumMod val="50000"/>
                </a:schemeClr>
              </a:solidFill>
            </a:endParaRPr>
          </a:p>
          <a:p>
            <a:endParaRPr lang="fr-FR" dirty="0"/>
          </a:p>
          <a:p>
            <a:r>
              <a:rPr lang="it-IT" b="1" dirty="0">
                <a:solidFill>
                  <a:srgbClr val="3BB5C0"/>
                </a:solidFill>
                <a:latin typeface="Roboto Light" panose="02000000000000000000" pitchFamily="2" charset="0"/>
                <a:ea typeface="Roboto Light" panose="02000000000000000000" pitchFamily="2" charset="0"/>
              </a:rPr>
              <a:t>2 &gt; </a:t>
            </a:r>
            <a:r>
              <a:rPr lang="fr-FR" dirty="0"/>
              <a:t>Former les décideurs publics et privés à la problématique </a:t>
            </a:r>
            <a:r>
              <a:rPr lang="fr-FR" i="1" dirty="0"/>
              <a:t>One </a:t>
            </a:r>
            <a:r>
              <a:rPr lang="fr-FR" i="1" dirty="0" err="1"/>
              <a:t>Health</a:t>
            </a:r>
            <a:endParaRPr lang="fr-FR" i="1" dirty="0"/>
          </a:p>
          <a:p>
            <a:pPr marL="539750"/>
            <a:r>
              <a:rPr lang="fr-FR" b="1" i="1" dirty="0">
                <a:latin typeface="Calibri" panose="020F0502020204030204" pitchFamily="34" charset="0"/>
                <a:cs typeface="Calibri" panose="020F0502020204030204" pitchFamily="34" charset="0"/>
              </a:rPr>
              <a:t>→</a:t>
            </a:r>
            <a:r>
              <a:rPr lang="fr-FR" b="1" dirty="0"/>
              <a:t> mettre en place un institut national « Une seule Santé » </a:t>
            </a:r>
            <a:r>
              <a:rPr lang="fr-FR" b="1" i="1" dirty="0"/>
              <a:t>One </a:t>
            </a:r>
            <a:r>
              <a:rPr lang="fr-FR" b="1" i="1" dirty="0" err="1"/>
              <a:t>Health</a:t>
            </a:r>
            <a:r>
              <a:rPr lang="fr-FR" b="1" i="1" dirty="0"/>
              <a:t> </a:t>
            </a:r>
            <a:r>
              <a:rPr lang="fr-FR" b="1" dirty="0"/>
              <a:t>pour les décideurs publics et privés</a:t>
            </a:r>
            <a:r>
              <a:rPr lang="fr-FR" dirty="0"/>
              <a:t>. </a:t>
            </a:r>
          </a:p>
        </p:txBody>
      </p:sp>
      <p:sp>
        <p:nvSpPr>
          <p:cNvPr id="15" name="ZoneTexte 14">
            <a:extLst>
              <a:ext uri="{FF2B5EF4-FFF2-40B4-BE49-F238E27FC236}">
                <a16:creationId xmlns:a16="http://schemas.microsoft.com/office/drawing/2014/main" id="{80C63A7C-A3E8-4018-8FE3-18FE8238660E}"/>
              </a:ext>
            </a:extLst>
          </p:cNvPr>
          <p:cNvSpPr txBox="1"/>
          <p:nvPr/>
        </p:nvSpPr>
        <p:spPr>
          <a:xfrm>
            <a:off x="514642" y="861947"/>
            <a:ext cx="11442588" cy="738664"/>
          </a:xfrm>
          <a:prstGeom prst="rect">
            <a:avLst/>
          </a:prstGeom>
          <a:solidFill>
            <a:srgbClr val="3BB5C0"/>
          </a:solidFill>
        </p:spPr>
        <p:txBody>
          <a:bodyPr wrap="square" rtlCol="0">
            <a:spAutoFit/>
          </a:bodyPr>
          <a:lstStyle/>
          <a:p>
            <a:r>
              <a:rPr lang="fr-FR" sz="2100" b="1" dirty="0"/>
              <a:t>Construire une école de recherche à Lyon sur les MIE pour développer des compétences, approches et outils interdisciplinaires et répondre aux enjeux d’une gestion systémique des maladies infectieuses</a:t>
            </a:r>
            <a:r>
              <a:rPr lang="fr-FR" sz="2100" dirty="0">
                <a:latin typeface="Roboto" panose="02000000000000000000" pitchFamily="2" charset="0"/>
                <a:ea typeface="Roboto" panose="02000000000000000000" pitchFamily="2" charset="0"/>
              </a:rPr>
              <a:t> </a:t>
            </a:r>
          </a:p>
        </p:txBody>
      </p:sp>
      <p:grpSp>
        <p:nvGrpSpPr>
          <p:cNvPr id="14" name="Groupe 13"/>
          <p:cNvGrpSpPr/>
          <p:nvPr/>
        </p:nvGrpSpPr>
        <p:grpSpPr>
          <a:xfrm>
            <a:off x="1191289" y="2517531"/>
            <a:ext cx="10773088" cy="3064175"/>
            <a:chOff x="1191289" y="2517531"/>
            <a:chExt cx="10773088" cy="3064175"/>
          </a:xfrm>
        </p:grpSpPr>
        <p:sp>
          <p:nvSpPr>
            <p:cNvPr id="3" name="Rectangle 2"/>
            <p:cNvSpPr/>
            <p:nvPr/>
          </p:nvSpPr>
          <p:spPr>
            <a:xfrm>
              <a:off x="1777023" y="3391298"/>
              <a:ext cx="10187354" cy="2031325"/>
            </a:xfrm>
            <a:prstGeom prst="rect">
              <a:avLst/>
            </a:prstGeom>
          </p:spPr>
          <p:txBody>
            <a:bodyPr wrap="square">
              <a:spAutoFit/>
            </a:bodyPr>
            <a:lstStyle/>
            <a:p>
              <a:r>
                <a:rPr lang="fr-FR" sz="1000" dirty="0"/>
                <a:t>●</a:t>
              </a:r>
              <a:r>
                <a:rPr lang="fr-FR" dirty="0"/>
                <a:t> Créer un cycle de formations, regroupées sur quelques semaines réparties sur une année pour</a:t>
              </a:r>
            </a:p>
            <a:p>
              <a:pPr marL="446088"/>
              <a:r>
                <a:rPr lang="fr-FR" dirty="0"/>
                <a:t>- décideurs publics issus de différents ministères, collectivités, hôpitaux et</a:t>
              </a:r>
            </a:p>
            <a:p>
              <a:pPr marL="446088"/>
              <a:r>
                <a:rPr lang="fr-FR" dirty="0"/>
                <a:t>- décideurs ou influenceurs du monde de l’entreprise en lien avec la recherche, le transfert et la valorisation (y compris sociologues, philosophes, journalistes)/Ouverture à un public international. </a:t>
              </a:r>
            </a:p>
            <a:p>
              <a:r>
                <a:rPr lang="fr-FR" sz="1000" dirty="0"/>
                <a:t>●</a:t>
              </a:r>
              <a:r>
                <a:rPr lang="fr-FR" dirty="0"/>
                <a:t> Apporter des connaissances et de données scientifiques sur les risques MIE-NRBC et leurs impacts</a:t>
              </a:r>
            </a:p>
            <a:p>
              <a:r>
                <a:rPr lang="fr-FR" sz="1000" dirty="0"/>
                <a:t>● </a:t>
              </a:r>
              <a:r>
                <a:rPr lang="fr-FR" dirty="0"/>
                <a:t>Faire travailler en réseau des décideurs, praticiens et influenceurs sur des sujets communs (zoonoses par ex) + travaux de groupe avec restitution sur des sujets d’actualité </a:t>
              </a:r>
              <a:r>
                <a:rPr lang="fr-FR" dirty="0">
                  <a:latin typeface="Calibri" panose="020F0502020204030204" pitchFamily="34" charset="0"/>
                  <a:cs typeface="Calibri" panose="020F0502020204030204" pitchFamily="34" charset="0"/>
                </a:rPr>
                <a:t>→ </a:t>
              </a:r>
              <a:r>
                <a:rPr lang="fr-FR" dirty="0"/>
                <a:t>créer une culture commune. </a:t>
              </a:r>
            </a:p>
          </p:txBody>
        </p:sp>
        <p:sp>
          <p:nvSpPr>
            <p:cNvPr id="9" name="ZoneTexte 8"/>
            <p:cNvSpPr txBox="1"/>
            <p:nvPr/>
          </p:nvSpPr>
          <p:spPr>
            <a:xfrm>
              <a:off x="1191289" y="2517531"/>
              <a:ext cx="461665" cy="2849558"/>
            </a:xfrm>
            <a:prstGeom prst="rect">
              <a:avLst/>
            </a:prstGeom>
            <a:noFill/>
          </p:spPr>
          <p:txBody>
            <a:bodyPr vert="vert270" wrap="square" rtlCol="0">
              <a:spAutoFit/>
            </a:bodyPr>
            <a:lstStyle/>
            <a:p>
              <a:r>
                <a:rPr lang="fr-FR" dirty="0">
                  <a:solidFill>
                    <a:srgbClr val="3BB5C0"/>
                  </a:solidFill>
                </a:rPr>
                <a:t>Attentes de l’AMI</a:t>
              </a:r>
            </a:p>
          </p:txBody>
        </p:sp>
        <p:cxnSp>
          <p:nvCxnSpPr>
            <p:cNvPr id="11" name="Connecteur droit 10"/>
            <p:cNvCxnSpPr/>
            <p:nvPr/>
          </p:nvCxnSpPr>
          <p:spPr>
            <a:xfrm>
              <a:off x="1652954" y="3453679"/>
              <a:ext cx="0" cy="2128027"/>
            </a:xfrm>
            <a:prstGeom prst="line">
              <a:avLst/>
            </a:prstGeom>
            <a:ln w="28575">
              <a:solidFill>
                <a:srgbClr val="3BB5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17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Ambition du projet d’EUR MIE-One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à Lyon</a:t>
            </a:r>
          </a:p>
        </p:txBody>
      </p:sp>
      <p:sp>
        <p:nvSpPr>
          <p:cNvPr id="10" name="Rectangle 9">
            <a:extLst>
              <a:ext uri="{FF2B5EF4-FFF2-40B4-BE49-F238E27FC236}">
                <a16:creationId xmlns:a16="http://schemas.microsoft.com/office/drawing/2014/main" id="{EAFEAFD2-EE29-B949-95BF-0A1E6B90CF31}"/>
              </a:ext>
            </a:extLst>
          </p:cNvPr>
          <p:cNvSpPr/>
          <p:nvPr/>
        </p:nvSpPr>
        <p:spPr>
          <a:xfrm>
            <a:off x="514642" y="1699353"/>
            <a:ext cx="11992708" cy="1754326"/>
          </a:xfrm>
          <a:prstGeom prst="rect">
            <a:avLst/>
          </a:prstGeom>
        </p:spPr>
        <p:txBody>
          <a:bodyPr wrap="square">
            <a:spAutoFit/>
          </a:bodyPr>
          <a:lstStyle/>
          <a:p>
            <a:r>
              <a:rPr lang="it-IT" b="1" dirty="0">
                <a:solidFill>
                  <a:schemeClr val="bg1">
                    <a:lumMod val="50000"/>
                  </a:schemeClr>
                </a:solidFill>
                <a:latin typeface="Roboto Light" panose="02000000000000000000" pitchFamily="2" charset="0"/>
                <a:ea typeface="Roboto Light" panose="02000000000000000000" pitchFamily="2" charset="0"/>
              </a:rPr>
              <a:t>1&gt;</a:t>
            </a:r>
            <a:r>
              <a:rPr lang="it-IT" dirty="0">
                <a:solidFill>
                  <a:schemeClr val="bg1">
                    <a:lumMod val="50000"/>
                  </a:schemeClr>
                </a:solidFill>
                <a:latin typeface="Roboto Light" panose="02000000000000000000" pitchFamily="2" charset="0"/>
                <a:ea typeface="Roboto Light" panose="02000000000000000000" pitchFamily="2" charset="0"/>
              </a:rPr>
              <a:t> </a:t>
            </a:r>
            <a:r>
              <a:rPr lang="fr-FR" dirty="0">
                <a:solidFill>
                  <a:schemeClr val="bg1">
                    <a:lumMod val="50000"/>
                  </a:schemeClr>
                </a:solidFill>
              </a:rPr>
              <a:t>Accroitre le nombre de spécialistes, chercheurs et ingénieurs, dans le champ des MIE pour assurer le développement de l’effort de recherche en mettant en place de nouveaux parcours interdisciplinaires innovants</a:t>
            </a:r>
          </a:p>
          <a:p>
            <a:pPr marL="539750"/>
            <a:r>
              <a:rPr lang="fr-FR" b="1" dirty="0">
                <a:solidFill>
                  <a:schemeClr val="bg1">
                    <a:lumMod val="50000"/>
                  </a:schemeClr>
                </a:solidFill>
                <a:latin typeface="Calibri" panose="020F0502020204030204" pitchFamily="34" charset="0"/>
                <a:cs typeface="Calibri" panose="020F0502020204030204" pitchFamily="34" charset="0"/>
              </a:rPr>
              <a:t>→ </a:t>
            </a:r>
            <a:r>
              <a:rPr lang="fr-FR" b="1" dirty="0">
                <a:solidFill>
                  <a:schemeClr val="bg1">
                    <a:lumMod val="50000"/>
                  </a:schemeClr>
                </a:solidFill>
              </a:rPr>
              <a:t>développer des formations interdisciplinaires pour les spécialistes du domaine MIE</a:t>
            </a:r>
            <a:endParaRPr lang="fr-FR" dirty="0">
              <a:solidFill>
                <a:schemeClr val="bg1">
                  <a:lumMod val="50000"/>
                </a:schemeClr>
              </a:solidFill>
            </a:endParaRPr>
          </a:p>
          <a:p>
            <a:endParaRPr lang="fr-FR" dirty="0"/>
          </a:p>
          <a:p>
            <a:r>
              <a:rPr lang="it-IT" b="1" dirty="0">
                <a:solidFill>
                  <a:srgbClr val="3BB5C0"/>
                </a:solidFill>
                <a:latin typeface="Roboto Light" panose="02000000000000000000" pitchFamily="2" charset="0"/>
                <a:ea typeface="Roboto Light" panose="02000000000000000000" pitchFamily="2" charset="0"/>
              </a:rPr>
              <a:t>2 &gt; </a:t>
            </a:r>
            <a:r>
              <a:rPr lang="fr-FR" dirty="0"/>
              <a:t>Former les décideurs publics et privés à la problématique </a:t>
            </a:r>
            <a:r>
              <a:rPr lang="fr-FR" i="1" dirty="0"/>
              <a:t>One </a:t>
            </a:r>
            <a:r>
              <a:rPr lang="fr-FR" i="1" dirty="0" err="1"/>
              <a:t>Health</a:t>
            </a:r>
            <a:endParaRPr lang="fr-FR" i="1" dirty="0"/>
          </a:p>
          <a:p>
            <a:pPr marL="539750"/>
            <a:r>
              <a:rPr lang="fr-FR" b="1" i="1" dirty="0">
                <a:latin typeface="Calibri" panose="020F0502020204030204" pitchFamily="34" charset="0"/>
                <a:cs typeface="Calibri" panose="020F0502020204030204" pitchFamily="34" charset="0"/>
              </a:rPr>
              <a:t>→</a:t>
            </a:r>
            <a:r>
              <a:rPr lang="fr-FR" b="1" dirty="0"/>
              <a:t> mettre en place un institut national « Une seule Santé » </a:t>
            </a:r>
            <a:r>
              <a:rPr lang="fr-FR" b="1" i="1" dirty="0"/>
              <a:t>One </a:t>
            </a:r>
            <a:r>
              <a:rPr lang="fr-FR" b="1" i="1" dirty="0" err="1"/>
              <a:t>Health</a:t>
            </a:r>
            <a:r>
              <a:rPr lang="fr-FR" b="1" i="1" dirty="0"/>
              <a:t> </a:t>
            </a:r>
            <a:r>
              <a:rPr lang="fr-FR" b="1" dirty="0"/>
              <a:t>pour les décideurs publics et privés</a:t>
            </a:r>
            <a:r>
              <a:rPr lang="fr-FR" dirty="0"/>
              <a:t>. </a:t>
            </a:r>
          </a:p>
        </p:txBody>
      </p:sp>
      <p:sp>
        <p:nvSpPr>
          <p:cNvPr id="15" name="ZoneTexte 14">
            <a:extLst>
              <a:ext uri="{FF2B5EF4-FFF2-40B4-BE49-F238E27FC236}">
                <a16:creationId xmlns:a16="http://schemas.microsoft.com/office/drawing/2014/main" id="{80C63A7C-A3E8-4018-8FE3-18FE8238660E}"/>
              </a:ext>
            </a:extLst>
          </p:cNvPr>
          <p:cNvSpPr txBox="1"/>
          <p:nvPr/>
        </p:nvSpPr>
        <p:spPr>
          <a:xfrm>
            <a:off x="514642" y="861947"/>
            <a:ext cx="11442588" cy="738664"/>
          </a:xfrm>
          <a:prstGeom prst="rect">
            <a:avLst/>
          </a:prstGeom>
          <a:solidFill>
            <a:srgbClr val="3BB5C0"/>
          </a:solidFill>
        </p:spPr>
        <p:txBody>
          <a:bodyPr wrap="square" rtlCol="0">
            <a:spAutoFit/>
          </a:bodyPr>
          <a:lstStyle/>
          <a:p>
            <a:r>
              <a:rPr lang="fr-FR" sz="2100" b="1" dirty="0"/>
              <a:t>Construire une école de recherche à Lyon sur les MIE pour développer des compétences, approches et outils interdisciplinaires et répondre aux enjeux d’une gestion systémique des maladies infectieuses</a:t>
            </a:r>
            <a:r>
              <a:rPr lang="fr-FR" sz="2100" dirty="0">
                <a:latin typeface="Roboto" panose="02000000000000000000" pitchFamily="2" charset="0"/>
                <a:ea typeface="Roboto" panose="02000000000000000000" pitchFamily="2" charset="0"/>
              </a:rPr>
              <a:t> </a:t>
            </a:r>
          </a:p>
        </p:txBody>
      </p:sp>
      <p:grpSp>
        <p:nvGrpSpPr>
          <p:cNvPr id="13" name="Groupe 12"/>
          <p:cNvGrpSpPr/>
          <p:nvPr/>
        </p:nvGrpSpPr>
        <p:grpSpPr>
          <a:xfrm>
            <a:off x="1191289" y="2788792"/>
            <a:ext cx="10773088" cy="3187829"/>
            <a:chOff x="1191289" y="2788792"/>
            <a:chExt cx="10773088" cy="3187829"/>
          </a:xfrm>
        </p:grpSpPr>
        <p:sp>
          <p:nvSpPr>
            <p:cNvPr id="3" name="Rectangle 2"/>
            <p:cNvSpPr/>
            <p:nvPr/>
          </p:nvSpPr>
          <p:spPr>
            <a:xfrm>
              <a:off x="1777023" y="3391298"/>
              <a:ext cx="10187354" cy="2585323"/>
            </a:xfrm>
            <a:prstGeom prst="rect">
              <a:avLst/>
            </a:prstGeom>
          </p:spPr>
          <p:txBody>
            <a:bodyPr wrap="square">
              <a:spAutoFit/>
            </a:bodyPr>
            <a:lstStyle/>
            <a:p>
              <a:pPr lvl="0"/>
              <a:r>
                <a:rPr lang="fr-FR" sz="1000" dirty="0"/>
                <a:t>●</a:t>
              </a:r>
              <a:r>
                <a:rPr lang="fr-FR" dirty="0"/>
                <a:t> Créer l’Institut National One </a:t>
              </a:r>
              <a:r>
                <a:rPr lang="fr-FR" dirty="0" err="1"/>
                <a:t>Health</a:t>
              </a:r>
              <a:r>
                <a:rPr lang="fr-FR" dirty="0"/>
                <a:t> autour de l’ENSV-FVI (centre collaborateur de l’OIE) et en coordination avec l’école de Santé Publique Lyonnaise</a:t>
              </a:r>
            </a:p>
            <a:p>
              <a:r>
                <a:rPr lang="fr-FR" sz="1000" dirty="0"/>
                <a:t>●</a:t>
              </a:r>
              <a:r>
                <a:rPr lang="fr-FR" dirty="0"/>
                <a:t> Consortium interdisciplinaire MIE NRBC: ENSV-FVI/EHESP/Université Lyon 1 /Mines St Etienne/4 ENVF/</a:t>
              </a:r>
              <a:r>
                <a:rPr lang="fr-FR" dirty="0" err="1"/>
                <a:t>AgroParisTech</a:t>
              </a:r>
              <a:r>
                <a:rPr lang="fr-FR" dirty="0"/>
                <a:t>/Irma / INERIS/SMIS69/Préfecture de Zone Sud-Est </a:t>
              </a:r>
            </a:p>
            <a:p>
              <a:r>
                <a:rPr lang="fr-FR" sz="1000" dirty="0"/>
                <a:t>●</a:t>
              </a:r>
              <a:r>
                <a:rPr lang="fr-FR" dirty="0"/>
                <a:t> </a:t>
              </a:r>
              <a:r>
                <a:rPr lang="fr-FR" u="sng" dirty="0"/>
                <a:t>Objectifs</a:t>
              </a:r>
              <a:r>
                <a:rPr lang="fr-FR" dirty="0"/>
                <a:t> :</a:t>
              </a:r>
            </a:p>
            <a:p>
              <a:pPr marL="285750" indent="-285750">
                <a:buFontTx/>
                <a:buChar char="-"/>
              </a:pPr>
              <a:r>
                <a:rPr lang="fr-FR" dirty="0"/>
                <a:t>développer une culture transdisciplinaire de la prévention et de la gestion des risques liés aux MIE-MNRBC et constituer des réseaux de personnes formées amenées à travailler ensemble et </a:t>
              </a:r>
            </a:p>
            <a:p>
              <a:pPr marL="285750" indent="-285750">
                <a:buFontTx/>
                <a:buChar char="-"/>
              </a:pPr>
              <a:r>
                <a:rPr lang="fr-FR" dirty="0"/>
                <a:t>les entrainer concrètement à la gestion de crise</a:t>
              </a:r>
            </a:p>
            <a:p>
              <a:pPr marL="285750" indent="-285750">
                <a:buFontTx/>
                <a:buChar char="-"/>
              </a:pPr>
              <a:r>
                <a:rPr lang="fr-FR" dirty="0"/>
                <a:t>+ compléments en amont selon son parcours initial + aval GT formation dédiée à chaque territoire</a:t>
              </a:r>
            </a:p>
          </p:txBody>
        </p:sp>
        <p:cxnSp>
          <p:nvCxnSpPr>
            <p:cNvPr id="11" name="Connecteur droit 10"/>
            <p:cNvCxnSpPr/>
            <p:nvPr/>
          </p:nvCxnSpPr>
          <p:spPr>
            <a:xfrm>
              <a:off x="1652954" y="3453679"/>
              <a:ext cx="0" cy="2349244"/>
            </a:xfrm>
            <a:prstGeom prst="line">
              <a:avLst/>
            </a:prstGeom>
            <a:ln w="28575">
              <a:solidFill>
                <a:srgbClr val="3BB5C0"/>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191289" y="2788792"/>
              <a:ext cx="461665" cy="2849558"/>
            </a:xfrm>
            <a:prstGeom prst="rect">
              <a:avLst/>
            </a:prstGeom>
            <a:noFill/>
          </p:spPr>
          <p:txBody>
            <a:bodyPr vert="vert270" wrap="square" rtlCol="0">
              <a:spAutoFit/>
            </a:bodyPr>
            <a:lstStyle/>
            <a:p>
              <a:r>
                <a:rPr lang="fr-FR" dirty="0">
                  <a:solidFill>
                    <a:srgbClr val="3BB5C0"/>
                  </a:solidFill>
                </a:rPr>
                <a:t>Stratégie envisagée</a:t>
              </a:r>
            </a:p>
          </p:txBody>
        </p:sp>
      </p:grpSp>
    </p:spTree>
    <p:extLst>
      <p:ext uri="{BB962C8B-B14F-4D97-AF65-F5344CB8AC3E}">
        <p14:creationId xmlns:p14="http://schemas.microsoft.com/office/powerpoint/2010/main" val="78930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0C63A7C-A3E8-4018-8FE3-18FE8238660E}"/>
              </a:ext>
            </a:extLst>
          </p:cNvPr>
          <p:cNvSpPr txBox="1"/>
          <p:nvPr/>
        </p:nvSpPr>
        <p:spPr>
          <a:xfrm>
            <a:off x="8404617" y="1091394"/>
            <a:ext cx="2812023" cy="830997"/>
          </a:xfrm>
          <a:prstGeom prst="rect">
            <a:avLst/>
          </a:prstGeom>
          <a:noFill/>
        </p:spPr>
        <p:txBody>
          <a:bodyPr wrap="square" rtlCol="0">
            <a:spAutoFit/>
          </a:bodyPr>
          <a:lstStyle/>
          <a:p>
            <a:r>
              <a:rPr lang="fr-FR" sz="2400" i="1" dirty="0">
                <a:solidFill>
                  <a:srgbClr val="1A334C"/>
                </a:solidFill>
                <a:latin typeface="Roboto" panose="02000000000000000000" pitchFamily="2" charset="0"/>
                <a:ea typeface="Roboto" panose="02000000000000000000" pitchFamily="2" charset="0"/>
              </a:rPr>
              <a:t>Première réunion le </a:t>
            </a:r>
            <a:r>
              <a:rPr lang="fr-FR" sz="2400" i="1" dirty="0">
                <a:solidFill>
                  <a:srgbClr val="C00000"/>
                </a:solidFill>
                <a:latin typeface="Roboto" panose="02000000000000000000" pitchFamily="2" charset="0"/>
                <a:ea typeface="Roboto" panose="02000000000000000000" pitchFamily="2" charset="0"/>
              </a:rPr>
              <a:t>20 avril 2022 – 18h</a:t>
            </a:r>
          </a:p>
        </p:txBody>
      </p:sp>
      <p:sp>
        <p:nvSpPr>
          <p:cNvPr id="7" name="ZoneTexte 6">
            <a:extLst>
              <a:ext uri="{FF2B5EF4-FFF2-40B4-BE49-F238E27FC236}">
                <a16:creationId xmlns:a16="http://schemas.microsoft.com/office/drawing/2014/main" id="{8FE00E8D-AFC3-46A1-BAFB-FAC98DC48438}"/>
              </a:ext>
            </a:extLst>
          </p:cNvPr>
          <p:cNvSpPr txBox="1"/>
          <p:nvPr/>
        </p:nvSpPr>
        <p:spPr>
          <a:xfrm>
            <a:off x="406665" y="332318"/>
            <a:ext cx="10566135"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Un groupe de travail pluridisciplinaire pour créer l’EUR-MIE One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à Lyon</a:t>
            </a:r>
          </a:p>
        </p:txBody>
      </p:sp>
      <p:sp>
        <p:nvSpPr>
          <p:cNvPr id="8" name="Rectangle 7">
            <a:extLst>
              <a:ext uri="{FF2B5EF4-FFF2-40B4-BE49-F238E27FC236}">
                <a16:creationId xmlns:a16="http://schemas.microsoft.com/office/drawing/2014/main" id="{CDDD0AAD-FD5B-1B49-87FC-5421EE2433AC}"/>
              </a:ext>
            </a:extLst>
          </p:cNvPr>
          <p:cNvSpPr/>
          <p:nvPr/>
        </p:nvSpPr>
        <p:spPr>
          <a:xfrm>
            <a:off x="609603" y="2810091"/>
            <a:ext cx="11442588" cy="3416320"/>
          </a:xfrm>
          <a:prstGeom prst="rect">
            <a:avLst/>
          </a:prstGeom>
        </p:spPr>
        <p:txBody>
          <a:bodyPr wrap="square">
            <a:spAutoFit/>
          </a:bodyPr>
          <a:lstStyle/>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F Vavre</a:t>
            </a: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M Préau </a:t>
            </a:r>
          </a:p>
          <a:p>
            <a:pPr marL="342900" indent="-342900">
              <a:buClr>
                <a:srgbClr val="3BB5C0"/>
              </a:buClr>
              <a:buFont typeface="Times Gras" pitchFamily="2" charset="0"/>
              <a:buChar char="&gt;"/>
            </a:pPr>
            <a:r>
              <a:rPr lang="it-IT" sz="2400" dirty="0">
                <a:solidFill>
                  <a:srgbClr val="2E5A86"/>
                </a:solidFill>
                <a:latin typeface="Roboto Light" panose="02000000000000000000" pitchFamily="2" charset="0"/>
                <a:ea typeface="Roboto Light" panose="02000000000000000000" pitchFamily="2" charset="0"/>
              </a:rPr>
              <a:t>E Desouhant, C Douady </a:t>
            </a: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P Doublet </a:t>
            </a: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P Roy</a:t>
            </a:r>
            <a:r>
              <a:rPr lang="it-IT" sz="2400" dirty="0"/>
              <a:t> </a:t>
            </a: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C Sabot  </a:t>
            </a:r>
          </a:p>
          <a:p>
            <a:pPr marL="342900" indent="-342900">
              <a:buClr>
                <a:srgbClr val="3BB5C0"/>
              </a:buClr>
              <a:buFont typeface="Times Gras" pitchFamily="2" charset="0"/>
              <a:buChar char="&gt;"/>
            </a:pPr>
            <a:r>
              <a:rPr lang="it-IT" sz="2400" dirty="0">
                <a:solidFill>
                  <a:srgbClr val="2E5A86"/>
                </a:solidFill>
                <a:latin typeface="Roboto Light" panose="02000000000000000000" pitchFamily="2" charset="0"/>
                <a:ea typeface="Roboto Light" panose="02000000000000000000" pitchFamily="2" charset="0"/>
              </a:rPr>
              <a:t>D Maucort-Boulch </a:t>
            </a:r>
          </a:p>
          <a:p>
            <a:pPr marL="342900" indent="-342900">
              <a:buClr>
                <a:srgbClr val="3BB5C0"/>
              </a:buClr>
              <a:buFont typeface="Times Gras" pitchFamily="2" charset="0"/>
              <a:buChar char="&gt;"/>
            </a:pPr>
            <a:r>
              <a:rPr lang="it-IT" sz="2400" dirty="0">
                <a:solidFill>
                  <a:srgbClr val="2E5A86"/>
                </a:solidFill>
                <a:latin typeface="Roboto Light" panose="02000000000000000000" pitchFamily="2" charset="0"/>
                <a:ea typeface="Roboto Light" panose="02000000000000000000" pitchFamily="2" charset="0"/>
              </a:rPr>
              <a:t>B Tarroux</a:t>
            </a:r>
          </a:p>
          <a:p>
            <a:endParaRPr lang="it-IT" sz="2400" dirty="0">
              <a:solidFill>
                <a:srgbClr val="1A334C"/>
              </a:solidFill>
              <a:latin typeface="Roboto Light" panose="02000000000000000000" pitchFamily="2" charset="0"/>
              <a:ea typeface="Roboto Light" panose="02000000000000000000" pitchFamily="2" charset="0"/>
            </a:endParaRPr>
          </a:p>
        </p:txBody>
      </p:sp>
      <p:pic>
        <p:nvPicPr>
          <p:cNvPr id="3" name="Image 2"/>
          <p:cNvPicPr>
            <a:picLocks noChangeAspect="1"/>
          </p:cNvPicPr>
          <p:nvPr/>
        </p:nvPicPr>
        <p:blipFill>
          <a:blip r:embed="rId3"/>
          <a:stretch>
            <a:fillRect/>
          </a:stretch>
        </p:blipFill>
        <p:spPr>
          <a:xfrm>
            <a:off x="3572256" y="702504"/>
            <a:ext cx="4291061" cy="2439774"/>
          </a:xfrm>
          <a:prstGeom prst="rect">
            <a:avLst/>
          </a:prstGeom>
        </p:spPr>
      </p:pic>
      <p:sp>
        <p:nvSpPr>
          <p:cNvPr id="10" name="Rectangle 9">
            <a:extLst>
              <a:ext uri="{FF2B5EF4-FFF2-40B4-BE49-F238E27FC236}">
                <a16:creationId xmlns:a16="http://schemas.microsoft.com/office/drawing/2014/main" id="{CDDD0AAD-FD5B-1B49-87FC-5421EE2433AC}"/>
              </a:ext>
            </a:extLst>
          </p:cNvPr>
          <p:cNvSpPr/>
          <p:nvPr/>
        </p:nvSpPr>
        <p:spPr>
          <a:xfrm>
            <a:off x="7031538" y="2548481"/>
            <a:ext cx="11442588" cy="3416320"/>
          </a:xfrm>
          <a:prstGeom prst="rect">
            <a:avLst/>
          </a:prstGeom>
        </p:spPr>
        <p:txBody>
          <a:bodyPr wrap="square">
            <a:spAutoFit/>
          </a:bodyPr>
          <a:lstStyle/>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S Gardon</a:t>
            </a: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D Pontier </a:t>
            </a: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C Valiente-Moro</a:t>
            </a: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F. Ader</a:t>
            </a: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P Vanhems</a:t>
            </a: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A Nosbaum</a:t>
            </a: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N Guerson</a:t>
            </a:r>
            <a:endParaRPr lang="it-IT" dirty="0">
              <a:ea typeface="Roboto Light" panose="02000000000000000000" pitchFamily="2" charset="0"/>
            </a:endParaRP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E Loukiadis</a:t>
            </a:r>
          </a:p>
          <a:p>
            <a:pPr marL="342900" indent="-342900">
              <a:buClr>
                <a:srgbClr val="3BB5C0"/>
              </a:buClr>
              <a:buFont typeface="Times Gras" pitchFamily="2" charset="0"/>
              <a:buChar char="&gt;"/>
            </a:pPr>
            <a:r>
              <a:rPr lang="it-IT" sz="2400" dirty="0">
                <a:solidFill>
                  <a:srgbClr val="1A334C"/>
                </a:solidFill>
                <a:latin typeface="Roboto Light" panose="02000000000000000000" pitchFamily="2" charset="0"/>
                <a:ea typeface="Roboto Light" panose="02000000000000000000" pitchFamily="2" charset="0"/>
              </a:rPr>
              <a:t>I Weiss</a:t>
            </a:r>
          </a:p>
        </p:txBody>
      </p:sp>
    </p:spTree>
    <p:extLst>
      <p:ext uri="{BB962C8B-B14F-4D97-AF65-F5344CB8AC3E}">
        <p14:creationId xmlns:p14="http://schemas.microsoft.com/office/powerpoint/2010/main" val="3777485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5972962"/>
            <a:ext cx="5455640" cy="673475"/>
          </a:xfrm>
        </p:spPr>
        <p:txBody>
          <a:bodyPr anchor="ctr">
            <a:normAutofit/>
          </a:bodyPr>
          <a:lstStyle/>
          <a:p>
            <a:r>
              <a:rPr lang="fr-FR" sz="2400" dirty="0">
                <a:solidFill>
                  <a:srgbClr val="3BB5C0"/>
                </a:solidFill>
                <a:latin typeface="Roboto Medium" panose="02000000000000000000" pitchFamily="2" charset="0"/>
                <a:ea typeface="Roboto Medium" panose="02000000000000000000" pitchFamily="2" charset="0"/>
              </a:rPr>
              <a:t>&gt;</a:t>
            </a:r>
            <a:r>
              <a:rPr lang="fr-FR" sz="2400" dirty="0">
                <a:solidFill>
                  <a:srgbClr val="001B2E"/>
                </a:solidFill>
                <a:latin typeface="Roboto Medium" panose="02000000000000000000" pitchFamily="2" charset="0"/>
                <a:ea typeface="Roboto Medium" panose="02000000000000000000" pitchFamily="2" charset="0"/>
              </a:rPr>
              <a:t> Réunion de Lancement </a:t>
            </a:r>
            <a:r>
              <a:rPr lang="fr-FR" sz="24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5914239"/>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59BA3D8-9C7A-4594-B6EB-684EDBE757DF}"/>
              </a:ext>
            </a:extLst>
          </p:cNvPr>
          <p:cNvSpPr/>
          <p:nvPr/>
        </p:nvSpPr>
        <p:spPr>
          <a:xfrm>
            <a:off x="381699" y="524084"/>
            <a:ext cx="11442588" cy="5601533"/>
          </a:xfrm>
          <a:prstGeom prst="rect">
            <a:avLst/>
          </a:prstGeom>
        </p:spPr>
        <p:txBody>
          <a:bodyPr wrap="square">
            <a:spAutoFit/>
          </a:bodyPr>
          <a:lstStyle/>
          <a:p>
            <a:pPr marL="342900" indent="-342900">
              <a:spcBef>
                <a:spcPts val="1200"/>
              </a:spcBef>
              <a:buFont typeface="Wingdings" pitchFamily="2" charset="2"/>
              <a:buChar char="ü"/>
            </a:pPr>
            <a:r>
              <a:rPr lang="fr-FR" sz="2400" b="1" dirty="0">
                <a:solidFill>
                  <a:srgbClr val="1A334C"/>
                </a:solidFill>
                <a:latin typeface="Roboto Light" panose="02000000000000000000" pitchFamily="2" charset="0"/>
                <a:ea typeface="Roboto Light" panose="02000000000000000000" pitchFamily="2" charset="0"/>
              </a:rPr>
              <a:t>Site</a:t>
            </a:r>
            <a:r>
              <a:rPr lang="fr-FR" sz="2400" dirty="0">
                <a:solidFill>
                  <a:srgbClr val="1A334C"/>
                </a:solidFill>
                <a:latin typeface="Roboto Light" panose="02000000000000000000" pitchFamily="2" charset="0"/>
                <a:ea typeface="Roboto Light" panose="02000000000000000000" pitchFamily="2" charset="0"/>
              </a:rPr>
              <a:t> internet : </a:t>
            </a:r>
            <a:r>
              <a:rPr lang="fr-FR" sz="2400" dirty="0">
                <a:solidFill>
                  <a:srgbClr val="1A334C"/>
                </a:solidFill>
                <a:latin typeface="Roboto Light" panose="02000000000000000000" pitchFamily="2" charset="0"/>
                <a:ea typeface="Roboto Light" panose="02000000000000000000" pitchFamily="2" charset="0"/>
                <a:hlinkClick r:id="rId2"/>
              </a:rPr>
              <a:t>https://www.shape-med-lyon.fr</a:t>
            </a:r>
            <a:r>
              <a:rPr lang="fr-FR" sz="2400" dirty="0">
                <a:solidFill>
                  <a:srgbClr val="1A334C"/>
                </a:solidFill>
                <a:latin typeface="Roboto Light" panose="02000000000000000000" pitchFamily="2" charset="0"/>
                <a:ea typeface="Roboto Light" panose="02000000000000000000" pitchFamily="2" charset="0"/>
              </a:rPr>
              <a:t> </a:t>
            </a:r>
          </a:p>
          <a:p>
            <a:pPr marL="342900" indent="-342900">
              <a:spcBef>
                <a:spcPts val="1200"/>
              </a:spcBef>
              <a:buFont typeface="Wingdings" pitchFamily="2" charset="2"/>
              <a:buChar char="ü"/>
            </a:pPr>
            <a:r>
              <a:rPr lang="fr-FR" sz="2400" dirty="0">
                <a:solidFill>
                  <a:srgbClr val="1A334C"/>
                </a:solidFill>
                <a:latin typeface="Roboto Light" panose="02000000000000000000" pitchFamily="2" charset="0"/>
                <a:ea typeface="Roboto Light" panose="02000000000000000000" pitchFamily="2" charset="0"/>
              </a:rPr>
              <a:t>Rubrique « </a:t>
            </a:r>
            <a:r>
              <a:rPr lang="fr-FR" sz="2400" b="1" dirty="0">
                <a:solidFill>
                  <a:srgbClr val="1A334C"/>
                </a:solidFill>
                <a:latin typeface="Roboto Light" panose="02000000000000000000" pitchFamily="2" charset="0"/>
                <a:ea typeface="Roboto Light" panose="02000000000000000000" pitchFamily="2" charset="0"/>
              </a:rPr>
              <a:t>Contribuer</a:t>
            </a:r>
            <a:r>
              <a:rPr lang="fr-FR" sz="2400" dirty="0">
                <a:solidFill>
                  <a:srgbClr val="1A334C"/>
                </a:solidFill>
                <a:latin typeface="Roboto Light" panose="02000000000000000000" pitchFamily="2" charset="0"/>
                <a:ea typeface="Roboto Light" panose="02000000000000000000" pitchFamily="2" charset="0"/>
              </a:rPr>
              <a:t> » : </a:t>
            </a:r>
            <a:r>
              <a:rPr lang="fr-FR" sz="2000" dirty="0">
                <a:solidFill>
                  <a:srgbClr val="1A334C"/>
                </a:solidFill>
                <a:latin typeface="Roboto Light" panose="02000000000000000000" pitchFamily="2" charset="0"/>
                <a:ea typeface="Roboto Light" panose="02000000000000000000" pitchFamily="2" charset="0"/>
              </a:rPr>
              <a:t>pour poser une question, proposer une contribution, s’inscrire à un groupe de travail</a:t>
            </a:r>
            <a:endParaRPr lang="fr-FR" sz="2400" dirty="0">
              <a:solidFill>
                <a:srgbClr val="1A334C"/>
              </a:solidFill>
              <a:latin typeface="Roboto Light" panose="02000000000000000000" pitchFamily="2" charset="0"/>
              <a:ea typeface="Roboto Light" panose="02000000000000000000" pitchFamily="2" charset="0"/>
            </a:endParaRPr>
          </a:p>
          <a:p>
            <a:pPr marL="342900" indent="-342900">
              <a:spcBef>
                <a:spcPts val="1200"/>
              </a:spcBef>
              <a:buFont typeface="Wingdings" pitchFamily="2" charset="2"/>
              <a:buChar char="ü"/>
            </a:pPr>
            <a:r>
              <a:rPr lang="fr-FR" sz="2400" dirty="0">
                <a:solidFill>
                  <a:srgbClr val="1A334C"/>
                </a:solidFill>
                <a:latin typeface="Roboto Light" panose="02000000000000000000" pitchFamily="2" charset="0"/>
                <a:ea typeface="Roboto Light" panose="02000000000000000000" pitchFamily="2" charset="0"/>
              </a:rPr>
              <a:t>Date limite d’inscription pour participer aux premiers </a:t>
            </a:r>
            <a:r>
              <a:rPr lang="fr-FR" sz="2400" b="1" dirty="0">
                <a:solidFill>
                  <a:srgbClr val="1A334C"/>
                </a:solidFill>
                <a:latin typeface="Roboto Light" panose="02000000000000000000" pitchFamily="2" charset="0"/>
                <a:ea typeface="Roboto Light" panose="02000000000000000000" pitchFamily="2" charset="0"/>
              </a:rPr>
              <a:t>ateliers</a:t>
            </a:r>
            <a:r>
              <a:rPr lang="fr-FR" sz="2400" dirty="0">
                <a:solidFill>
                  <a:srgbClr val="1A334C"/>
                </a:solidFill>
                <a:latin typeface="Roboto Light" panose="02000000000000000000" pitchFamily="2" charset="0"/>
                <a:ea typeface="Roboto Light" panose="02000000000000000000" pitchFamily="2" charset="0"/>
              </a:rPr>
              <a:t> : le 28 avril</a:t>
            </a:r>
          </a:p>
          <a:p>
            <a:pPr marL="342900" indent="-342900">
              <a:spcBef>
                <a:spcPts val="1200"/>
              </a:spcBef>
              <a:buFont typeface="Wingdings" pitchFamily="2" charset="2"/>
              <a:buChar char="ü"/>
            </a:pPr>
            <a:r>
              <a:rPr lang="fr-FR" sz="2400" dirty="0">
                <a:solidFill>
                  <a:srgbClr val="1A334C"/>
                </a:solidFill>
                <a:latin typeface="Roboto Light" panose="02000000000000000000" pitchFamily="2" charset="0"/>
                <a:ea typeface="Roboto Light" panose="02000000000000000000" pitchFamily="2" charset="0"/>
              </a:rPr>
              <a:t>Première série </a:t>
            </a:r>
            <a:r>
              <a:rPr lang="fr-FR" sz="2400" b="1" dirty="0">
                <a:solidFill>
                  <a:srgbClr val="1A334C"/>
                </a:solidFill>
                <a:latin typeface="Roboto Light" panose="02000000000000000000" pitchFamily="2" charset="0"/>
                <a:ea typeface="Roboto Light" panose="02000000000000000000" pitchFamily="2" charset="0"/>
              </a:rPr>
              <a:t>d’ateliers</a:t>
            </a:r>
            <a:r>
              <a:rPr lang="fr-FR" sz="2400" dirty="0">
                <a:solidFill>
                  <a:srgbClr val="1A334C"/>
                </a:solidFill>
                <a:latin typeface="Roboto Light" panose="02000000000000000000" pitchFamily="2" charset="0"/>
                <a:ea typeface="Roboto Light" panose="02000000000000000000" pitchFamily="2" charset="0"/>
              </a:rPr>
              <a:t> </a:t>
            </a:r>
            <a:r>
              <a:rPr lang="fr-FR" sz="2000" dirty="0">
                <a:solidFill>
                  <a:srgbClr val="1A334C"/>
                </a:solidFill>
                <a:latin typeface="Roboto Light" panose="02000000000000000000" pitchFamily="2" charset="0"/>
                <a:ea typeface="Roboto Light" panose="02000000000000000000" pitchFamily="2" charset="0"/>
              </a:rPr>
              <a:t>(</a:t>
            </a:r>
            <a:r>
              <a:rPr lang="fr-FR" dirty="0" err="1">
                <a:solidFill>
                  <a:srgbClr val="1A334C"/>
                </a:solidFill>
                <a:latin typeface="Roboto Light" panose="02000000000000000000" pitchFamily="2" charset="0"/>
                <a:ea typeface="Roboto Light" panose="02000000000000000000" pitchFamily="2" charset="0"/>
              </a:rPr>
              <a:t>Doua</a:t>
            </a:r>
            <a:r>
              <a:rPr lang="fr-FR" dirty="0">
                <a:solidFill>
                  <a:srgbClr val="1A334C"/>
                </a:solidFill>
                <a:latin typeface="Roboto Light" panose="02000000000000000000" pitchFamily="2" charset="0"/>
                <a:ea typeface="Roboto Light" panose="02000000000000000000" pitchFamily="2" charset="0"/>
              </a:rPr>
              <a:t>, bâtiment </a:t>
            </a:r>
            <a:r>
              <a:rPr lang="fr-FR" dirty="0" err="1">
                <a:solidFill>
                  <a:srgbClr val="1A334C"/>
                </a:solidFill>
                <a:latin typeface="Roboto Light" panose="02000000000000000000" pitchFamily="2" charset="0"/>
                <a:ea typeface="Roboto Light" panose="02000000000000000000" pitchFamily="2" charset="0"/>
              </a:rPr>
              <a:t>Nautibus</a:t>
            </a:r>
            <a:r>
              <a:rPr lang="fr-FR" sz="2000" dirty="0">
                <a:solidFill>
                  <a:srgbClr val="1A334C"/>
                </a:solidFill>
                <a:latin typeface="Roboto Light" panose="02000000000000000000" pitchFamily="2" charset="0"/>
                <a:ea typeface="Roboto Light" panose="02000000000000000000" pitchFamily="2" charset="0"/>
              </a:rPr>
              <a:t>) : </a:t>
            </a:r>
            <a:endParaRPr lang="fr-FR" sz="2400" dirty="0">
              <a:solidFill>
                <a:srgbClr val="1A334C"/>
              </a:solidFill>
              <a:latin typeface="Roboto Light" panose="02000000000000000000" pitchFamily="2" charset="0"/>
              <a:ea typeface="Roboto Light" panose="02000000000000000000" pitchFamily="2" charset="0"/>
            </a:endParaRPr>
          </a:p>
          <a:p>
            <a:pPr marL="800100" lvl="1" indent="-342900">
              <a:spcBef>
                <a:spcPts val="1200"/>
              </a:spcBef>
              <a:buFont typeface="Arial" panose="020B0604020202020204" pitchFamily="34" charset="0"/>
              <a:buChar char="•"/>
            </a:pPr>
            <a:r>
              <a:rPr lang="fr-FR" sz="2000" dirty="0">
                <a:solidFill>
                  <a:srgbClr val="1A334C"/>
                </a:solidFill>
                <a:latin typeface="Roboto Light" panose="02000000000000000000" pitchFamily="2" charset="0"/>
                <a:ea typeface="Roboto Light" panose="02000000000000000000" pitchFamily="2" charset="0"/>
              </a:rPr>
              <a:t>Adaptation et évolution des maladies infectieuses : </a:t>
            </a:r>
            <a:r>
              <a:rPr lang="fr-FR" sz="2000" b="1" dirty="0">
                <a:solidFill>
                  <a:schemeClr val="accent5">
                    <a:lumMod val="75000"/>
                  </a:schemeClr>
                </a:solidFill>
                <a:latin typeface="Roboto Light" panose="02000000000000000000" pitchFamily="2" charset="0"/>
                <a:ea typeface="Roboto Light" panose="02000000000000000000" pitchFamily="2" charset="0"/>
              </a:rPr>
              <a:t>4 mai à 9h</a:t>
            </a:r>
          </a:p>
          <a:p>
            <a:pPr marL="800100" lvl="1" indent="-342900">
              <a:spcBef>
                <a:spcPts val="1200"/>
              </a:spcBef>
              <a:buFont typeface="Arial" panose="020B0604020202020204" pitchFamily="34" charset="0"/>
              <a:buChar char="•"/>
            </a:pPr>
            <a:r>
              <a:rPr lang="fr-FR" sz="2000" dirty="0">
                <a:solidFill>
                  <a:srgbClr val="1A334C"/>
                </a:solidFill>
                <a:latin typeface="Roboto Light" panose="02000000000000000000" pitchFamily="2" charset="0"/>
                <a:ea typeface="Roboto Light" panose="02000000000000000000" pitchFamily="2" charset="0"/>
              </a:rPr>
              <a:t>Approches transdisciplinaires pour comprendre, prévenir et soigner les cancers : </a:t>
            </a:r>
            <a:r>
              <a:rPr lang="fr-FR" sz="2000" b="1" dirty="0">
                <a:solidFill>
                  <a:schemeClr val="accent5">
                    <a:lumMod val="75000"/>
                  </a:schemeClr>
                </a:solidFill>
                <a:latin typeface="Roboto Light" panose="02000000000000000000" pitchFamily="2" charset="0"/>
                <a:ea typeface="Roboto Light" panose="02000000000000000000" pitchFamily="2" charset="0"/>
              </a:rPr>
              <a:t>4 mai à 16h</a:t>
            </a:r>
          </a:p>
          <a:p>
            <a:pPr marL="800100" lvl="1" indent="-342900">
              <a:spcBef>
                <a:spcPts val="1200"/>
              </a:spcBef>
              <a:buFont typeface="Arial" panose="020B0604020202020204" pitchFamily="34" charset="0"/>
              <a:buChar char="•"/>
            </a:pPr>
            <a:r>
              <a:rPr lang="fr-FR" sz="2000" dirty="0">
                <a:solidFill>
                  <a:srgbClr val="1A334C"/>
                </a:solidFill>
                <a:latin typeface="Roboto Light" panose="02000000000000000000" pitchFamily="2" charset="0"/>
                <a:ea typeface="Roboto Light" panose="02000000000000000000" pitchFamily="2" charset="0"/>
              </a:rPr>
              <a:t>Santé et territoires : </a:t>
            </a:r>
            <a:r>
              <a:rPr lang="fr-FR" sz="2000" b="1" dirty="0">
                <a:solidFill>
                  <a:schemeClr val="accent5">
                    <a:lumMod val="75000"/>
                  </a:schemeClr>
                </a:solidFill>
                <a:latin typeface="Roboto Light" panose="02000000000000000000" pitchFamily="2" charset="0"/>
                <a:ea typeface="Roboto Light" panose="02000000000000000000" pitchFamily="2" charset="0"/>
              </a:rPr>
              <a:t>5 mai à 14h</a:t>
            </a:r>
          </a:p>
          <a:p>
            <a:pPr marL="800100" lvl="1" indent="-342900">
              <a:spcBef>
                <a:spcPts val="1200"/>
              </a:spcBef>
              <a:buFont typeface="Arial" panose="020B0604020202020204" pitchFamily="34" charset="0"/>
              <a:buChar char="•"/>
            </a:pPr>
            <a:r>
              <a:rPr lang="fr-FR" sz="2000" dirty="0">
                <a:solidFill>
                  <a:srgbClr val="1A334C"/>
                </a:solidFill>
                <a:latin typeface="Roboto Light" panose="02000000000000000000" pitchFamily="2" charset="0"/>
                <a:ea typeface="Roboto Light" panose="02000000000000000000" pitchFamily="2" charset="0"/>
              </a:rPr>
              <a:t>Données : </a:t>
            </a:r>
            <a:r>
              <a:rPr lang="fr-FR" sz="2000" b="1" dirty="0">
                <a:solidFill>
                  <a:schemeClr val="accent5">
                    <a:lumMod val="75000"/>
                  </a:schemeClr>
                </a:solidFill>
                <a:latin typeface="Roboto Light" panose="02000000000000000000" pitchFamily="2" charset="0"/>
                <a:ea typeface="Roboto Light" panose="02000000000000000000" pitchFamily="2" charset="0"/>
              </a:rPr>
              <a:t>6 mai à 14h</a:t>
            </a:r>
          </a:p>
          <a:p>
            <a:pPr marL="800100" lvl="1" indent="-342900">
              <a:spcBef>
                <a:spcPts val="1200"/>
              </a:spcBef>
              <a:buFont typeface="Arial" panose="020B0604020202020204" pitchFamily="34" charset="0"/>
              <a:buChar char="•"/>
            </a:pPr>
            <a:r>
              <a:rPr lang="fr-FR" sz="2000" dirty="0">
                <a:solidFill>
                  <a:srgbClr val="1A334C"/>
                </a:solidFill>
                <a:latin typeface="Roboto Light" panose="02000000000000000000" pitchFamily="2" charset="0"/>
                <a:ea typeface="Roboto Light" panose="02000000000000000000" pitchFamily="2" charset="0"/>
              </a:rPr>
              <a:t>Troubles cérébraux, remédiation et société inclusive : </a:t>
            </a:r>
            <a:r>
              <a:rPr lang="fr-FR" sz="2000" b="1" dirty="0">
                <a:solidFill>
                  <a:schemeClr val="accent5">
                    <a:lumMod val="75000"/>
                  </a:schemeClr>
                </a:solidFill>
                <a:latin typeface="Roboto Light" panose="02000000000000000000" pitchFamily="2" charset="0"/>
                <a:ea typeface="Roboto Light" panose="02000000000000000000" pitchFamily="2" charset="0"/>
              </a:rPr>
              <a:t>9 mai à14h</a:t>
            </a:r>
          </a:p>
          <a:p>
            <a:pPr marL="342900" indent="-342900">
              <a:spcBef>
                <a:spcPts val="1200"/>
              </a:spcBef>
              <a:buFont typeface="Wingdings" pitchFamily="2" charset="2"/>
              <a:buChar char="ü"/>
            </a:pPr>
            <a:r>
              <a:rPr lang="fr-FR" sz="2400" dirty="0">
                <a:solidFill>
                  <a:srgbClr val="1A334C"/>
                </a:solidFill>
                <a:latin typeface="Roboto Light" panose="02000000000000000000" pitchFamily="2" charset="0"/>
                <a:ea typeface="Roboto Light" panose="02000000000000000000" pitchFamily="2" charset="0"/>
              </a:rPr>
              <a:t>D’autres groupes de travail suivront : consulter régulièrement </a:t>
            </a:r>
            <a:r>
              <a:rPr lang="fr-FR" sz="2400" dirty="0">
                <a:solidFill>
                  <a:srgbClr val="1A334C"/>
                </a:solidFill>
                <a:latin typeface="Roboto Light" panose="02000000000000000000" pitchFamily="2" charset="0"/>
                <a:ea typeface="Roboto Light" panose="02000000000000000000" pitchFamily="2" charset="0"/>
                <a:hlinkClick r:id="rId2"/>
              </a:rPr>
              <a:t>https://www.shape-med-lyon.fr</a:t>
            </a:r>
            <a:r>
              <a:rPr lang="fr-FR" sz="2400" dirty="0">
                <a:solidFill>
                  <a:srgbClr val="1A334C"/>
                </a:solidFill>
                <a:latin typeface="Roboto Light" panose="02000000000000000000" pitchFamily="2" charset="0"/>
                <a:ea typeface="Roboto Light" panose="02000000000000000000" pitchFamily="2" charset="0"/>
              </a:rPr>
              <a:t> </a:t>
            </a:r>
          </a:p>
        </p:txBody>
      </p:sp>
      <p:sp>
        <p:nvSpPr>
          <p:cNvPr id="7" name="ZoneTexte 6">
            <a:extLst>
              <a:ext uri="{FF2B5EF4-FFF2-40B4-BE49-F238E27FC236}">
                <a16:creationId xmlns:a16="http://schemas.microsoft.com/office/drawing/2014/main" id="{3FB6CDA8-6F48-43F7-B868-25E0A372B189}"/>
              </a:ext>
            </a:extLst>
          </p:cNvPr>
          <p:cNvSpPr txBox="1"/>
          <p:nvPr/>
        </p:nvSpPr>
        <p:spPr>
          <a:xfrm>
            <a:off x="406666" y="55582"/>
            <a:ext cx="11162482" cy="430887"/>
          </a:xfrm>
          <a:prstGeom prst="rect">
            <a:avLst/>
          </a:prstGeom>
          <a:noFill/>
        </p:spPr>
        <p:txBody>
          <a:bodyPr wrap="square" rtlCol="0">
            <a:spAutoFit/>
          </a:bodyPr>
          <a:lstStyle/>
          <a:p>
            <a:r>
              <a:rPr lang="fr-FR" sz="2200" dirty="0" err="1">
                <a:solidFill>
                  <a:srgbClr val="001B2E"/>
                </a:solidFill>
                <a:latin typeface="Roboto Black" panose="02000000000000000000" pitchFamily="2" charset="0"/>
                <a:ea typeface="Roboto Black" panose="02000000000000000000" pitchFamily="2" charset="0"/>
              </a:rPr>
              <a:t>SHAPE-Med@Lyon</a:t>
            </a:r>
            <a:r>
              <a:rPr lang="fr-FR" sz="2200" dirty="0">
                <a:solidFill>
                  <a:srgbClr val="001B2E"/>
                </a:solidFill>
                <a:latin typeface="Roboto Black" panose="02000000000000000000" pitchFamily="2" charset="0"/>
                <a:ea typeface="Roboto Black" panose="02000000000000000000" pitchFamily="2" charset="0"/>
              </a:rPr>
              <a:t> – </a:t>
            </a:r>
            <a:r>
              <a:rPr lang="fr-FR" sz="2200" dirty="0" err="1">
                <a:solidFill>
                  <a:srgbClr val="001B2E"/>
                </a:solidFill>
                <a:latin typeface="Roboto Black" panose="02000000000000000000" pitchFamily="2" charset="0"/>
                <a:ea typeface="Roboto Black" panose="02000000000000000000" pitchFamily="2" charset="0"/>
              </a:rPr>
              <a:t>Récap</a:t>
            </a:r>
            <a:r>
              <a:rPr lang="fr-FR" sz="2200" dirty="0">
                <a:solidFill>
                  <a:srgbClr val="001B2E"/>
                </a:solidFill>
                <a:latin typeface="Roboto Black" panose="02000000000000000000" pitchFamily="2" charset="0"/>
                <a:ea typeface="Roboto Black" panose="02000000000000000000" pitchFamily="2" charset="0"/>
              </a:rPr>
              <a:t>’</a:t>
            </a:r>
          </a:p>
        </p:txBody>
      </p:sp>
    </p:spTree>
    <p:extLst>
      <p:ext uri="{BB962C8B-B14F-4D97-AF65-F5344CB8AC3E}">
        <p14:creationId xmlns:p14="http://schemas.microsoft.com/office/powerpoint/2010/main" val="374081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Lyon </a:t>
            </a:r>
            <a:r>
              <a:rPr lang="fr-FR" sz="2200" dirty="0" err="1">
                <a:solidFill>
                  <a:srgbClr val="001B2E"/>
                </a:solidFill>
                <a:latin typeface="Roboto Black" panose="02000000000000000000" pitchFamily="2" charset="0"/>
                <a:ea typeface="Roboto Black" panose="02000000000000000000" pitchFamily="2" charset="0"/>
              </a:rPr>
              <a:t>Transdisciplinary</a:t>
            </a:r>
            <a:r>
              <a:rPr lang="fr-FR" sz="2200" dirty="0">
                <a:solidFill>
                  <a:srgbClr val="001B2E"/>
                </a:solidFill>
                <a:latin typeface="Roboto Black" panose="02000000000000000000" pitchFamily="2" charset="0"/>
                <a:ea typeface="Roboto Black" panose="02000000000000000000" pitchFamily="2" charset="0"/>
              </a:rPr>
              <a:t>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Institute</a:t>
            </a:r>
          </a:p>
        </p:txBody>
      </p:sp>
      <p:sp>
        <p:nvSpPr>
          <p:cNvPr id="10" name="Titre 1">
            <a:extLst>
              <a:ext uri="{FF2B5EF4-FFF2-40B4-BE49-F238E27FC236}">
                <a16:creationId xmlns:a16="http://schemas.microsoft.com/office/drawing/2014/main" id="{1114659D-03D1-8347-B90E-960F5652B106}"/>
              </a:ext>
            </a:extLst>
          </p:cNvPr>
          <p:cNvSpPr>
            <a:spLocks noGrp="1"/>
          </p:cNvSpPr>
          <p:nvPr>
            <p:ph type="ctrTitle"/>
          </p:nvPr>
        </p:nvSpPr>
        <p:spPr>
          <a:xfrm>
            <a:off x="6330897" y="6352794"/>
            <a:ext cx="5455640" cy="673475"/>
          </a:xfrm>
        </p:spPr>
        <p:txBody>
          <a:bodyPr anchor="ctr">
            <a:normAutofit/>
          </a:bodyPr>
          <a:lstStyle/>
          <a:p>
            <a:r>
              <a:rPr lang="fr-FR" sz="2000" dirty="0">
                <a:solidFill>
                  <a:srgbClr val="3BB5C0"/>
                </a:solidFill>
                <a:latin typeface="Roboto Medium" panose="02000000000000000000" pitchFamily="2" charset="0"/>
                <a:ea typeface="Roboto Medium" panose="02000000000000000000" pitchFamily="2" charset="0"/>
              </a:rPr>
              <a:t>&gt;</a:t>
            </a:r>
            <a:r>
              <a:rPr lang="fr-FR" sz="2000" dirty="0">
                <a:solidFill>
                  <a:srgbClr val="001B2E"/>
                </a:solidFill>
                <a:latin typeface="Roboto Medium" panose="02000000000000000000" pitchFamily="2" charset="0"/>
                <a:ea typeface="Roboto Medium" panose="02000000000000000000" pitchFamily="2" charset="0"/>
              </a:rPr>
              <a:t> Réunion de Lancement </a:t>
            </a:r>
            <a:r>
              <a:rPr lang="fr-FR" sz="2000" dirty="0">
                <a:solidFill>
                  <a:srgbClr val="4381C1"/>
                </a:solidFill>
                <a:latin typeface="Roboto Medium" panose="02000000000000000000" pitchFamily="2" charset="0"/>
                <a:ea typeface="Roboto Medium" panose="02000000000000000000" pitchFamily="2" charset="0"/>
              </a:rPr>
              <a:t>12 avril 2022</a:t>
            </a:r>
          </a:p>
        </p:txBody>
      </p:sp>
      <p:cxnSp>
        <p:nvCxnSpPr>
          <p:cNvPr id="11" name="Connecteur droit avec flèche 10">
            <a:extLst>
              <a:ext uri="{FF2B5EF4-FFF2-40B4-BE49-F238E27FC236}">
                <a16:creationId xmlns:a16="http://schemas.microsoft.com/office/drawing/2014/main" id="{1A7936F5-791D-C147-A0CA-CF6AC4476742}"/>
              </a:ext>
            </a:extLst>
          </p:cNvPr>
          <p:cNvCxnSpPr/>
          <p:nvPr/>
        </p:nvCxnSpPr>
        <p:spPr>
          <a:xfrm>
            <a:off x="419450" y="6420683"/>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2" descr="mage result for ecosystemes">
            <a:extLst>
              <a:ext uri="{FF2B5EF4-FFF2-40B4-BE49-F238E27FC236}">
                <a16:creationId xmlns:a16="http://schemas.microsoft.com/office/drawing/2014/main" id="{F6E98FE1-C22A-D249-B6FC-7CE423A4B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592" y="2714304"/>
            <a:ext cx="3906092" cy="315951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8" descr="2011/2012 - KEITH HARING ... DANS LA COUR DE RÉCRÉ. - Groupe Scolaire HENRI  DEROUIN">
            <a:extLst>
              <a:ext uri="{FF2B5EF4-FFF2-40B4-BE49-F238E27FC236}">
                <a16:creationId xmlns:a16="http://schemas.microsoft.com/office/drawing/2014/main" id="{054D268A-195F-E74E-9B73-EFE8DF6B73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04" r="75060"/>
          <a:stretch/>
        </p:blipFill>
        <p:spPr bwMode="auto">
          <a:xfrm>
            <a:off x="5579874" y="1837319"/>
            <a:ext cx="1100976" cy="267841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FCA1B1FD-C561-9D4B-A1B6-14221917C92B}"/>
              </a:ext>
            </a:extLst>
          </p:cNvPr>
          <p:cNvSpPr txBox="1"/>
          <p:nvPr/>
        </p:nvSpPr>
        <p:spPr>
          <a:xfrm>
            <a:off x="5038077" y="4215332"/>
            <a:ext cx="2337955" cy="523220"/>
          </a:xfrm>
          <a:prstGeom prst="rect">
            <a:avLst/>
          </a:prstGeom>
          <a:noFill/>
        </p:spPr>
        <p:txBody>
          <a:bodyPr wrap="square" rtlCol="0">
            <a:spAutoFit/>
          </a:bodyPr>
          <a:lstStyle/>
          <a:p>
            <a:r>
              <a:rPr lang="fr-FR" sz="2800" dirty="0"/>
              <a:t>P = G + E + </a:t>
            </a:r>
            <a:r>
              <a:rPr lang="fr-FR" sz="2800" dirty="0" err="1"/>
              <a:t>GxE</a:t>
            </a:r>
            <a:endParaRPr lang="fr-FR" sz="2800" dirty="0"/>
          </a:p>
        </p:txBody>
      </p:sp>
      <p:sp>
        <p:nvSpPr>
          <p:cNvPr id="17" name="ZoneTexte 16">
            <a:extLst>
              <a:ext uri="{FF2B5EF4-FFF2-40B4-BE49-F238E27FC236}">
                <a16:creationId xmlns:a16="http://schemas.microsoft.com/office/drawing/2014/main" id="{6211BFD3-1162-3A45-AEFF-C3A8F2E00B69}"/>
              </a:ext>
            </a:extLst>
          </p:cNvPr>
          <p:cNvSpPr txBox="1"/>
          <p:nvPr/>
        </p:nvSpPr>
        <p:spPr>
          <a:xfrm>
            <a:off x="343949" y="956345"/>
            <a:ext cx="11442588" cy="461665"/>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Le lien entre médecine 5P et One </a:t>
            </a:r>
            <a:r>
              <a:rPr lang="fr-FR" sz="2400" dirty="0" err="1">
                <a:solidFill>
                  <a:srgbClr val="1A334C"/>
                </a:solidFill>
                <a:latin typeface="Roboto" panose="02000000000000000000" pitchFamily="2" charset="0"/>
                <a:ea typeface="Roboto" panose="02000000000000000000" pitchFamily="2" charset="0"/>
              </a:rPr>
              <a:t>Health</a:t>
            </a:r>
            <a:r>
              <a:rPr lang="fr-FR" sz="2400" dirty="0">
                <a:solidFill>
                  <a:srgbClr val="1A334C"/>
                </a:solidFill>
                <a:latin typeface="Roboto" panose="02000000000000000000" pitchFamily="2" charset="0"/>
                <a:ea typeface="Roboto" panose="02000000000000000000" pitchFamily="2" charset="0"/>
              </a:rPr>
              <a:t> : une nécessité </a:t>
            </a:r>
            <a:endParaRPr lang="fr-FR" sz="2400" dirty="0">
              <a:solidFill>
                <a:schemeClr val="bg1"/>
              </a:solidFill>
              <a:latin typeface="Roboto" panose="02000000000000000000" pitchFamily="2" charset="0"/>
              <a:ea typeface="Roboto" panose="02000000000000000000" pitchFamily="2" charset="0"/>
            </a:endParaRPr>
          </a:p>
        </p:txBody>
      </p:sp>
      <p:sp>
        <p:nvSpPr>
          <p:cNvPr id="12" name="ZoneTexte 11">
            <a:extLst>
              <a:ext uri="{FF2B5EF4-FFF2-40B4-BE49-F238E27FC236}">
                <a16:creationId xmlns:a16="http://schemas.microsoft.com/office/drawing/2014/main" id="{172C87F9-52A7-AA48-B77A-A877480FEC28}"/>
              </a:ext>
            </a:extLst>
          </p:cNvPr>
          <p:cNvSpPr txBox="1"/>
          <p:nvPr/>
        </p:nvSpPr>
        <p:spPr>
          <a:xfrm>
            <a:off x="726809" y="2661824"/>
            <a:ext cx="4319324" cy="1477328"/>
          </a:xfrm>
          <a:prstGeom prst="rect">
            <a:avLst/>
          </a:prstGeom>
          <a:noFill/>
        </p:spPr>
        <p:txBody>
          <a:bodyPr wrap="none" rtlCol="0">
            <a:spAutoFit/>
          </a:bodyPr>
          <a:lstStyle/>
          <a:p>
            <a:r>
              <a:rPr lang="fr-FR" dirty="0"/>
              <a:t>Nécessité d’une connaissance</a:t>
            </a:r>
          </a:p>
          <a:p>
            <a:r>
              <a:rPr lang="fr-FR" dirty="0"/>
              <a:t>approfondie du </a:t>
            </a:r>
            <a:r>
              <a:rPr lang="fr-FR" b="1" dirty="0"/>
              <a:t>contexte environnemental </a:t>
            </a:r>
            <a:r>
              <a:rPr lang="fr-FR" dirty="0"/>
              <a:t>:</a:t>
            </a:r>
          </a:p>
          <a:p>
            <a:pPr marL="285750" indent="-285750">
              <a:buFontTx/>
              <a:buChar char="-"/>
            </a:pPr>
            <a:r>
              <a:rPr lang="fr-FR" dirty="0" err="1"/>
              <a:t>Exposome</a:t>
            </a:r>
            <a:endParaRPr lang="fr-FR" dirty="0"/>
          </a:p>
          <a:p>
            <a:pPr marL="285750" indent="-285750">
              <a:buFontTx/>
              <a:buChar char="-"/>
            </a:pPr>
            <a:r>
              <a:rPr lang="fr-FR" dirty="0"/>
              <a:t>Biodiversité </a:t>
            </a:r>
          </a:p>
          <a:p>
            <a:pPr marL="285750" indent="-285750">
              <a:buFontTx/>
              <a:buChar char="-"/>
            </a:pPr>
            <a:r>
              <a:rPr lang="fr-FR" dirty="0"/>
              <a:t>Socio-écosystème </a:t>
            </a:r>
          </a:p>
        </p:txBody>
      </p:sp>
      <p:sp>
        <p:nvSpPr>
          <p:cNvPr id="15" name="ZoneTexte 14">
            <a:extLst>
              <a:ext uri="{FF2B5EF4-FFF2-40B4-BE49-F238E27FC236}">
                <a16:creationId xmlns:a16="http://schemas.microsoft.com/office/drawing/2014/main" id="{90FC1658-CBE4-4240-B647-7A58A4A80F21}"/>
              </a:ext>
            </a:extLst>
          </p:cNvPr>
          <p:cNvSpPr txBox="1"/>
          <p:nvPr/>
        </p:nvSpPr>
        <p:spPr>
          <a:xfrm>
            <a:off x="726809" y="4583568"/>
            <a:ext cx="5618846" cy="1477328"/>
          </a:xfrm>
          <a:prstGeom prst="rect">
            <a:avLst/>
          </a:prstGeom>
          <a:noFill/>
        </p:spPr>
        <p:txBody>
          <a:bodyPr wrap="none" rtlCol="0">
            <a:spAutoFit/>
          </a:bodyPr>
          <a:lstStyle/>
          <a:p>
            <a:r>
              <a:rPr lang="fr-FR" dirty="0"/>
              <a:t>Pour mieux :</a:t>
            </a:r>
          </a:p>
          <a:p>
            <a:pPr marL="285750" indent="-285750">
              <a:buFontTx/>
              <a:buChar char="-"/>
            </a:pPr>
            <a:r>
              <a:rPr lang="fr-FR" dirty="0"/>
              <a:t>Identifier les causes</a:t>
            </a:r>
          </a:p>
          <a:p>
            <a:pPr marL="285750" indent="-285750">
              <a:buFontTx/>
              <a:buChar char="-"/>
            </a:pPr>
            <a:r>
              <a:rPr lang="fr-FR" dirty="0"/>
              <a:t>Faire le lien avec la santé animale et environnementale</a:t>
            </a:r>
          </a:p>
          <a:p>
            <a:pPr marL="285750" indent="-285750">
              <a:buFontTx/>
              <a:buChar char="-"/>
            </a:pPr>
            <a:r>
              <a:rPr lang="fr-FR" dirty="0"/>
              <a:t>Penser différemment les socio-écosystèmes</a:t>
            </a:r>
          </a:p>
          <a:p>
            <a:pPr marL="285750" indent="-285750">
              <a:buFontTx/>
              <a:buChar char="-"/>
            </a:pPr>
            <a:endParaRPr lang="fr-FR" dirty="0"/>
          </a:p>
        </p:txBody>
      </p:sp>
    </p:spTree>
    <p:extLst>
      <p:ext uri="{BB962C8B-B14F-4D97-AF65-F5344CB8AC3E}">
        <p14:creationId xmlns:p14="http://schemas.microsoft.com/office/powerpoint/2010/main" val="421750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ouée 2">
            <a:extLst>
              <a:ext uri="{FF2B5EF4-FFF2-40B4-BE49-F238E27FC236}">
                <a16:creationId xmlns:a16="http://schemas.microsoft.com/office/drawing/2014/main" id="{F991536F-7B16-8546-89FC-CA8B7C1F38EC}"/>
              </a:ext>
            </a:extLst>
          </p:cNvPr>
          <p:cNvSpPr/>
          <p:nvPr/>
        </p:nvSpPr>
        <p:spPr>
          <a:xfrm>
            <a:off x="1262744" y="2298154"/>
            <a:ext cx="9481456" cy="4019235"/>
          </a:xfrm>
          <a:prstGeom prst="donut">
            <a:avLst>
              <a:gd name="adj" fmla="val 3057"/>
            </a:avLst>
          </a:prstGeom>
          <a:gradFill flip="none" rotWithShape="1">
            <a:gsLst>
              <a:gs pos="0">
                <a:srgbClr val="3BB5C0">
                  <a:shade val="30000"/>
                  <a:satMod val="115000"/>
                </a:srgbClr>
              </a:gs>
              <a:gs pos="50000">
                <a:srgbClr val="3BB5C0">
                  <a:shade val="67500"/>
                  <a:satMod val="115000"/>
                </a:srgbClr>
              </a:gs>
              <a:gs pos="100000">
                <a:srgbClr val="3BB5C0">
                  <a:shade val="100000"/>
                  <a:satMod val="115000"/>
                </a:srgbClr>
              </a:gs>
            </a:gsLst>
            <a:path path="circle">
              <a:fillToRect l="50000" t="50000" r="50000" b="50000"/>
            </a:path>
            <a:tileRect/>
          </a:gradFill>
          <a:ln>
            <a:solidFill>
              <a:srgbClr val="3B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Lyon </a:t>
            </a:r>
            <a:r>
              <a:rPr lang="fr-FR" sz="2200" dirty="0" err="1">
                <a:solidFill>
                  <a:srgbClr val="001B2E"/>
                </a:solidFill>
                <a:latin typeface="Roboto Black" panose="02000000000000000000" pitchFamily="2" charset="0"/>
                <a:ea typeface="Roboto Black" panose="02000000000000000000" pitchFamily="2" charset="0"/>
              </a:rPr>
              <a:t>Transdisciplinary</a:t>
            </a:r>
            <a:r>
              <a:rPr lang="fr-FR" sz="2200" dirty="0">
                <a:solidFill>
                  <a:srgbClr val="001B2E"/>
                </a:solidFill>
                <a:latin typeface="Roboto Black" panose="02000000000000000000" pitchFamily="2" charset="0"/>
                <a:ea typeface="Roboto Black" panose="02000000000000000000" pitchFamily="2" charset="0"/>
              </a:rPr>
              <a:t>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Institute</a:t>
            </a:r>
          </a:p>
        </p:txBody>
      </p:sp>
      <p:sp>
        <p:nvSpPr>
          <p:cNvPr id="10" name="Titre 1">
            <a:extLst>
              <a:ext uri="{FF2B5EF4-FFF2-40B4-BE49-F238E27FC236}">
                <a16:creationId xmlns:a16="http://schemas.microsoft.com/office/drawing/2014/main" id="{1114659D-03D1-8347-B90E-960F5652B106}"/>
              </a:ext>
            </a:extLst>
          </p:cNvPr>
          <p:cNvSpPr>
            <a:spLocks noGrp="1"/>
          </p:cNvSpPr>
          <p:nvPr>
            <p:ph type="ctrTitle"/>
          </p:nvPr>
        </p:nvSpPr>
        <p:spPr>
          <a:xfrm>
            <a:off x="6330897" y="6352794"/>
            <a:ext cx="5455640" cy="673475"/>
          </a:xfrm>
        </p:spPr>
        <p:txBody>
          <a:bodyPr anchor="ctr">
            <a:normAutofit/>
          </a:bodyPr>
          <a:lstStyle/>
          <a:p>
            <a:r>
              <a:rPr lang="fr-FR" sz="2000" dirty="0">
                <a:solidFill>
                  <a:srgbClr val="3BB5C0"/>
                </a:solidFill>
                <a:latin typeface="Roboto Medium" panose="02000000000000000000" pitchFamily="2" charset="0"/>
                <a:ea typeface="Roboto Medium" panose="02000000000000000000" pitchFamily="2" charset="0"/>
              </a:rPr>
              <a:t>&gt;</a:t>
            </a:r>
            <a:r>
              <a:rPr lang="fr-FR" sz="2000" dirty="0">
                <a:solidFill>
                  <a:srgbClr val="001B2E"/>
                </a:solidFill>
                <a:latin typeface="Roboto Medium" panose="02000000000000000000" pitchFamily="2" charset="0"/>
                <a:ea typeface="Roboto Medium" panose="02000000000000000000" pitchFamily="2" charset="0"/>
              </a:rPr>
              <a:t> Réunion de Lancement </a:t>
            </a:r>
            <a:r>
              <a:rPr lang="fr-FR" sz="2000" dirty="0">
                <a:solidFill>
                  <a:srgbClr val="4381C1"/>
                </a:solidFill>
                <a:latin typeface="Roboto Medium" panose="02000000000000000000" pitchFamily="2" charset="0"/>
                <a:ea typeface="Roboto Medium" panose="02000000000000000000" pitchFamily="2" charset="0"/>
              </a:rPr>
              <a:t>12 avril 2022</a:t>
            </a:r>
          </a:p>
        </p:txBody>
      </p:sp>
      <p:cxnSp>
        <p:nvCxnSpPr>
          <p:cNvPr id="11" name="Connecteur droit avec flèche 10">
            <a:extLst>
              <a:ext uri="{FF2B5EF4-FFF2-40B4-BE49-F238E27FC236}">
                <a16:creationId xmlns:a16="http://schemas.microsoft.com/office/drawing/2014/main" id="{1A7936F5-791D-C147-A0CA-CF6AC4476742}"/>
              </a:ext>
            </a:extLst>
          </p:cNvPr>
          <p:cNvCxnSpPr/>
          <p:nvPr/>
        </p:nvCxnSpPr>
        <p:spPr>
          <a:xfrm>
            <a:off x="419450" y="6420683"/>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eproduction tableau de Keith Haring Acrobates En Couleurs">
            <a:extLst>
              <a:ext uri="{FF2B5EF4-FFF2-40B4-BE49-F238E27FC236}">
                <a16:creationId xmlns:a16="http://schemas.microsoft.com/office/drawing/2014/main" id="{64CEC0FF-0AB3-634A-B4A1-2EAA4915C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24" y="2892852"/>
            <a:ext cx="2750523" cy="28024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mage result for ecosystemes">
            <a:extLst>
              <a:ext uri="{FF2B5EF4-FFF2-40B4-BE49-F238E27FC236}">
                <a16:creationId xmlns:a16="http://schemas.microsoft.com/office/drawing/2014/main" id="{F6E98FE1-C22A-D249-B6FC-7CE423A4B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592" y="2714304"/>
            <a:ext cx="3906092" cy="315951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8" descr="2011/2012 - KEITH HARING ... DANS LA COUR DE RÉCRÉ. - Groupe Scolaire HENRI  DEROUIN">
            <a:extLst>
              <a:ext uri="{FF2B5EF4-FFF2-40B4-BE49-F238E27FC236}">
                <a16:creationId xmlns:a16="http://schemas.microsoft.com/office/drawing/2014/main" id="{054D268A-195F-E74E-9B73-EFE8DF6B73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04" r="75060"/>
          <a:stretch/>
        </p:blipFill>
        <p:spPr bwMode="auto">
          <a:xfrm>
            <a:off x="5579874" y="1837319"/>
            <a:ext cx="1100976" cy="267841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FCA1B1FD-C561-9D4B-A1B6-14221917C92B}"/>
              </a:ext>
            </a:extLst>
          </p:cNvPr>
          <p:cNvSpPr txBox="1"/>
          <p:nvPr/>
        </p:nvSpPr>
        <p:spPr>
          <a:xfrm>
            <a:off x="5038077" y="4215332"/>
            <a:ext cx="2337955" cy="523220"/>
          </a:xfrm>
          <a:prstGeom prst="rect">
            <a:avLst/>
          </a:prstGeom>
          <a:noFill/>
        </p:spPr>
        <p:txBody>
          <a:bodyPr wrap="square" rtlCol="0">
            <a:spAutoFit/>
          </a:bodyPr>
          <a:lstStyle/>
          <a:p>
            <a:r>
              <a:rPr lang="fr-FR" sz="2800" dirty="0"/>
              <a:t>P = G + E + </a:t>
            </a:r>
            <a:r>
              <a:rPr lang="fr-FR" sz="2800" dirty="0" err="1"/>
              <a:t>GxE</a:t>
            </a:r>
            <a:endParaRPr lang="fr-FR" sz="2800" dirty="0"/>
          </a:p>
        </p:txBody>
      </p:sp>
      <p:sp>
        <p:nvSpPr>
          <p:cNvPr id="17" name="ZoneTexte 16">
            <a:extLst>
              <a:ext uri="{FF2B5EF4-FFF2-40B4-BE49-F238E27FC236}">
                <a16:creationId xmlns:a16="http://schemas.microsoft.com/office/drawing/2014/main" id="{6211BFD3-1162-3A45-AEFF-C3A8F2E00B69}"/>
              </a:ext>
            </a:extLst>
          </p:cNvPr>
          <p:cNvSpPr txBox="1"/>
          <p:nvPr/>
        </p:nvSpPr>
        <p:spPr>
          <a:xfrm>
            <a:off x="343949" y="956345"/>
            <a:ext cx="11442588" cy="461665"/>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Le lien entre médecine 5P et One </a:t>
            </a:r>
            <a:r>
              <a:rPr lang="fr-FR" sz="2400" dirty="0" err="1">
                <a:solidFill>
                  <a:srgbClr val="1A334C"/>
                </a:solidFill>
                <a:latin typeface="Roboto" panose="02000000000000000000" pitchFamily="2" charset="0"/>
                <a:ea typeface="Roboto" panose="02000000000000000000" pitchFamily="2" charset="0"/>
              </a:rPr>
              <a:t>Health</a:t>
            </a:r>
            <a:r>
              <a:rPr lang="fr-FR" sz="2400" dirty="0">
                <a:solidFill>
                  <a:srgbClr val="1A334C"/>
                </a:solidFill>
                <a:latin typeface="Roboto" panose="02000000000000000000" pitchFamily="2" charset="0"/>
                <a:ea typeface="Roboto" panose="02000000000000000000" pitchFamily="2" charset="0"/>
              </a:rPr>
              <a:t> : une nécessité </a:t>
            </a:r>
            <a:endParaRPr lang="fr-FR" sz="2400" dirty="0">
              <a:solidFill>
                <a:schemeClr val="bg1"/>
              </a:solidFill>
              <a:latin typeface="Roboto" panose="02000000000000000000" pitchFamily="2" charset="0"/>
              <a:ea typeface="Roboto" panose="02000000000000000000" pitchFamily="2" charset="0"/>
            </a:endParaRPr>
          </a:p>
        </p:txBody>
      </p:sp>
      <p:sp>
        <p:nvSpPr>
          <p:cNvPr id="12" name="ZoneTexte 11">
            <a:extLst>
              <a:ext uri="{FF2B5EF4-FFF2-40B4-BE49-F238E27FC236}">
                <a16:creationId xmlns:a16="http://schemas.microsoft.com/office/drawing/2014/main" id="{A2E3AB41-4025-334B-A287-1B574D8DA1CF}"/>
              </a:ext>
            </a:extLst>
          </p:cNvPr>
          <p:cNvSpPr txBox="1"/>
          <p:nvPr/>
        </p:nvSpPr>
        <p:spPr>
          <a:xfrm>
            <a:off x="8646688" y="1774089"/>
            <a:ext cx="2439899" cy="369332"/>
          </a:xfrm>
          <a:prstGeom prst="rect">
            <a:avLst/>
          </a:prstGeom>
          <a:noFill/>
        </p:spPr>
        <p:txBody>
          <a:bodyPr wrap="none" rtlCol="0">
            <a:spAutoFit/>
          </a:bodyPr>
          <a:lstStyle/>
          <a:p>
            <a:r>
              <a:rPr lang="fr-FR" dirty="0"/>
              <a:t>L’approche One </a:t>
            </a:r>
            <a:r>
              <a:rPr lang="fr-FR" dirty="0" err="1"/>
              <a:t>Health</a:t>
            </a:r>
            <a:r>
              <a:rPr lang="fr-FR" dirty="0"/>
              <a:t> </a:t>
            </a:r>
          </a:p>
        </p:txBody>
      </p:sp>
    </p:spTree>
    <p:extLst>
      <p:ext uri="{BB962C8B-B14F-4D97-AF65-F5344CB8AC3E}">
        <p14:creationId xmlns:p14="http://schemas.microsoft.com/office/powerpoint/2010/main" val="354636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4F83ABE2-8968-8349-88A3-0B532A5E8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897" y="3586430"/>
            <a:ext cx="5040094" cy="2836251"/>
          </a:xfrm>
          <a:prstGeom prst="rect">
            <a:avLst/>
          </a:prstGeom>
        </p:spPr>
      </p:pic>
      <p:sp>
        <p:nvSpPr>
          <p:cNvPr id="2" name="Titre 1">
            <a:extLst>
              <a:ext uri="{FF2B5EF4-FFF2-40B4-BE49-F238E27FC236}">
                <a16:creationId xmlns:a16="http://schemas.microsoft.com/office/drawing/2014/main" id="{B9AA785C-6D57-4461-A241-8A99FE03A890}"/>
              </a:ext>
            </a:extLst>
          </p:cNvPr>
          <p:cNvSpPr>
            <a:spLocks noGrp="1"/>
          </p:cNvSpPr>
          <p:nvPr>
            <p:ph type="ctrTitle"/>
          </p:nvPr>
        </p:nvSpPr>
        <p:spPr>
          <a:xfrm>
            <a:off x="6330897" y="6352794"/>
            <a:ext cx="5455640" cy="673475"/>
          </a:xfrm>
        </p:spPr>
        <p:txBody>
          <a:bodyPr anchor="ctr">
            <a:normAutofit/>
          </a:bodyPr>
          <a:lstStyle/>
          <a:p>
            <a:r>
              <a:rPr lang="fr-FR" sz="2000" dirty="0">
                <a:solidFill>
                  <a:srgbClr val="3BB5C0"/>
                </a:solidFill>
                <a:latin typeface="Roboto Medium" panose="02000000000000000000" pitchFamily="2" charset="0"/>
                <a:ea typeface="Roboto Medium" panose="02000000000000000000" pitchFamily="2" charset="0"/>
              </a:rPr>
              <a:t>&gt;</a:t>
            </a:r>
            <a:r>
              <a:rPr lang="fr-FR" sz="2000" dirty="0">
                <a:solidFill>
                  <a:srgbClr val="001B2E"/>
                </a:solidFill>
                <a:latin typeface="Roboto Medium" panose="02000000000000000000" pitchFamily="2" charset="0"/>
                <a:ea typeface="Roboto Medium" panose="02000000000000000000" pitchFamily="2" charset="0"/>
              </a:rPr>
              <a:t> Réunion de Lancement </a:t>
            </a:r>
            <a:r>
              <a:rPr lang="fr-FR" sz="2000" dirty="0">
                <a:solidFill>
                  <a:srgbClr val="4381C1"/>
                </a:solidFill>
                <a:latin typeface="Roboto Medium" panose="02000000000000000000" pitchFamily="2" charset="0"/>
                <a:ea typeface="Roboto Medium" panose="02000000000000000000" pitchFamily="2" charset="0"/>
              </a:rPr>
              <a:t>12 avril 2022</a:t>
            </a:r>
          </a:p>
        </p:txBody>
      </p:sp>
      <p:cxnSp>
        <p:nvCxnSpPr>
          <p:cNvPr id="6" name="Connecteur droit avec flèche 5">
            <a:extLst>
              <a:ext uri="{FF2B5EF4-FFF2-40B4-BE49-F238E27FC236}">
                <a16:creationId xmlns:a16="http://schemas.microsoft.com/office/drawing/2014/main" id="{CDD7E08F-16D2-49D7-B8EC-F972E61D3216}"/>
              </a:ext>
            </a:extLst>
          </p:cNvPr>
          <p:cNvCxnSpPr/>
          <p:nvPr/>
        </p:nvCxnSpPr>
        <p:spPr>
          <a:xfrm>
            <a:off x="419450" y="6420683"/>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0C63A7C-A3E8-4018-8FE3-18FE8238660E}"/>
              </a:ext>
            </a:extLst>
          </p:cNvPr>
          <p:cNvSpPr txBox="1"/>
          <p:nvPr/>
        </p:nvSpPr>
        <p:spPr>
          <a:xfrm>
            <a:off x="343949" y="956345"/>
            <a:ext cx="11442588" cy="830997"/>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Une définition ouverte de la santé, prenant en compte le contexte social et environnemental pour l’ancrer dans la santé unique</a:t>
            </a:r>
            <a:endParaRPr lang="fr-FR" sz="2400" dirty="0">
              <a:solidFill>
                <a:schemeClr val="bg1"/>
              </a:solidFill>
              <a:latin typeface="Roboto"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Lyon </a:t>
            </a:r>
            <a:r>
              <a:rPr lang="fr-FR" sz="2200" dirty="0" err="1">
                <a:solidFill>
                  <a:srgbClr val="001B2E"/>
                </a:solidFill>
                <a:latin typeface="Roboto Black" panose="02000000000000000000" pitchFamily="2" charset="0"/>
                <a:ea typeface="Roboto Black" panose="02000000000000000000" pitchFamily="2" charset="0"/>
              </a:rPr>
              <a:t>Transdisciplinary</a:t>
            </a:r>
            <a:r>
              <a:rPr lang="fr-FR" sz="2200" dirty="0">
                <a:solidFill>
                  <a:srgbClr val="001B2E"/>
                </a:solidFill>
                <a:latin typeface="Roboto Black" panose="02000000000000000000" pitchFamily="2" charset="0"/>
                <a:ea typeface="Roboto Black" panose="02000000000000000000" pitchFamily="2" charset="0"/>
              </a:rPr>
              <a:t>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Institute</a:t>
            </a:r>
          </a:p>
        </p:txBody>
      </p:sp>
      <p:sp>
        <p:nvSpPr>
          <p:cNvPr id="5" name="Rectangle 4">
            <a:extLst>
              <a:ext uri="{FF2B5EF4-FFF2-40B4-BE49-F238E27FC236}">
                <a16:creationId xmlns:a16="http://schemas.microsoft.com/office/drawing/2014/main" id="{70D0548B-8F60-9D40-8A61-C2357B6D5169}"/>
              </a:ext>
            </a:extLst>
          </p:cNvPr>
          <p:cNvSpPr/>
          <p:nvPr/>
        </p:nvSpPr>
        <p:spPr>
          <a:xfrm>
            <a:off x="343949" y="2168398"/>
            <a:ext cx="9780978" cy="1015663"/>
          </a:xfrm>
          <a:prstGeom prst="rect">
            <a:avLst/>
          </a:prstGeom>
        </p:spPr>
        <p:txBody>
          <a:bodyPr wrap="square">
            <a:spAutoFit/>
          </a:bodyPr>
          <a:lstStyle/>
          <a:p>
            <a:r>
              <a:rPr lang="fr-FR" sz="2000" b="1" dirty="0"/>
              <a:t>Définition de la santé par l’OMS</a:t>
            </a:r>
          </a:p>
          <a:p>
            <a:r>
              <a:rPr lang="fr-FR" sz="2000" dirty="0"/>
              <a:t>un état de complet bien-être physique, mental et social, qui ne consiste pas seulement en une absence de maladie ou d'infirmité </a:t>
            </a:r>
          </a:p>
        </p:txBody>
      </p:sp>
      <p:sp>
        <p:nvSpPr>
          <p:cNvPr id="10" name="Rectangle 9">
            <a:extLst>
              <a:ext uri="{FF2B5EF4-FFF2-40B4-BE49-F238E27FC236}">
                <a16:creationId xmlns:a16="http://schemas.microsoft.com/office/drawing/2014/main" id="{F4137270-8C82-AD41-B999-B1F9E5474B1D}"/>
              </a:ext>
            </a:extLst>
          </p:cNvPr>
          <p:cNvSpPr/>
          <p:nvPr/>
        </p:nvSpPr>
        <p:spPr>
          <a:xfrm>
            <a:off x="358017" y="4040347"/>
            <a:ext cx="5873971" cy="1631216"/>
          </a:xfrm>
          <a:prstGeom prst="rect">
            <a:avLst/>
          </a:prstGeom>
        </p:spPr>
        <p:txBody>
          <a:bodyPr wrap="square">
            <a:spAutoFit/>
          </a:bodyPr>
          <a:lstStyle/>
          <a:p>
            <a:r>
              <a:rPr lang="fr-FR" sz="2000" b="1" dirty="0"/>
              <a:t>OMS, OIE, FAO et PNUE</a:t>
            </a:r>
          </a:p>
          <a:p>
            <a:r>
              <a:rPr lang="fr-FR" sz="2000" dirty="0"/>
              <a:t>Le principe « </a:t>
            </a:r>
            <a:r>
              <a:rPr lang="fr-FR" sz="2000" b="1" dirty="0"/>
              <a:t>Une seule santé</a:t>
            </a:r>
            <a:r>
              <a:rPr lang="fr-FR" sz="2000" dirty="0"/>
              <a:t> » consiste en une approche intégrée et unificatrice qui vise à équilibrer et à optimiser durablement la santé des personnes, des animaux et des écosystèmes.</a:t>
            </a:r>
          </a:p>
        </p:txBody>
      </p:sp>
      <p:sp>
        <p:nvSpPr>
          <p:cNvPr id="3" name="ZoneTexte 2">
            <a:extLst>
              <a:ext uri="{FF2B5EF4-FFF2-40B4-BE49-F238E27FC236}">
                <a16:creationId xmlns:a16="http://schemas.microsoft.com/office/drawing/2014/main" id="{E9043875-9EB3-E242-840A-971D65951624}"/>
              </a:ext>
            </a:extLst>
          </p:cNvPr>
          <p:cNvSpPr txBox="1"/>
          <p:nvPr/>
        </p:nvSpPr>
        <p:spPr>
          <a:xfrm>
            <a:off x="347857" y="5754309"/>
            <a:ext cx="2759089" cy="707886"/>
          </a:xfrm>
          <a:prstGeom prst="rect">
            <a:avLst/>
          </a:prstGeom>
          <a:noFill/>
        </p:spPr>
        <p:txBody>
          <a:bodyPr wrap="none" rtlCol="0">
            <a:spAutoFit/>
          </a:bodyPr>
          <a:lstStyle/>
          <a:p>
            <a:r>
              <a:rPr lang="fr-FR" sz="1000" dirty="0"/>
              <a:t>OMS : Organisation mondiale de la santé</a:t>
            </a:r>
          </a:p>
          <a:p>
            <a:r>
              <a:rPr lang="fr-FR" sz="1000" dirty="0"/>
              <a:t>OIE : Organisation mondiale de la santé animale</a:t>
            </a:r>
          </a:p>
          <a:p>
            <a:r>
              <a:rPr lang="fr-FR" sz="1000" dirty="0"/>
              <a:t>FAO :  ONU pour l’alimentation et l’agriculture</a:t>
            </a:r>
          </a:p>
          <a:p>
            <a:r>
              <a:rPr lang="fr-FR" sz="1000" dirty="0"/>
              <a:t>PNUE : Programme des NU pour l’environnement</a:t>
            </a:r>
          </a:p>
        </p:txBody>
      </p:sp>
    </p:spTree>
    <p:extLst>
      <p:ext uri="{BB962C8B-B14F-4D97-AF65-F5344CB8AC3E}">
        <p14:creationId xmlns:p14="http://schemas.microsoft.com/office/powerpoint/2010/main" val="64461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80C63A7C-A3E8-4018-8FE3-18FE8238660E}"/>
              </a:ext>
            </a:extLst>
          </p:cNvPr>
          <p:cNvSpPr txBox="1"/>
          <p:nvPr/>
        </p:nvSpPr>
        <p:spPr>
          <a:xfrm>
            <a:off x="343949" y="956345"/>
            <a:ext cx="11442588" cy="461665"/>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Faire converger la médecine 5P et l’approche ‘One </a:t>
            </a:r>
            <a:r>
              <a:rPr lang="fr-FR" sz="2400" dirty="0" err="1">
                <a:solidFill>
                  <a:srgbClr val="1A334C"/>
                </a:solidFill>
                <a:latin typeface="Roboto" panose="02000000000000000000" pitchFamily="2" charset="0"/>
                <a:ea typeface="Roboto" panose="02000000000000000000" pitchFamily="2" charset="0"/>
              </a:rPr>
              <a:t>Health</a:t>
            </a:r>
            <a:r>
              <a:rPr lang="fr-FR" sz="2400" dirty="0">
                <a:solidFill>
                  <a:srgbClr val="1A334C"/>
                </a:solidFill>
                <a:latin typeface="Roboto" panose="02000000000000000000" pitchFamily="2" charset="0"/>
                <a:ea typeface="Roboto" panose="02000000000000000000" pitchFamily="2" charset="0"/>
              </a:rPr>
              <a:t>’</a:t>
            </a:r>
            <a:endParaRPr lang="fr-FR" sz="2400" dirty="0">
              <a:solidFill>
                <a:schemeClr val="bg1"/>
              </a:solidFill>
              <a:latin typeface="Roboto"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Lyon </a:t>
            </a:r>
            <a:r>
              <a:rPr lang="fr-FR" sz="2200" dirty="0" err="1">
                <a:solidFill>
                  <a:srgbClr val="001B2E"/>
                </a:solidFill>
                <a:latin typeface="Roboto Black" panose="02000000000000000000" pitchFamily="2" charset="0"/>
                <a:ea typeface="Roboto Black" panose="02000000000000000000" pitchFamily="2" charset="0"/>
              </a:rPr>
              <a:t>Transdisciplinary</a:t>
            </a:r>
            <a:r>
              <a:rPr lang="fr-FR" sz="2200" dirty="0">
                <a:solidFill>
                  <a:srgbClr val="001B2E"/>
                </a:solidFill>
                <a:latin typeface="Roboto Black" panose="02000000000000000000" pitchFamily="2" charset="0"/>
                <a:ea typeface="Roboto Black" panose="02000000000000000000" pitchFamily="2" charset="0"/>
              </a:rPr>
              <a:t>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Institute</a:t>
            </a:r>
          </a:p>
        </p:txBody>
      </p:sp>
      <p:sp>
        <p:nvSpPr>
          <p:cNvPr id="8" name="Google Shape;174;p26">
            <a:extLst>
              <a:ext uri="{FF2B5EF4-FFF2-40B4-BE49-F238E27FC236}">
                <a16:creationId xmlns:a16="http://schemas.microsoft.com/office/drawing/2014/main" id="{557345B9-F4DB-504B-B3D1-94FD8E777AFD}"/>
              </a:ext>
            </a:extLst>
          </p:cNvPr>
          <p:cNvSpPr/>
          <p:nvPr/>
        </p:nvSpPr>
        <p:spPr>
          <a:xfrm>
            <a:off x="2765110" y="188171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 sz="1400" dirty="0">
                <a:solidFill>
                  <a:schemeClr val="lt1"/>
                </a:solidFill>
                <a:latin typeface="Calibri"/>
                <a:ea typeface="Calibri"/>
                <a:cs typeface="Calibri"/>
                <a:sym typeface="Calibri"/>
              </a:rPr>
              <a:t>Socio-</a:t>
            </a:r>
            <a:r>
              <a:rPr lang="fr" sz="1400" dirty="0" err="1">
                <a:solidFill>
                  <a:schemeClr val="lt1"/>
                </a:solidFill>
                <a:latin typeface="Calibri"/>
                <a:ea typeface="Calibri"/>
                <a:cs typeface="Calibri"/>
                <a:sym typeface="Calibri"/>
              </a:rPr>
              <a:t>ecosystème</a:t>
            </a:r>
            <a:endParaRPr sz="1100" dirty="0"/>
          </a:p>
        </p:txBody>
      </p:sp>
      <p:sp>
        <p:nvSpPr>
          <p:cNvPr id="10" name="Google Shape;175;p26">
            <a:extLst>
              <a:ext uri="{FF2B5EF4-FFF2-40B4-BE49-F238E27FC236}">
                <a16:creationId xmlns:a16="http://schemas.microsoft.com/office/drawing/2014/main" id="{406476EC-2C24-3845-9F56-410813165EB7}"/>
              </a:ext>
            </a:extLst>
          </p:cNvPr>
          <p:cNvSpPr/>
          <p:nvPr/>
        </p:nvSpPr>
        <p:spPr>
          <a:xfrm>
            <a:off x="2765110" y="240749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 sz="1400" dirty="0">
                <a:solidFill>
                  <a:schemeClr val="lt1"/>
                </a:solidFill>
                <a:latin typeface="Calibri"/>
                <a:ea typeface="Calibri"/>
                <a:cs typeface="Calibri"/>
                <a:sym typeface="Calibri"/>
              </a:rPr>
              <a:t>Société</a:t>
            </a:r>
            <a:endParaRPr sz="1400" dirty="0">
              <a:solidFill>
                <a:schemeClr val="lt1"/>
              </a:solidFill>
              <a:latin typeface="Calibri"/>
              <a:ea typeface="Calibri"/>
              <a:cs typeface="Calibri"/>
              <a:sym typeface="Calibri"/>
            </a:endParaRPr>
          </a:p>
        </p:txBody>
      </p:sp>
      <p:sp>
        <p:nvSpPr>
          <p:cNvPr id="11" name="Google Shape;176;p26">
            <a:extLst>
              <a:ext uri="{FF2B5EF4-FFF2-40B4-BE49-F238E27FC236}">
                <a16:creationId xmlns:a16="http://schemas.microsoft.com/office/drawing/2014/main" id="{6E168DBF-1E89-C540-9535-D6E1A23CEDF2}"/>
              </a:ext>
            </a:extLst>
          </p:cNvPr>
          <p:cNvSpPr/>
          <p:nvPr/>
        </p:nvSpPr>
        <p:spPr>
          <a:xfrm>
            <a:off x="2765110" y="293327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lvl="0"/>
            <a:r>
              <a:rPr lang="fr" sz="1400" dirty="0">
                <a:solidFill>
                  <a:schemeClr val="lt1"/>
                </a:solidFill>
                <a:ea typeface="Calibri"/>
                <a:cs typeface="Calibri"/>
                <a:sym typeface="Calibri"/>
              </a:rPr>
              <a:t>Population et groupes </a:t>
            </a:r>
            <a:r>
              <a:rPr lang="fr" sz="1400" dirty="0">
                <a:solidFill>
                  <a:schemeClr val="lt1"/>
                </a:solidFill>
                <a:latin typeface="Calibri"/>
                <a:ea typeface="Calibri"/>
                <a:cs typeface="Calibri"/>
                <a:sym typeface="Calibri"/>
              </a:rPr>
              <a:t>sociaux</a:t>
            </a:r>
            <a:endParaRPr sz="1100" dirty="0"/>
          </a:p>
        </p:txBody>
      </p:sp>
      <p:sp>
        <p:nvSpPr>
          <p:cNvPr id="12" name="Google Shape;177;p26">
            <a:extLst>
              <a:ext uri="{FF2B5EF4-FFF2-40B4-BE49-F238E27FC236}">
                <a16:creationId xmlns:a16="http://schemas.microsoft.com/office/drawing/2014/main" id="{F55DFDB3-5CA9-5449-9911-205AE9D73C73}"/>
              </a:ext>
            </a:extLst>
          </p:cNvPr>
          <p:cNvSpPr/>
          <p:nvPr/>
        </p:nvSpPr>
        <p:spPr>
          <a:xfrm>
            <a:off x="2749872" y="436202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 sz="1400" dirty="0">
                <a:solidFill>
                  <a:schemeClr val="lt1"/>
                </a:solidFill>
                <a:latin typeface="Calibri"/>
                <a:ea typeface="Calibri"/>
                <a:cs typeface="Calibri"/>
                <a:sym typeface="Calibri"/>
              </a:rPr>
              <a:t>Individu</a:t>
            </a:r>
            <a:endParaRPr sz="1400" dirty="0">
              <a:solidFill>
                <a:schemeClr val="lt1"/>
              </a:solidFill>
              <a:latin typeface="Calibri"/>
              <a:ea typeface="Calibri"/>
              <a:cs typeface="Calibri"/>
              <a:sym typeface="Calibri"/>
            </a:endParaRPr>
          </a:p>
        </p:txBody>
      </p:sp>
      <p:sp>
        <p:nvSpPr>
          <p:cNvPr id="13" name="Google Shape;178;p26">
            <a:extLst>
              <a:ext uri="{FF2B5EF4-FFF2-40B4-BE49-F238E27FC236}">
                <a16:creationId xmlns:a16="http://schemas.microsoft.com/office/drawing/2014/main" id="{F79F018F-F919-4D44-B2E5-0BCB4C5F6938}"/>
              </a:ext>
            </a:extLst>
          </p:cNvPr>
          <p:cNvSpPr/>
          <p:nvPr/>
        </p:nvSpPr>
        <p:spPr>
          <a:xfrm>
            <a:off x="2749872" y="491066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 sz="1400" dirty="0">
                <a:solidFill>
                  <a:schemeClr val="lt1"/>
                </a:solidFill>
                <a:latin typeface="Calibri"/>
                <a:ea typeface="Calibri"/>
                <a:cs typeface="Calibri"/>
                <a:sym typeface="Calibri"/>
              </a:rPr>
              <a:t>Cellule</a:t>
            </a:r>
            <a:endParaRPr sz="1400" dirty="0">
              <a:solidFill>
                <a:schemeClr val="lt1"/>
              </a:solidFill>
              <a:latin typeface="Calibri"/>
              <a:ea typeface="Calibri"/>
              <a:cs typeface="Calibri"/>
              <a:sym typeface="Calibri"/>
            </a:endParaRPr>
          </a:p>
        </p:txBody>
      </p:sp>
      <p:sp>
        <p:nvSpPr>
          <p:cNvPr id="14" name="Google Shape;179;p26">
            <a:extLst>
              <a:ext uri="{FF2B5EF4-FFF2-40B4-BE49-F238E27FC236}">
                <a16:creationId xmlns:a16="http://schemas.microsoft.com/office/drawing/2014/main" id="{2953FDBC-5847-9342-A12F-FDB345839CBC}"/>
              </a:ext>
            </a:extLst>
          </p:cNvPr>
          <p:cNvSpPr/>
          <p:nvPr/>
        </p:nvSpPr>
        <p:spPr>
          <a:xfrm>
            <a:off x="2749872" y="543644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 sz="1400" dirty="0">
                <a:solidFill>
                  <a:schemeClr val="lt1"/>
                </a:solidFill>
                <a:latin typeface="Calibri"/>
                <a:ea typeface="Calibri"/>
                <a:cs typeface="Calibri"/>
                <a:sym typeface="Calibri"/>
              </a:rPr>
              <a:t>Génome</a:t>
            </a:r>
            <a:endParaRPr sz="1400" dirty="0">
              <a:solidFill>
                <a:schemeClr val="lt1"/>
              </a:solidFill>
              <a:latin typeface="Calibri"/>
              <a:ea typeface="Calibri"/>
              <a:cs typeface="Calibri"/>
              <a:sym typeface="Calibri"/>
            </a:endParaRPr>
          </a:p>
        </p:txBody>
      </p:sp>
      <p:sp>
        <p:nvSpPr>
          <p:cNvPr id="4" name="Double flèche verticale 3">
            <a:extLst>
              <a:ext uri="{FF2B5EF4-FFF2-40B4-BE49-F238E27FC236}">
                <a16:creationId xmlns:a16="http://schemas.microsoft.com/office/drawing/2014/main" id="{A75B4DD4-5609-244C-BCDC-190271EC8410}"/>
              </a:ext>
            </a:extLst>
          </p:cNvPr>
          <p:cNvSpPr/>
          <p:nvPr/>
        </p:nvSpPr>
        <p:spPr>
          <a:xfrm>
            <a:off x="4932919" y="3364810"/>
            <a:ext cx="605482" cy="9885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re 1">
            <a:extLst>
              <a:ext uri="{FF2B5EF4-FFF2-40B4-BE49-F238E27FC236}">
                <a16:creationId xmlns:a16="http://schemas.microsoft.com/office/drawing/2014/main" id="{88D5F9A7-46EE-5345-A8F6-B35E54AE5CAB}"/>
              </a:ext>
            </a:extLst>
          </p:cNvPr>
          <p:cNvSpPr txBox="1">
            <a:spLocks/>
          </p:cNvSpPr>
          <p:nvPr/>
        </p:nvSpPr>
        <p:spPr>
          <a:xfrm>
            <a:off x="6330897" y="6352794"/>
            <a:ext cx="5455640" cy="6734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000">
                <a:solidFill>
                  <a:srgbClr val="3BB5C0"/>
                </a:solidFill>
                <a:latin typeface="Roboto Medium" panose="02000000000000000000" pitchFamily="2" charset="0"/>
                <a:ea typeface="Roboto Medium" panose="02000000000000000000" pitchFamily="2" charset="0"/>
              </a:rPr>
              <a:t>&gt;</a:t>
            </a:r>
            <a:r>
              <a:rPr lang="fr-FR" sz="2000">
                <a:solidFill>
                  <a:srgbClr val="001B2E"/>
                </a:solidFill>
                <a:latin typeface="Roboto Medium" panose="02000000000000000000" pitchFamily="2" charset="0"/>
                <a:ea typeface="Roboto Medium" panose="02000000000000000000" pitchFamily="2" charset="0"/>
              </a:rPr>
              <a:t> Réunion de Lancement </a:t>
            </a:r>
            <a:r>
              <a:rPr lang="fr-FR" sz="2000">
                <a:solidFill>
                  <a:srgbClr val="4381C1"/>
                </a:solidFill>
                <a:latin typeface="Roboto Medium" panose="02000000000000000000" pitchFamily="2" charset="0"/>
                <a:ea typeface="Roboto Medium" panose="02000000000000000000" pitchFamily="2" charset="0"/>
              </a:rPr>
              <a:t>12 avril 2022</a:t>
            </a:r>
            <a:endParaRPr lang="fr-FR" sz="2000" dirty="0">
              <a:solidFill>
                <a:srgbClr val="4381C1"/>
              </a:solidFill>
              <a:latin typeface="Roboto Medium" panose="02000000000000000000" pitchFamily="2" charset="0"/>
              <a:ea typeface="Roboto Medium" panose="02000000000000000000" pitchFamily="2" charset="0"/>
            </a:endParaRPr>
          </a:p>
        </p:txBody>
      </p:sp>
      <p:cxnSp>
        <p:nvCxnSpPr>
          <p:cNvPr id="19" name="Connecteur droit avec flèche 18">
            <a:extLst>
              <a:ext uri="{FF2B5EF4-FFF2-40B4-BE49-F238E27FC236}">
                <a16:creationId xmlns:a16="http://schemas.microsoft.com/office/drawing/2014/main" id="{AF2EAE80-F2FF-274C-8D7D-CE6362D0821C}"/>
              </a:ext>
            </a:extLst>
          </p:cNvPr>
          <p:cNvCxnSpPr/>
          <p:nvPr/>
        </p:nvCxnSpPr>
        <p:spPr>
          <a:xfrm>
            <a:off x="419450" y="6420683"/>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20" name="Google Shape;180;p26">
            <a:extLst>
              <a:ext uri="{FF2B5EF4-FFF2-40B4-BE49-F238E27FC236}">
                <a16:creationId xmlns:a16="http://schemas.microsoft.com/office/drawing/2014/main" id="{66F90942-FE3D-CC44-BE65-70D00AA1EA21}"/>
              </a:ext>
            </a:extLst>
          </p:cNvPr>
          <p:cNvSpPr/>
          <p:nvPr/>
        </p:nvSpPr>
        <p:spPr>
          <a:xfrm>
            <a:off x="419450" y="4220051"/>
            <a:ext cx="2160464" cy="1840230"/>
          </a:xfrm>
          <a:prstGeom prst="ellipse">
            <a:avLst/>
          </a:prstGeom>
          <a:solidFill>
            <a:srgbClr val="2E75B5"/>
          </a:solidFill>
          <a:ln>
            <a:noFill/>
          </a:ln>
          <a:effectLst>
            <a:outerShdw blurRad="190500" dist="228600" dir="2700000" algn="ctr">
              <a:srgbClr val="000000">
                <a:alpha val="29803"/>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fr" sz="1400" dirty="0">
                <a:solidFill>
                  <a:schemeClr val="lt1"/>
                </a:solidFill>
                <a:latin typeface="Calibri"/>
                <a:ea typeface="Calibri"/>
                <a:cs typeface="Calibri"/>
                <a:sym typeface="Calibri"/>
              </a:rPr>
              <a:t>Médecine 5P,</a:t>
            </a:r>
          </a:p>
          <a:p>
            <a:pPr marL="0" marR="0" lvl="0" indent="0" algn="ctr" rtl="0">
              <a:spcBef>
                <a:spcPts val="0"/>
              </a:spcBef>
              <a:spcAft>
                <a:spcPts val="0"/>
              </a:spcAft>
              <a:buNone/>
            </a:pPr>
            <a:r>
              <a:rPr lang="fr" sz="1400" dirty="0">
                <a:solidFill>
                  <a:schemeClr val="lt1"/>
                </a:solidFill>
                <a:latin typeface="Calibri"/>
                <a:cs typeface="Calibri"/>
                <a:sym typeface="Calibri"/>
              </a:rPr>
              <a:t>Prévention,</a:t>
            </a:r>
          </a:p>
          <a:p>
            <a:pPr marL="0" marR="0" lvl="0" indent="0" algn="ctr" rtl="0">
              <a:spcBef>
                <a:spcPts val="0"/>
              </a:spcBef>
              <a:spcAft>
                <a:spcPts val="0"/>
              </a:spcAft>
              <a:buNone/>
            </a:pPr>
            <a:r>
              <a:rPr lang="fr" sz="1400" dirty="0">
                <a:solidFill>
                  <a:schemeClr val="lt1"/>
                </a:solidFill>
                <a:latin typeface="Calibri"/>
                <a:cs typeface="Calibri"/>
                <a:sym typeface="Calibri"/>
              </a:rPr>
              <a:t>Prise en charge,</a:t>
            </a:r>
          </a:p>
          <a:p>
            <a:pPr marL="0" marR="0" lvl="0" indent="0" algn="ctr" rtl="0">
              <a:spcBef>
                <a:spcPts val="0"/>
              </a:spcBef>
              <a:spcAft>
                <a:spcPts val="0"/>
              </a:spcAft>
              <a:buNone/>
            </a:pPr>
            <a:r>
              <a:rPr lang="fr" sz="1400" dirty="0">
                <a:solidFill>
                  <a:schemeClr val="lt1"/>
                </a:solidFill>
                <a:latin typeface="Calibri"/>
                <a:cs typeface="Calibri"/>
                <a:sym typeface="Calibri"/>
              </a:rPr>
              <a:t>Accompagnement,</a:t>
            </a:r>
          </a:p>
          <a:p>
            <a:pPr marL="0" marR="0" lvl="0" indent="0" algn="ctr" rtl="0">
              <a:spcBef>
                <a:spcPts val="0"/>
              </a:spcBef>
              <a:spcAft>
                <a:spcPts val="0"/>
              </a:spcAft>
              <a:buNone/>
            </a:pPr>
            <a:r>
              <a:rPr lang="fr" sz="1400" dirty="0">
                <a:solidFill>
                  <a:schemeClr val="lt1"/>
                </a:solidFill>
                <a:latin typeface="Calibri"/>
                <a:cs typeface="Calibri"/>
                <a:sym typeface="Calibri"/>
              </a:rPr>
              <a:t>Traitement,</a:t>
            </a:r>
          </a:p>
          <a:p>
            <a:pPr marL="0" marR="0" lvl="0" indent="0" algn="ctr" rtl="0">
              <a:spcBef>
                <a:spcPts val="0"/>
              </a:spcBef>
              <a:spcAft>
                <a:spcPts val="0"/>
              </a:spcAft>
              <a:buNone/>
            </a:pPr>
            <a:r>
              <a:rPr lang="fr" sz="1400" dirty="0">
                <a:solidFill>
                  <a:schemeClr val="lt1"/>
                </a:solidFill>
                <a:latin typeface="Calibri"/>
                <a:cs typeface="Calibri"/>
                <a:sym typeface="Calibri"/>
              </a:rPr>
              <a:t>Innovation</a:t>
            </a:r>
          </a:p>
        </p:txBody>
      </p:sp>
      <p:sp>
        <p:nvSpPr>
          <p:cNvPr id="21" name="Google Shape;181;p26">
            <a:extLst>
              <a:ext uri="{FF2B5EF4-FFF2-40B4-BE49-F238E27FC236}">
                <a16:creationId xmlns:a16="http://schemas.microsoft.com/office/drawing/2014/main" id="{7D391CFD-39B5-B54F-A465-8E80D077DA6E}"/>
              </a:ext>
            </a:extLst>
          </p:cNvPr>
          <p:cNvSpPr/>
          <p:nvPr/>
        </p:nvSpPr>
        <p:spPr>
          <a:xfrm>
            <a:off x="398907" y="1750271"/>
            <a:ext cx="2160463" cy="1840230"/>
          </a:xfrm>
          <a:prstGeom prst="ellipse">
            <a:avLst/>
          </a:prstGeom>
          <a:solidFill>
            <a:srgbClr val="2E75B5"/>
          </a:solidFill>
          <a:ln>
            <a:noFill/>
          </a:ln>
          <a:effectLst>
            <a:outerShdw blurRad="190500" dist="228600" dir="2700000" algn="ctr">
              <a:srgbClr val="000000">
                <a:alpha val="29803"/>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fr" sz="1400" dirty="0">
                <a:solidFill>
                  <a:schemeClr val="lt1"/>
                </a:solidFill>
                <a:latin typeface="Calibri"/>
                <a:ea typeface="Calibri"/>
                <a:cs typeface="Calibri"/>
                <a:sym typeface="Calibri"/>
              </a:rPr>
              <a:t>Exposition, alimentation,</a:t>
            </a:r>
            <a:endParaRPr sz="1100" dirty="0"/>
          </a:p>
          <a:p>
            <a:pPr marL="0" marR="0" lvl="0" indent="0" algn="ctr" rtl="0">
              <a:spcBef>
                <a:spcPts val="0"/>
              </a:spcBef>
              <a:spcAft>
                <a:spcPts val="0"/>
              </a:spcAft>
              <a:buNone/>
            </a:pPr>
            <a:r>
              <a:rPr lang="fr" sz="1400" dirty="0">
                <a:solidFill>
                  <a:schemeClr val="lt1"/>
                </a:solidFill>
                <a:latin typeface="Calibri"/>
                <a:ea typeface="Calibri"/>
                <a:cs typeface="Calibri"/>
                <a:sym typeface="Calibri"/>
              </a:rPr>
              <a:t>urbanisation,</a:t>
            </a:r>
            <a:endParaRPr sz="1100" dirty="0"/>
          </a:p>
          <a:p>
            <a:pPr marL="0" marR="0" lvl="0" indent="0" algn="ctr" rtl="0">
              <a:spcBef>
                <a:spcPts val="0"/>
              </a:spcBef>
              <a:spcAft>
                <a:spcPts val="0"/>
              </a:spcAft>
              <a:buNone/>
            </a:pPr>
            <a:r>
              <a:rPr lang="fr" sz="1400" dirty="0">
                <a:solidFill>
                  <a:schemeClr val="lt1"/>
                </a:solidFill>
                <a:latin typeface="Calibri"/>
                <a:ea typeface="Calibri"/>
                <a:cs typeface="Calibri"/>
                <a:sym typeface="Calibri"/>
              </a:rPr>
              <a:t>Organisation sociale </a:t>
            </a:r>
            <a:endParaRPr sz="1100" dirty="0"/>
          </a:p>
        </p:txBody>
      </p:sp>
      <p:sp>
        <p:nvSpPr>
          <p:cNvPr id="16" name="ZoneTexte 15">
            <a:extLst>
              <a:ext uri="{FF2B5EF4-FFF2-40B4-BE49-F238E27FC236}">
                <a16:creationId xmlns:a16="http://schemas.microsoft.com/office/drawing/2014/main" id="{D8DE2C93-00F5-3B48-8F96-3C304BE4B12F}"/>
              </a:ext>
            </a:extLst>
          </p:cNvPr>
          <p:cNvSpPr txBox="1"/>
          <p:nvPr/>
        </p:nvSpPr>
        <p:spPr>
          <a:xfrm>
            <a:off x="40906" y="6563360"/>
            <a:ext cx="5693546" cy="307777"/>
          </a:xfrm>
          <a:prstGeom prst="rect">
            <a:avLst/>
          </a:prstGeom>
          <a:noFill/>
        </p:spPr>
        <p:txBody>
          <a:bodyPr wrap="none" rtlCol="0">
            <a:spAutoFit/>
          </a:bodyPr>
          <a:lstStyle/>
          <a:p>
            <a:r>
              <a:rPr lang="fr-FR" sz="1400" dirty="0"/>
              <a:t>5P : Personnalisée, Prédictive, Préventive, Participative, basée sur la Preuve</a:t>
            </a:r>
          </a:p>
        </p:txBody>
      </p:sp>
    </p:spTree>
    <p:extLst>
      <p:ext uri="{BB962C8B-B14F-4D97-AF65-F5344CB8AC3E}">
        <p14:creationId xmlns:p14="http://schemas.microsoft.com/office/powerpoint/2010/main" val="129396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86;p27">
            <a:extLst>
              <a:ext uri="{FF2B5EF4-FFF2-40B4-BE49-F238E27FC236}">
                <a16:creationId xmlns:a16="http://schemas.microsoft.com/office/drawing/2014/main" id="{5C9048FF-21EC-0542-A139-58BFEFFC86F3}"/>
              </a:ext>
            </a:extLst>
          </p:cNvPr>
          <p:cNvSpPr/>
          <p:nvPr/>
        </p:nvSpPr>
        <p:spPr>
          <a:xfrm>
            <a:off x="4572000" y="1552826"/>
            <a:ext cx="3623310" cy="2331720"/>
          </a:xfrm>
          <a:prstGeom prst="roundRect">
            <a:avLst>
              <a:gd name="adj" fmla="val 16667"/>
            </a:avLst>
          </a:prstGeom>
          <a:solidFill>
            <a:srgbClr val="92D050">
              <a:alpha val="49803"/>
            </a:srgbClr>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fr" sz="1800" b="1" dirty="0">
                <a:solidFill>
                  <a:srgbClr val="385623"/>
                </a:solidFill>
                <a:latin typeface="Calibri"/>
                <a:ea typeface="Calibri"/>
                <a:cs typeface="Calibri"/>
                <a:sym typeface="Calibri"/>
              </a:rPr>
              <a:t>Santé et Territoires</a:t>
            </a:r>
            <a:endParaRPr sz="1800" b="1" dirty="0">
              <a:solidFill>
                <a:srgbClr val="385623"/>
              </a:solidFill>
              <a:latin typeface="Calibri"/>
              <a:ea typeface="Calibri"/>
              <a:cs typeface="Calibri"/>
              <a:sym typeface="Calibri"/>
            </a:endParaRPr>
          </a:p>
        </p:txBody>
      </p:sp>
      <p:sp>
        <p:nvSpPr>
          <p:cNvPr id="44" name="Google Shape;174;p26">
            <a:extLst>
              <a:ext uri="{FF2B5EF4-FFF2-40B4-BE49-F238E27FC236}">
                <a16:creationId xmlns:a16="http://schemas.microsoft.com/office/drawing/2014/main" id="{E59F83BA-3DBA-B740-9094-EECF82DB95B8}"/>
              </a:ext>
            </a:extLst>
          </p:cNvPr>
          <p:cNvSpPr/>
          <p:nvPr/>
        </p:nvSpPr>
        <p:spPr>
          <a:xfrm>
            <a:off x="2765110" y="188171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 sz="1400" dirty="0">
                <a:solidFill>
                  <a:schemeClr val="lt1"/>
                </a:solidFill>
                <a:latin typeface="Calibri"/>
                <a:ea typeface="Calibri"/>
                <a:cs typeface="Calibri"/>
                <a:sym typeface="Calibri"/>
              </a:rPr>
              <a:t>Socio-</a:t>
            </a:r>
            <a:r>
              <a:rPr lang="fr" sz="1400" dirty="0" err="1">
                <a:solidFill>
                  <a:schemeClr val="lt1"/>
                </a:solidFill>
                <a:latin typeface="Calibri"/>
                <a:ea typeface="Calibri"/>
                <a:cs typeface="Calibri"/>
                <a:sym typeface="Calibri"/>
              </a:rPr>
              <a:t>ecosystème</a:t>
            </a:r>
            <a:endParaRPr sz="1100" dirty="0"/>
          </a:p>
        </p:txBody>
      </p:sp>
      <p:sp>
        <p:nvSpPr>
          <p:cNvPr id="45" name="Google Shape;175;p26">
            <a:extLst>
              <a:ext uri="{FF2B5EF4-FFF2-40B4-BE49-F238E27FC236}">
                <a16:creationId xmlns:a16="http://schemas.microsoft.com/office/drawing/2014/main" id="{ED0FEF27-5359-B64B-B872-14A73DE6CF9B}"/>
              </a:ext>
            </a:extLst>
          </p:cNvPr>
          <p:cNvSpPr/>
          <p:nvPr/>
        </p:nvSpPr>
        <p:spPr>
          <a:xfrm>
            <a:off x="2765110" y="240749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FR" sz="1400" dirty="0">
                <a:solidFill>
                  <a:schemeClr val="lt1"/>
                </a:solidFill>
                <a:latin typeface="Calibri"/>
                <a:ea typeface="Calibri"/>
                <a:cs typeface="Calibri"/>
                <a:sym typeface="Calibri"/>
              </a:rPr>
              <a:t>Société</a:t>
            </a:r>
            <a:endParaRPr sz="1400" dirty="0">
              <a:solidFill>
                <a:schemeClr val="lt1"/>
              </a:solidFill>
              <a:latin typeface="Calibri"/>
              <a:ea typeface="Calibri"/>
              <a:cs typeface="Calibri"/>
              <a:sym typeface="Calibri"/>
            </a:endParaRPr>
          </a:p>
        </p:txBody>
      </p:sp>
      <p:sp>
        <p:nvSpPr>
          <p:cNvPr id="46" name="Google Shape;176;p26">
            <a:extLst>
              <a:ext uri="{FF2B5EF4-FFF2-40B4-BE49-F238E27FC236}">
                <a16:creationId xmlns:a16="http://schemas.microsoft.com/office/drawing/2014/main" id="{7E94515B-841A-7446-85EF-6B6352CDA023}"/>
              </a:ext>
            </a:extLst>
          </p:cNvPr>
          <p:cNvSpPr/>
          <p:nvPr/>
        </p:nvSpPr>
        <p:spPr>
          <a:xfrm>
            <a:off x="2765110" y="293327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 sz="1400" dirty="0">
                <a:solidFill>
                  <a:schemeClr val="lt1"/>
                </a:solidFill>
                <a:latin typeface="Calibri"/>
                <a:ea typeface="Calibri"/>
                <a:cs typeface="Calibri"/>
                <a:sym typeface="Calibri"/>
              </a:rPr>
              <a:t>Population et groupes sociaux</a:t>
            </a:r>
            <a:endParaRPr sz="1100" dirty="0"/>
          </a:p>
        </p:txBody>
      </p:sp>
      <p:sp>
        <p:nvSpPr>
          <p:cNvPr id="47" name="Google Shape;177;p26">
            <a:extLst>
              <a:ext uri="{FF2B5EF4-FFF2-40B4-BE49-F238E27FC236}">
                <a16:creationId xmlns:a16="http://schemas.microsoft.com/office/drawing/2014/main" id="{28588D4D-8734-0241-803F-045902C5DEC9}"/>
              </a:ext>
            </a:extLst>
          </p:cNvPr>
          <p:cNvSpPr/>
          <p:nvPr/>
        </p:nvSpPr>
        <p:spPr>
          <a:xfrm>
            <a:off x="2749872" y="436202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 sz="1400" dirty="0">
                <a:solidFill>
                  <a:schemeClr val="lt1"/>
                </a:solidFill>
                <a:latin typeface="Calibri"/>
                <a:ea typeface="Calibri"/>
                <a:cs typeface="Calibri"/>
                <a:sym typeface="Calibri"/>
              </a:rPr>
              <a:t>Individu</a:t>
            </a:r>
            <a:endParaRPr sz="1400" dirty="0">
              <a:solidFill>
                <a:schemeClr val="lt1"/>
              </a:solidFill>
              <a:latin typeface="Calibri"/>
              <a:ea typeface="Calibri"/>
              <a:cs typeface="Calibri"/>
              <a:sym typeface="Calibri"/>
            </a:endParaRPr>
          </a:p>
        </p:txBody>
      </p:sp>
      <p:sp>
        <p:nvSpPr>
          <p:cNvPr id="48" name="Google Shape;178;p26">
            <a:extLst>
              <a:ext uri="{FF2B5EF4-FFF2-40B4-BE49-F238E27FC236}">
                <a16:creationId xmlns:a16="http://schemas.microsoft.com/office/drawing/2014/main" id="{A0213D2B-5A3B-CA43-B15D-B7862CFEA689}"/>
              </a:ext>
            </a:extLst>
          </p:cNvPr>
          <p:cNvSpPr/>
          <p:nvPr/>
        </p:nvSpPr>
        <p:spPr>
          <a:xfrm>
            <a:off x="2749872" y="491066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 sz="1400" dirty="0">
                <a:solidFill>
                  <a:schemeClr val="lt1"/>
                </a:solidFill>
                <a:latin typeface="Calibri"/>
                <a:ea typeface="Calibri"/>
                <a:cs typeface="Calibri"/>
                <a:sym typeface="Calibri"/>
              </a:rPr>
              <a:t>Cellule</a:t>
            </a:r>
            <a:endParaRPr sz="1400" dirty="0">
              <a:solidFill>
                <a:schemeClr val="lt1"/>
              </a:solidFill>
              <a:latin typeface="Calibri"/>
              <a:ea typeface="Calibri"/>
              <a:cs typeface="Calibri"/>
              <a:sym typeface="Calibri"/>
            </a:endParaRPr>
          </a:p>
        </p:txBody>
      </p:sp>
      <p:sp>
        <p:nvSpPr>
          <p:cNvPr id="49" name="Google Shape;179;p26">
            <a:extLst>
              <a:ext uri="{FF2B5EF4-FFF2-40B4-BE49-F238E27FC236}">
                <a16:creationId xmlns:a16="http://schemas.microsoft.com/office/drawing/2014/main" id="{087F6894-C79B-D24E-923E-D5886F3A6F03}"/>
              </a:ext>
            </a:extLst>
          </p:cNvPr>
          <p:cNvSpPr/>
          <p:nvPr/>
        </p:nvSpPr>
        <p:spPr>
          <a:xfrm>
            <a:off x="2749872" y="5436446"/>
            <a:ext cx="5508000" cy="459000"/>
          </a:xfrm>
          <a:prstGeom prst="rightArrow">
            <a:avLst>
              <a:gd name="adj1" fmla="val 50000"/>
              <a:gd name="adj2" fmla="val 0"/>
            </a:avLst>
          </a:prstGeom>
          <a:solidFill>
            <a:srgbClr val="A441C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 sz="1400" dirty="0">
                <a:solidFill>
                  <a:schemeClr val="lt1"/>
                </a:solidFill>
                <a:latin typeface="Calibri"/>
                <a:ea typeface="Calibri"/>
                <a:cs typeface="Calibri"/>
                <a:sym typeface="Calibri"/>
              </a:rPr>
              <a:t>Génome</a:t>
            </a:r>
            <a:endParaRPr sz="1400" dirty="0">
              <a:solidFill>
                <a:schemeClr val="lt1"/>
              </a:solidFill>
              <a:latin typeface="Calibri"/>
              <a:ea typeface="Calibri"/>
              <a:cs typeface="Calibri"/>
              <a:sym typeface="Calibri"/>
            </a:endParaRPr>
          </a:p>
        </p:txBody>
      </p:sp>
      <p:sp>
        <p:nvSpPr>
          <p:cNvPr id="9" name="ZoneTexte 8">
            <a:extLst>
              <a:ext uri="{FF2B5EF4-FFF2-40B4-BE49-F238E27FC236}">
                <a16:creationId xmlns:a16="http://schemas.microsoft.com/office/drawing/2014/main" id="{80C63A7C-A3E8-4018-8FE3-18FE8238660E}"/>
              </a:ext>
            </a:extLst>
          </p:cNvPr>
          <p:cNvSpPr txBox="1"/>
          <p:nvPr/>
        </p:nvSpPr>
        <p:spPr>
          <a:xfrm>
            <a:off x="343949" y="956345"/>
            <a:ext cx="11442588" cy="461665"/>
          </a:xfrm>
          <a:prstGeom prst="rect">
            <a:avLst/>
          </a:prstGeom>
          <a:solidFill>
            <a:srgbClr val="3BB5C0"/>
          </a:solidFill>
        </p:spPr>
        <p:txBody>
          <a:bodyPr wrap="square" rtlCol="0">
            <a:spAutoFit/>
          </a:bodyPr>
          <a:lstStyle/>
          <a:p>
            <a:r>
              <a:rPr lang="fr-FR" sz="2400" dirty="0">
                <a:solidFill>
                  <a:srgbClr val="1A334C"/>
                </a:solidFill>
                <a:latin typeface="Roboto" panose="02000000000000000000" pitchFamily="2" charset="0"/>
                <a:ea typeface="Roboto" panose="02000000000000000000" pitchFamily="2" charset="0"/>
              </a:rPr>
              <a:t>Faire converger la médecine 5P et l’approche ‘One </a:t>
            </a:r>
            <a:r>
              <a:rPr lang="fr-FR" sz="2400" dirty="0" err="1">
                <a:solidFill>
                  <a:srgbClr val="1A334C"/>
                </a:solidFill>
                <a:latin typeface="Roboto" panose="02000000000000000000" pitchFamily="2" charset="0"/>
                <a:ea typeface="Roboto" panose="02000000000000000000" pitchFamily="2" charset="0"/>
              </a:rPr>
              <a:t>Health</a:t>
            </a:r>
            <a:r>
              <a:rPr lang="fr-FR" sz="2400" dirty="0">
                <a:solidFill>
                  <a:srgbClr val="1A334C"/>
                </a:solidFill>
                <a:latin typeface="Roboto" panose="02000000000000000000" pitchFamily="2" charset="0"/>
                <a:ea typeface="Roboto" panose="02000000000000000000" pitchFamily="2" charset="0"/>
              </a:rPr>
              <a:t>’</a:t>
            </a:r>
            <a:endParaRPr lang="fr-FR" sz="2400" dirty="0">
              <a:solidFill>
                <a:schemeClr val="bg1"/>
              </a:solidFill>
              <a:latin typeface="Roboto"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3FB6CDA8-6F48-43F7-B868-25E0A372B189}"/>
              </a:ext>
            </a:extLst>
          </p:cNvPr>
          <p:cNvSpPr txBox="1"/>
          <p:nvPr/>
        </p:nvSpPr>
        <p:spPr>
          <a:xfrm>
            <a:off x="406666" y="332318"/>
            <a:ext cx="6464034" cy="430887"/>
          </a:xfrm>
          <a:prstGeom prst="rect">
            <a:avLst/>
          </a:prstGeom>
          <a:noFill/>
        </p:spPr>
        <p:txBody>
          <a:bodyPr wrap="square" rtlCol="0">
            <a:spAutoFit/>
          </a:bodyPr>
          <a:lstStyle/>
          <a:p>
            <a:r>
              <a:rPr lang="fr-FR" sz="2200" dirty="0">
                <a:solidFill>
                  <a:srgbClr val="001B2E"/>
                </a:solidFill>
                <a:latin typeface="Roboto Black" panose="02000000000000000000" pitchFamily="2" charset="0"/>
                <a:ea typeface="Roboto Black" panose="02000000000000000000" pitchFamily="2" charset="0"/>
              </a:rPr>
              <a:t>Lyon </a:t>
            </a:r>
            <a:r>
              <a:rPr lang="fr-FR" sz="2200" dirty="0" err="1">
                <a:solidFill>
                  <a:srgbClr val="001B2E"/>
                </a:solidFill>
                <a:latin typeface="Roboto Black" panose="02000000000000000000" pitchFamily="2" charset="0"/>
                <a:ea typeface="Roboto Black" panose="02000000000000000000" pitchFamily="2" charset="0"/>
              </a:rPr>
              <a:t>Transdisciplinary</a:t>
            </a:r>
            <a:r>
              <a:rPr lang="fr-FR" sz="2200" dirty="0">
                <a:solidFill>
                  <a:srgbClr val="001B2E"/>
                </a:solidFill>
                <a:latin typeface="Roboto Black" panose="02000000000000000000" pitchFamily="2" charset="0"/>
                <a:ea typeface="Roboto Black" panose="02000000000000000000" pitchFamily="2" charset="0"/>
              </a:rPr>
              <a:t> </a:t>
            </a:r>
            <a:r>
              <a:rPr lang="fr-FR" sz="2200" dirty="0" err="1">
                <a:solidFill>
                  <a:srgbClr val="001B2E"/>
                </a:solidFill>
                <a:latin typeface="Roboto Black" panose="02000000000000000000" pitchFamily="2" charset="0"/>
                <a:ea typeface="Roboto Black" panose="02000000000000000000" pitchFamily="2" charset="0"/>
              </a:rPr>
              <a:t>Health</a:t>
            </a:r>
            <a:r>
              <a:rPr lang="fr-FR" sz="2200" dirty="0">
                <a:solidFill>
                  <a:srgbClr val="001B2E"/>
                </a:solidFill>
                <a:latin typeface="Roboto Black" panose="02000000000000000000" pitchFamily="2" charset="0"/>
                <a:ea typeface="Roboto Black" panose="02000000000000000000" pitchFamily="2" charset="0"/>
              </a:rPr>
              <a:t> Institute</a:t>
            </a:r>
          </a:p>
        </p:txBody>
      </p:sp>
      <p:sp>
        <p:nvSpPr>
          <p:cNvPr id="24" name="Google Shape;193;p27">
            <a:extLst>
              <a:ext uri="{FF2B5EF4-FFF2-40B4-BE49-F238E27FC236}">
                <a16:creationId xmlns:a16="http://schemas.microsoft.com/office/drawing/2014/main" id="{02ADAAFB-0838-A94D-BAF6-1C84BCD97491}"/>
              </a:ext>
            </a:extLst>
          </p:cNvPr>
          <p:cNvSpPr/>
          <p:nvPr/>
        </p:nvSpPr>
        <p:spPr>
          <a:xfrm>
            <a:off x="5113562" y="2011658"/>
            <a:ext cx="830938" cy="3817620"/>
          </a:xfrm>
          <a:prstGeom prst="roundRect">
            <a:avLst>
              <a:gd name="adj" fmla="val 16667"/>
            </a:avLst>
          </a:prstGeom>
          <a:solidFill>
            <a:schemeClr val="dk2"/>
          </a:solidFill>
          <a:ln>
            <a:noFill/>
          </a:ln>
          <a:effectLst>
            <a:outerShdw blurRad="44450" dist="27940" dir="5400000" algn="ctr">
              <a:srgbClr val="000000">
                <a:alpha val="31764"/>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0" name="Titre 1">
            <a:extLst>
              <a:ext uri="{FF2B5EF4-FFF2-40B4-BE49-F238E27FC236}">
                <a16:creationId xmlns:a16="http://schemas.microsoft.com/office/drawing/2014/main" id="{5FD058EC-4FF6-6B4B-A1F0-4E9624649EB8}"/>
              </a:ext>
            </a:extLst>
          </p:cNvPr>
          <p:cNvSpPr>
            <a:spLocks noGrp="1"/>
          </p:cNvSpPr>
          <p:nvPr>
            <p:ph type="ctrTitle"/>
          </p:nvPr>
        </p:nvSpPr>
        <p:spPr>
          <a:xfrm>
            <a:off x="6330897" y="6352794"/>
            <a:ext cx="5455640" cy="673475"/>
          </a:xfrm>
        </p:spPr>
        <p:txBody>
          <a:bodyPr anchor="ctr">
            <a:normAutofit/>
          </a:bodyPr>
          <a:lstStyle/>
          <a:p>
            <a:r>
              <a:rPr lang="fr-FR" sz="2000" dirty="0">
                <a:solidFill>
                  <a:srgbClr val="3BB5C0"/>
                </a:solidFill>
                <a:latin typeface="Roboto Medium" panose="02000000000000000000" pitchFamily="2" charset="0"/>
                <a:ea typeface="Roboto Medium" panose="02000000000000000000" pitchFamily="2" charset="0"/>
              </a:rPr>
              <a:t>&gt;</a:t>
            </a:r>
            <a:r>
              <a:rPr lang="fr-FR" sz="2000" dirty="0">
                <a:solidFill>
                  <a:srgbClr val="001B2E"/>
                </a:solidFill>
                <a:latin typeface="Roboto Medium" panose="02000000000000000000" pitchFamily="2" charset="0"/>
                <a:ea typeface="Roboto Medium" panose="02000000000000000000" pitchFamily="2" charset="0"/>
              </a:rPr>
              <a:t> Réunion de Lancement </a:t>
            </a:r>
            <a:r>
              <a:rPr lang="fr-FR" sz="2000" dirty="0">
                <a:solidFill>
                  <a:srgbClr val="4381C1"/>
                </a:solidFill>
                <a:latin typeface="Roboto Medium" panose="02000000000000000000" pitchFamily="2" charset="0"/>
                <a:ea typeface="Roboto Medium" panose="02000000000000000000" pitchFamily="2" charset="0"/>
              </a:rPr>
              <a:t>12 avril 2022</a:t>
            </a:r>
          </a:p>
        </p:txBody>
      </p:sp>
      <p:cxnSp>
        <p:nvCxnSpPr>
          <p:cNvPr id="31" name="Connecteur droit avec flèche 30">
            <a:extLst>
              <a:ext uri="{FF2B5EF4-FFF2-40B4-BE49-F238E27FC236}">
                <a16:creationId xmlns:a16="http://schemas.microsoft.com/office/drawing/2014/main" id="{54B14E6F-AADF-0D4B-80F5-8707D5448525}"/>
              </a:ext>
            </a:extLst>
          </p:cNvPr>
          <p:cNvCxnSpPr/>
          <p:nvPr/>
        </p:nvCxnSpPr>
        <p:spPr>
          <a:xfrm>
            <a:off x="419450" y="6420683"/>
            <a:ext cx="11367087" cy="58723"/>
          </a:xfrm>
          <a:prstGeom prst="straightConnector1">
            <a:avLst/>
          </a:prstGeom>
          <a:ln w="19050">
            <a:solidFill>
              <a:srgbClr val="3BB5C0"/>
            </a:solidFill>
            <a:tailEnd type="triangle"/>
          </a:ln>
        </p:spPr>
        <p:style>
          <a:lnRef idx="1">
            <a:schemeClr val="accent1"/>
          </a:lnRef>
          <a:fillRef idx="0">
            <a:schemeClr val="accent1"/>
          </a:fillRef>
          <a:effectRef idx="0">
            <a:schemeClr val="accent1"/>
          </a:effectRef>
          <a:fontRef idx="minor">
            <a:schemeClr val="tx1"/>
          </a:fontRef>
        </p:style>
      </p:cxnSp>
      <p:sp>
        <p:nvSpPr>
          <p:cNvPr id="50" name="Google Shape;180;p26">
            <a:extLst>
              <a:ext uri="{FF2B5EF4-FFF2-40B4-BE49-F238E27FC236}">
                <a16:creationId xmlns:a16="http://schemas.microsoft.com/office/drawing/2014/main" id="{08BAF0EF-CB66-CE49-8795-F038070E4479}"/>
              </a:ext>
            </a:extLst>
          </p:cNvPr>
          <p:cNvSpPr/>
          <p:nvPr/>
        </p:nvSpPr>
        <p:spPr>
          <a:xfrm>
            <a:off x="419450" y="4220051"/>
            <a:ext cx="2160464" cy="1840230"/>
          </a:xfrm>
          <a:prstGeom prst="ellipse">
            <a:avLst/>
          </a:prstGeom>
          <a:solidFill>
            <a:srgbClr val="2E75B5"/>
          </a:solidFill>
          <a:ln>
            <a:noFill/>
          </a:ln>
          <a:effectLst>
            <a:outerShdw blurRad="190500" dist="228600" dir="2700000" algn="ctr">
              <a:srgbClr val="000000">
                <a:alpha val="29803"/>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fr" sz="1400" dirty="0">
                <a:solidFill>
                  <a:schemeClr val="lt1"/>
                </a:solidFill>
                <a:latin typeface="Calibri"/>
                <a:ea typeface="Calibri"/>
                <a:cs typeface="Calibri"/>
                <a:sym typeface="Calibri"/>
              </a:rPr>
              <a:t>Médecine 5P,</a:t>
            </a:r>
          </a:p>
          <a:p>
            <a:pPr marL="0" marR="0" lvl="0" indent="0" algn="ctr" rtl="0">
              <a:spcBef>
                <a:spcPts val="0"/>
              </a:spcBef>
              <a:spcAft>
                <a:spcPts val="0"/>
              </a:spcAft>
              <a:buNone/>
            </a:pPr>
            <a:r>
              <a:rPr lang="fr" sz="1400" dirty="0">
                <a:solidFill>
                  <a:schemeClr val="lt1"/>
                </a:solidFill>
                <a:latin typeface="Calibri"/>
                <a:ea typeface="Calibri"/>
                <a:cs typeface="Calibri"/>
                <a:sym typeface="Calibri"/>
              </a:rPr>
              <a:t>Prévention,</a:t>
            </a:r>
          </a:p>
          <a:p>
            <a:pPr marL="0" marR="0" lvl="0" indent="0" algn="ctr" rtl="0">
              <a:spcBef>
                <a:spcPts val="0"/>
              </a:spcBef>
              <a:spcAft>
                <a:spcPts val="0"/>
              </a:spcAft>
              <a:buNone/>
            </a:pPr>
            <a:r>
              <a:rPr lang="fr" sz="1400" dirty="0">
                <a:solidFill>
                  <a:schemeClr val="lt1"/>
                </a:solidFill>
                <a:latin typeface="Calibri"/>
                <a:cs typeface="Calibri"/>
                <a:sym typeface="Calibri"/>
              </a:rPr>
              <a:t>Prise en charge,</a:t>
            </a:r>
          </a:p>
          <a:p>
            <a:pPr marL="0" marR="0" lvl="0" indent="0" algn="ctr" rtl="0">
              <a:spcBef>
                <a:spcPts val="0"/>
              </a:spcBef>
              <a:spcAft>
                <a:spcPts val="0"/>
              </a:spcAft>
              <a:buNone/>
            </a:pPr>
            <a:r>
              <a:rPr lang="fr" sz="1400" dirty="0">
                <a:solidFill>
                  <a:schemeClr val="lt1"/>
                </a:solidFill>
                <a:latin typeface="Calibri"/>
                <a:cs typeface="Calibri"/>
                <a:sym typeface="Calibri"/>
              </a:rPr>
              <a:t>Accompagnement,</a:t>
            </a:r>
          </a:p>
          <a:p>
            <a:pPr marL="0" marR="0" lvl="0" indent="0" algn="ctr" rtl="0">
              <a:spcBef>
                <a:spcPts val="0"/>
              </a:spcBef>
              <a:spcAft>
                <a:spcPts val="0"/>
              </a:spcAft>
              <a:buNone/>
            </a:pPr>
            <a:r>
              <a:rPr lang="fr" sz="1400" dirty="0">
                <a:solidFill>
                  <a:schemeClr val="lt1"/>
                </a:solidFill>
                <a:latin typeface="Calibri"/>
                <a:cs typeface="Calibri"/>
                <a:sym typeface="Calibri"/>
              </a:rPr>
              <a:t>Traitement,</a:t>
            </a:r>
          </a:p>
          <a:p>
            <a:pPr marL="0" marR="0" lvl="0" indent="0" algn="ctr" rtl="0">
              <a:spcBef>
                <a:spcPts val="0"/>
              </a:spcBef>
              <a:spcAft>
                <a:spcPts val="0"/>
              </a:spcAft>
              <a:buNone/>
            </a:pPr>
            <a:r>
              <a:rPr lang="fr" sz="1400" dirty="0">
                <a:solidFill>
                  <a:schemeClr val="lt1"/>
                </a:solidFill>
                <a:latin typeface="Calibri"/>
                <a:cs typeface="Calibri"/>
                <a:sym typeface="Calibri"/>
              </a:rPr>
              <a:t>Innovation</a:t>
            </a:r>
          </a:p>
        </p:txBody>
      </p:sp>
      <p:sp>
        <p:nvSpPr>
          <p:cNvPr id="51" name="Google Shape;181;p26">
            <a:extLst>
              <a:ext uri="{FF2B5EF4-FFF2-40B4-BE49-F238E27FC236}">
                <a16:creationId xmlns:a16="http://schemas.microsoft.com/office/drawing/2014/main" id="{12C9EC32-63E7-CE4B-B225-CAB3C063085C}"/>
              </a:ext>
            </a:extLst>
          </p:cNvPr>
          <p:cNvSpPr/>
          <p:nvPr/>
        </p:nvSpPr>
        <p:spPr>
          <a:xfrm>
            <a:off x="398907" y="1750271"/>
            <a:ext cx="2160463" cy="1840230"/>
          </a:xfrm>
          <a:prstGeom prst="ellipse">
            <a:avLst/>
          </a:prstGeom>
          <a:solidFill>
            <a:srgbClr val="2E75B5"/>
          </a:solidFill>
          <a:ln>
            <a:noFill/>
          </a:ln>
          <a:effectLst>
            <a:outerShdw blurRad="190500" dist="228600" dir="2700000" algn="ctr">
              <a:srgbClr val="000000">
                <a:alpha val="29803"/>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fr" sz="1400" dirty="0">
                <a:solidFill>
                  <a:schemeClr val="lt1"/>
                </a:solidFill>
                <a:latin typeface="Calibri"/>
                <a:ea typeface="Calibri"/>
                <a:cs typeface="Calibri"/>
                <a:sym typeface="Calibri"/>
              </a:rPr>
              <a:t>Exposition, alimentation,</a:t>
            </a:r>
            <a:endParaRPr sz="1100" dirty="0"/>
          </a:p>
          <a:p>
            <a:pPr marL="0" marR="0" lvl="0" indent="0" algn="ctr" rtl="0">
              <a:spcBef>
                <a:spcPts val="0"/>
              </a:spcBef>
              <a:spcAft>
                <a:spcPts val="0"/>
              </a:spcAft>
              <a:buNone/>
            </a:pPr>
            <a:r>
              <a:rPr lang="fr" sz="1400" dirty="0">
                <a:solidFill>
                  <a:schemeClr val="lt1"/>
                </a:solidFill>
                <a:latin typeface="Calibri"/>
                <a:ea typeface="Calibri"/>
                <a:cs typeface="Calibri"/>
                <a:sym typeface="Calibri"/>
              </a:rPr>
              <a:t>urbanisation,</a:t>
            </a:r>
            <a:endParaRPr sz="1100" dirty="0"/>
          </a:p>
          <a:p>
            <a:pPr marL="0" marR="0" lvl="0" indent="0" algn="ctr" rtl="0">
              <a:spcBef>
                <a:spcPts val="0"/>
              </a:spcBef>
              <a:spcAft>
                <a:spcPts val="0"/>
              </a:spcAft>
              <a:buNone/>
            </a:pPr>
            <a:r>
              <a:rPr lang="fr" sz="1400" dirty="0">
                <a:solidFill>
                  <a:schemeClr val="lt1"/>
                </a:solidFill>
                <a:latin typeface="Calibri"/>
                <a:ea typeface="Calibri"/>
                <a:cs typeface="Calibri"/>
                <a:sym typeface="Calibri"/>
              </a:rPr>
              <a:t>Organisation sociale </a:t>
            </a:r>
            <a:endParaRPr sz="1100" dirty="0"/>
          </a:p>
        </p:txBody>
      </p:sp>
      <p:sp>
        <p:nvSpPr>
          <p:cNvPr id="25" name="Google Shape;194;p27">
            <a:extLst>
              <a:ext uri="{FF2B5EF4-FFF2-40B4-BE49-F238E27FC236}">
                <a16:creationId xmlns:a16="http://schemas.microsoft.com/office/drawing/2014/main" id="{D08D2E89-B326-5B42-A5A2-56228E8966C2}"/>
              </a:ext>
            </a:extLst>
          </p:cNvPr>
          <p:cNvSpPr txBox="1"/>
          <p:nvPr/>
        </p:nvSpPr>
        <p:spPr>
          <a:xfrm rot="-5400000">
            <a:off x="3651278" y="3620363"/>
            <a:ext cx="3770751" cy="43319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fr" b="1" dirty="0">
                <a:solidFill>
                  <a:schemeClr val="lt1"/>
                </a:solidFill>
                <a:latin typeface="Calibri"/>
                <a:cs typeface="Calibri"/>
                <a:sym typeface="Calibri"/>
              </a:rPr>
              <a:t>Troubles Cérébraux, </a:t>
            </a:r>
            <a:r>
              <a:rPr lang="fr" b="1" dirty="0" err="1">
                <a:solidFill>
                  <a:schemeClr val="lt1"/>
                </a:solidFill>
                <a:latin typeface="Calibri"/>
                <a:cs typeface="Calibri"/>
                <a:sym typeface="Calibri"/>
              </a:rPr>
              <a:t>rémédiation</a:t>
            </a:r>
            <a:endParaRPr lang="fr" b="1" dirty="0">
              <a:solidFill>
                <a:schemeClr val="lt1"/>
              </a:solidFill>
              <a:latin typeface="Calibri"/>
              <a:cs typeface="Calibri"/>
              <a:sym typeface="Calibri"/>
            </a:endParaRPr>
          </a:p>
          <a:p>
            <a:pPr marL="0" marR="0" lvl="0" indent="0" algn="ctr" rtl="0">
              <a:spcBef>
                <a:spcPts val="0"/>
              </a:spcBef>
              <a:spcAft>
                <a:spcPts val="0"/>
              </a:spcAft>
              <a:buNone/>
            </a:pPr>
            <a:r>
              <a:rPr lang="fr" b="1" dirty="0">
                <a:solidFill>
                  <a:schemeClr val="lt1"/>
                </a:solidFill>
                <a:latin typeface="Calibri"/>
                <a:cs typeface="Calibri"/>
                <a:sym typeface="Calibri"/>
              </a:rPr>
              <a:t> et société inclusive</a:t>
            </a:r>
            <a:endParaRPr sz="1400" dirty="0"/>
          </a:p>
        </p:txBody>
      </p:sp>
      <p:sp>
        <p:nvSpPr>
          <p:cNvPr id="21" name="Google Shape;193;p27">
            <a:extLst>
              <a:ext uri="{FF2B5EF4-FFF2-40B4-BE49-F238E27FC236}">
                <a16:creationId xmlns:a16="http://schemas.microsoft.com/office/drawing/2014/main" id="{BC39BFEB-DBB9-3A49-9335-1BDCF4B4B9B8}"/>
              </a:ext>
            </a:extLst>
          </p:cNvPr>
          <p:cNvSpPr/>
          <p:nvPr/>
        </p:nvSpPr>
        <p:spPr>
          <a:xfrm>
            <a:off x="6234775" y="2011658"/>
            <a:ext cx="830938" cy="3817620"/>
          </a:xfrm>
          <a:prstGeom prst="roundRect">
            <a:avLst>
              <a:gd name="adj" fmla="val 16667"/>
            </a:avLst>
          </a:prstGeom>
          <a:solidFill>
            <a:schemeClr val="dk2"/>
          </a:solidFill>
          <a:ln>
            <a:noFill/>
          </a:ln>
          <a:effectLst>
            <a:outerShdw blurRad="44450" dist="27940" dir="5400000" algn="ctr">
              <a:srgbClr val="000000">
                <a:alpha val="31764"/>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 name="Google Shape;193;p27">
            <a:extLst>
              <a:ext uri="{FF2B5EF4-FFF2-40B4-BE49-F238E27FC236}">
                <a16:creationId xmlns:a16="http://schemas.microsoft.com/office/drawing/2014/main" id="{9494990B-BC29-7E4D-BF10-6539CC7BBB22}"/>
              </a:ext>
            </a:extLst>
          </p:cNvPr>
          <p:cNvSpPr/>
          <p:nvPr/>
        </p:nvSpPr>
        <p:spPr>
          <a:xfrm>
            <a:off x="7388642" y="2000772"/>
            <a:ext cx="830938" cy="3817620"/>
          </a:xfrm>
          <a:prstGeom prst="roundRect">
            <a:avLst>
              <a:gd name="adj" fmla="val 16667"/>
            </a:avLst>
          </a:prstGeom>
          <a:solidFill>
            <a:schemeClr val="dk2"/>
          </a:solidFill>
          <a:ln>
            <a:noFill/>
          </a:ln>
          <a:effectLst>
            <a:outerShdw blurRad="44450" dist="27940" dir="5400000" algn="ctr">
              <a:srgbClr val="000000">
                <a:alpha val="31764"/>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 name="Google Shape;198;p27">
            <a:extLst>
              <a:ext uri="{FF2B5EF4-FFF2-40B4-BE49-F238E27FC236}">
                <a16:creationId xmlns:a16="http://schemas.microsoft.com/office/drawing/2014/main" id="{0F2E8AD5-2E2C-BD4B-88DD-D0D5937C8783}"/>
              </a:ext>
            </a:extLst>
          </p:cNvPr>
          <p:cNvSpPr txBox="1"/>
          <p:nvPr/>
        </p:nvSpPr>
        <p:spPr>
          <a:xfrm rot="-5400000">
            <a:off x="4738618" y="3620362"/>
            <a:ext cx="3770751" cy="43319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fr" b="1" dirty="0">
                <a:solidFill>
                  <a:schemeClr val="lt1"/>
                </a:solidFill>
                <a:latin typeface="Calibri"/>
                <a:ea typeface="Calibri"/>
                <a:cs typeface="Calibri"/>
                <a:sym typeface="Calibri"/>
              </a:rPr>
              <a:t>Adaptation et évolution</a:t>
            </a:r>
          </a:p>
          <a:p>
            <a:pPr marL="0" marR="0" lvl="0" indent="0" algn="ctr" rtl="0">
              <a:spcBef>
                <a:spcPts val="0"/>
              </a:spcBef>
              <a:spcAft>
                <a:spcPts val="0"/>
              </a:spcAft>
              <a:buNone/>
            </a:pPr>
            <a:r>
              <a:rPr lang="fr" b="1" dirty="0">
                <a:solidFill>
                  <a:schemeClr val="lt1"/>
                </a:solidFill>
                <a:latin typeface="Calibri"/>
                <a:ea typeface="Calibri"/>
                <a:cs typeface="Calibri"/>
                <a:sym typeface="Calibri"/>
              </a:rPr>
              <a:t> des maladies infectieuses</a:t>
            </a:r>
            <a:endParaRPr sz="1400" dirty="0"/>
          </a:p>
        </p:txBody>
      </p:sp>
      <p:sp>
        <p:nvSpPr>
          <p:cNvPr id="27" name="Google Shape;196;p27">
            <a:extLst>
              <a:ext uri="{FF2B5EF4-FFF2-40B4-BE49-F238E27FC236}">
                <a16:creationId xmlns:a16="http://schemas.microsoft.com/office/drawing/2014/main" id="{6EDA3532-674B-914C-9ECD-CEB7F3DB9B95}"/>
              </a:ext>
            </a:extLst>
          </p:cNvPr>
          <p:cNvSpPr txBox="1"/>
          <p:nvPr/>
        </p:nvSpPr>
        <p:spPr>
          <a:xfrm rot="-5400000">
            <a:off x="5915301" y="3692986"/>
            <a:ext cx="3770751" cy="43319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fr" b="1" dirty="0">
                <a:solidFill>
                  <a:schemeClr val="lt1"/>
                </a:solidFill>
                <a:latin typeface="Calibri"/>
                <a:ea typeface="Calibri"/>
                <a:cs typeface="Calibri"/>
                <a:sym typeface="Calibri"/>
              </a:rPr>
              <a:t>Approches transdisciplinaires </a:t>
            </a:r>
          </a:p>
          <a:p>
            <a:pPr marL="0" marR="0" lvl="0" indent="0" algn="ctr" rtl="0">
              <a:spcBef>
                <a:spcPts val="0"/>
              </a:spcBef>
              <a:spcAft>
                <a:spcPts val="0"/>
              </a:spcAft>
              <a:buNone/>
            </a:pPr>
            <a:r>
              <a:rPr lang="fr" b="1" dirty="0">
                <a:solidFill>
                  <a:schemeClr val="lt1"/>
                </a:solidFill>
                <a:latin typeface="Calibri"/>
                <a:ea typeface="Calibri"/>
                <a:cs typeface="Calibri"/>
                <a:sym typeface="Calibri"/>
              </a:rPr>
              <a:t>pour comprendre, prévenir</a:t>
            </a:r>
          </a:p>
          <a:p>
            <a:pPr marL="0" marR="0" lvl="0" indent="0" algn="ctr" rtl="0">
              <a:spcBef>
                <a:spcPts val="0"/>
              </a:spcBef>
              <a:spcAft>
                <a:spcPts val="0"/>
              </a:spcAft>
              <a:buNone/>
            </a:pPr>
            <a:r>
              <a:rPr lang="fr" b="1" dirty="0">
                <a:solidFill>
                  <a:schemeClr val="lt1"/>
                </a:solidFill>
                <a:latin typeface="Calibri"/>
                <a:ea typeface="Calibri"/>
                <a:cs typeface="Calibri"/>
                <a:sym typeface="Calibri"/>
              </a:rPr>
              <a:t> et soigner les cancers</a:t>
            </a:r>
            <a:endParaRPr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9667B4A3-AD02-4740-9992-91DA5F6198A8}"/>
              </a:ext>
            </a:extLst>
          </p:cNvPr>
          <p:cNvSpPr/>
          <p:nvPr/>
        </p:nvSpPr>
        <p:spPr>
          <a:xfrm>
            <a:off x="8556171" y="1654629"/>
            <a:ext cx="1055915" cy="4240817"/>
          </a:xfrm>
          <a:prstGeom prst="rect">
            <a:avLst/>
          </a:prstGeom>
          <a:solidFill>
            <a:srgbClr val="3BB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Data et données de santé</a:t>
            </a:r>
          </a:p>
        </p:txBody>
      </p:sp>
      <p:sp>
        <p:nvSpPr>
          <p:cNvPr id="23" name="ZoneTexte 22">
            <a:extLst>
              <a:ext uri="{FF2B5EF4-FFF2-40B4-BE49-F238E27FC236}">
                <a16:creationId xmlns:a16="http://schemas.microsoft.com/office/drawing/2014/main" id="{BFA4CA8E-FC1E-8B49-B378-2E2EA6EA221D}"/>
              </a:ext>
            </a:extLst>
          </p:cNvPr>
          <p:cNvSpPr txBox="1"/>
          <p:nvPr/>
        </p:nvSpPr>
        <p:spPr>
          <a:xfrm>
            <a:off x="40906" y="6563360"/>
            <a:ext cx="5693546" cy="307777"/>
          </a:xfrm>
          <a:prstGeom prst="rect">
            <a:avLst/>
          </a:prstGeom>
          <a:noFill/>
        </p:spPr>
        <p:txBody>
          <a:bodyPr wrap="none" rtlCol="0">
            <a:spAutoFit/>
          </a:bodyPr>
          <a:lstStyle/>
          <a:p>
            <a:r>
              <a:rPr lang="fr-FR" sz="1400" dirty="0"/>
              <a:t>5P : Personnalisée, Prédictive, Préventive, Participative, basée sur la Preuve</a:t>
            </a:r>
          </a:p>
        </p:txBody>
      </p:sp>
      <p:sp>
        <p:nvSpPr>
          <p:cNvPr id="3" name="ZoneTexte 2">
            <a:extLst>
              <a:ext uri="{FF2B5EF4-FFF2-40B4-BE49-F238E27FC236}">
                <a16:creationId xmlns:a16="http://schemas.microsoft.com/office/drawing/2014/main" id="{1DE69690-D6E5-3245-9966-3170B84CAC97}"/>
              </a:ext>
            </a:extLst>
          </p:cNvPr>
          <p:cNvSpPr txBox="1"/>
          <p:nvPr/>
        </p:nvSpPr>
        <p:spPr>
          <a:xfrm>
            <a:off x="10030708" y="3162776"/>
            <a:ext cx="1971040" cy="923330"/>
          </a:xfrm>
          <a:prstGeom prst="rect">
            <a:avLst/>
          </a:prstGeom>
          <a:noFill/>
        </p:spPr>
        <p:txBody>
          <a:bodyPr wrap="square" rtlCol="0">
            <a:spAutoFit/>
          </a:bodyPr>
          <a:lstStyle/>
          <a:p>
            <a:r>
              <a:rPr lang="fr-FR" dirty="0"/>
              <a:t>Des ateliers ouverts pour contribuer ! </a:t>
            </a:r>
          </a:p>
        </p:txBody>
      </p:sp>
    </p:spTree>
    <p:extLst>
      <p:ext uri="{BB962C8B-B14F-4D97-AF65-F5344CB8AC3E}">
        <p14:creationId xmlns:p14="http://schemas.microsoft.com/office/powerpoint/2010/main" val="21957824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13746</TotalTime>
  <Words>6006</Words>
  <Application>Microsoft Macintosh PowerPoint</Application>
  <PresentationFormat>Grand écran</PresentationFormat>
  <Paragraphs>698</Paragraphs>
  <Slides>46</Slides>
  <Notes>16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46</vt:i4>
      </vt:variant>
    </vt:vector>
  </HeadingPairs>
  <TitlesOfParts>
    <vt:vector size="57" baseType="lpstr">
      <vt:lpstr>Arial</vt:lpstr>
      <vt:lpstr>Calibri</vt:lpstr>
      <vt:lpstr>Calibri Light</vt:lpstr>
      <vt:lpstr>Roboto</vt:lpstr>
      <vt:lpstr>Roboto Black</vt:lpstr>
      <vt:lpstr>Roboto Light</vt:lpstr>
      <vt:lpstr>Roboto Medium</vt:lpstr>
      <vt:lpstr>Times Gras</vt:lpstr>
      <vt:lpstr>Times Roman</vt:lpstr>
      <vt:lpstr>Wingdings</vt:lpstr>
      <vt:lpstr>Thème Office</vt:lpstr>
      <vt:lpstr>Lyon Transdisciplinary Institute for Health</vt:lpstr>
      <vt:lpstr>&gt; Réunion de Lancement 12 avril 2022</vt:lpstr>
      <vt:lpstr>&gt; Réunion de Lancement 12 avril 2022</vt:lpstr>
      <vt:lpstr>&gt; Réunion de Lancement 12 avril 2022</vt:lpstr>
      <vt:lpstr>&gt; Réunion de Lancement 12 avril 2022</vt:lpstr>
      <vt:lpstr>&gt; Réunion de Lancement 12 avril 2022</vt:lpstr>
      <vt:lpstr>&gt; Réunion de Lancement 12 avril 2022</vt:lpstr>
      <vt:lpstr>Présentation PowerPoint</vt:lpstr>
      <vt:lpstr>&gt; Réunion de Lancement 12 avril 2022</vt:lpstr>
      <vt:lpstr>&gt; Réunion de Lancement 12 avril 2022</vt:lpstr>
      <vt:lpstr>Atelier  Comprendre, prévenir &amp; soigner le cancer  </vt:lpstr>
      <vt:lpstr>&gt; Réunion de Lancement 12 avril 2022</vt:lpstr>
      <vt:lpstr>Présentation PowerPoint</vt:lpstr>
      <vt:lpstr>&gt; Réunion de Lancement 12 avril 2022</vt:lpstr>
      <vt:lpstr>Présentation PowerPoint</vt:lpstr>
      <vt:lpstr>&gt; Réunion de Lancement 12 avril 2022</vt:lpstr>
      <vt:lpstr>&gt; Réunion de Lancement 12 avril 2022</vt:lpstr>
      <vt:lpstr>&gt; Réunion de Lancement 12 avril 2022</vt:lpstr>
      <vt:lpstr>&gt; Réunion de Lancement 12 avril 2022</vt:lpstr>
      <vt:lpstr>&gt; Réunion de Lancement 12 avril 2022</vt:lpstr>
      <vt:lpstr>&gt; Réunion de Lancement 12 avril 2022</vt:lpstr>
      <vt:lpstr>Présentation PowerPoint</vt:lpstr>
      <vt:lpstr>Atelier Troubles du cerveau,  remédiation et société inclusive</vt:lpstr>
      <vt:lpstr>&gt; Réunion de Lancement 12 avril 2022</vt:lpstr>
      <vt:lpstr>Présentation PowerPoint</vt:lpstr>
      <vt:lpstr>&gt; Réunion de Lancement 12 avril 2022</vt:lpstr>
      <vt:lpstr>Atelier Santé et territoires   Approche innovante du lien entre santé et caractéristiques environnementales / sociales des territoires et prévoir les effets d’entraînement</vt:lpstr>
      <vt:lpstr>&gt; Réunion de Lancement 12 avril 2022</vt:lpstr>
      <vt:lpstr>Présentation PowerPoint</vt:lpstr>
      <vt:lpstr>&gt; Réunion de Lancement 12 avril 2022</vt:lpstr>
      <vt:lpstr>Atelier Données</vt:lpstr>
      <vt:lpstr>&gt; Réunion de Lancement 12 avril 2022</vt:lpstr>
      <vt:lpstr>Présentation PowerPoint</vt:lpstr>
      <vt:lpstr>Présentation PowerPoint</vt:lpstr>
      <vt:lpstr>Présentation PowerPoint</vt:lpstr>
      <vt:lpstr>Présentation PowerPoint</vt:lpstr>
      <vt:lpstr>&gt; Réunion de Lancement 12 avril 2022</vt:lpstr>
      <vt:lpstr>Projet   EUR MIE- One Health Ecole universitaire de recherche dédiée aux maladies infectieuses émergentes dans une approche « One Health »</vt:lpstr>
      <vt:lpstr>&gt; Réunion de Lancement 12 avril 2022</vt:lpstr>
      <vt:lpstr>&gt; Réunion de Lancement 12 avril 2022</vt:lpstr>
      <vt:lpstr>&gt; Réunion de Lancement 12 avril 2022</vt:lpstr>
      <vt:lpstr>&gt; Réunion de Lancement 12 avril 2022</vt:lpstr>
      <vt:lpstr>&gt; Réunion de Lancement 12 avril 2022</vt:lpstr>
      <vt:lpstr>&gt; Réunion de Lancement 12 avril 2022</vt:lpstr>
      <vt:lpstr>&gt; Réunion de Lancement 12 avril 2022</vt:lpstr>
      <vt:lpstr>&gt; Réunion de Lancement 12 avril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WATSON ALEXANDER</dc:creator>
  <cp:lastModifiedBy>Marie Preau</cp:lastModifiedBy>
  <cp:revision>47</cp:revision>
  <dcterms:created xsi:type="dcterms:W3CDTF">2022-03-22T06:45:08Z</dcterms:created>
  <dcterms:modified xsi:type="dcterms:W3CDTF">2022-04-12T14:47:14Z</dcterms:modified>
</cp:coreProperties>
</file>